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63" r:id="rId3"/>
    <p:sldId id="265" r:id="rId4"/>
    <p:sldId id="268" r:id="rId5"/>
    <p:sldId id="270" r:id="rId6"/>
    <p:sldId id="266" r:id="rId7"/>
    <p:sldId id="257" r:id="rId8"/>
    <p:sldId id="258" r:id="rId9"/>
    <p:sldId id="259" r:id="rId10"/>
    <p:sldId id="260" r:id="rId11"/>
    <p:sldId id="261" r:id="rId12"/>
    <p:sldId id="262" r:id="rId13"/>
    <p:sldId id="267" r:id="rId14"/>
    <p:sldId id="269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9D89C-8603-4926-9D55-555D981445D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CE1B3-E5F5-4720-8D7E-63AEE134D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56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CE1B3-E5F5-4720-8D7E-63AEE134DCD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728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CE1B3-E5F5-4720-8D7E-63AEE134DCD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904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http://ru.wikipedia.org/wiki/</a:t>
            </a:r>
            <a:r>
              <a:rPr lang="ru-RU" dirty="0" smtClean="0"/>
              <a:t>Аверченко,_</a:t>
            </a:r>
            <a:r>
              <a:rPr lang="ru-RU" dirty="0" err="1" smtClean="0"/>
              <a:t>Аркадий_Тимофеевич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CE1B3-E5F5-4720-8D7E-63AEE134DCD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412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http://ru.wikipedia.org/wiki/</a:t>
            </a:r>
            <a:r>
              <a:rPr lang="ru-RU" dirty="0" smtClean="0"/>
              <a:t>Тэффи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CE1B3-E5F5-4720-8D7E-63AEE134DCD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974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http://ru.wikipedia.org/wiki/</a:t>
            </a:r>
            <a:r>
              <a:rPr lang="ru-RU" dirty="0" smtClean="0"/>
              <a:t>Файл:</a:t>
            </a:r>
            <a:r>
              <a:rPr lang="en-US" dirty="0" smtClean="0"/>
              <a:t>Sasha_cherny.jpg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CE1B3-E5F5-4720-8D7E-63AEE134DCD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52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75856" y="989099"/>
            <a:ext cx="5760640" cy="2016223"/>
          </a:xfrm>
        </p:spPr>
        <p:txBody>
          <a:bodyPr>
            <a:no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Сатирикон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—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русский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еженедельный сатирический журнал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4005064"/>
            <a:ext cx="4968552" cy="1143000"/>
          </a:xfrm>
        </p:spPr>
        <p:txBody>
          <a:bodyPr/>
          <a:lstStyle/>
          <a:p>
            <a:pPr algn="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 журнала. Имена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" t="2669" r="4276" b="2741"/>
          <a:stretch/>
        </p:blipFill>
        <p:spPr bwMode="auto">
          <a:xfrm>
            <a:off x="539552" y="692696"/>
            <a:ext cx="2955461" cy="5040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3528" y="6309320"/>
            <a:ext cx="8549480" cy="365125"/>
          </a:xfrm>
        </p:spPr>
        <p:txBody>
          <a:bodyPr/>
          <a:lstStyle/>
          <a:p>
            <a:r>
              <a:rPr lang="ru-RU" dirty="0" smtClean="0"/>
              <a:t>Караваева М.А., учитель русского языка и литературы МБОУ "Гимназия № 27" имени Героя Советского Союза В.Е. Смирнова" г. Барнаула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832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707622" y="476673"/>
            <a:ext cx="6264275" cy="363085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/>
              <a:t> </a:t>
            </a:r>
            <a:r>
              <a:rPr lang="ru-RU" sz="2400" b="1" dirty="0"/>
              <a:t>Возник в недрах старого русского юмористического журнала «Стрекоза» (</a:t>
            </a:r>
            <a:r>
              <a:rPr lang="ru-RU" sz="2400" b="1" dirty="0" smtClean="0"/>
              <a:t>1875—1918)</a:t>
            </a:r>
          </a:p>
          <a:p>
            <a:r>
              <a:rPr lang="ru-RU" sz="2400" b="1" dirty="0" smtClean="0"/>
              <a:t>Издавался </a:t>
            </a:r>
            <a:r>
              <a:rPr lang="ru-RU" sz="2400" b="1" dirty="0"/>
              <a:t>в Петербурге с 1908 по 1913 </a:t>
            </a:r>
            <a:r>
              <a:rPr lang="ru-RU" sz="2400" b="1" dirty="0" smtClean="0"/>
              <a:t>г. </a:t>
            </a:r>
            <a:r>
              <a:rPr lang="ru-RU" sz="2400" b="1" dirty="0"/>
              <a:t>Название — в честь античного </a:t>
            </a:r>
            <a:r>
              <a:rPr lang="ru-RU" sz="2400" b="1" dirty="0" smtClean="0"/>
              <a:t>романа</a:t>
            </a:r>
            <a:endParaRPr lang="ru-RU" sz="2400" b="1" dirty="0"/>
          </a:p>
          <a:p>
            <a:r>
              <a:rPr lang="ru-RU" sz="2400" b="1" dirty="0"/>
              <a:t>В 1913—1918 годах выходил журнал «Новый </a:t>
            </a:r>
            <a:r>
              <a:rPr lang="ru-RU" sz="2400" b="1" dirty="0" err="1" smtClean="0"/>
              <a:t>Сатирикон</a:t>
            </a:r>
            <a:r>
              <a:rPr lang="ru-RU" sz="2400" b="1" dirty="0" smtClean="0"/>
              <a:t>». После </a:t>
            </a:r>
            <a:r>
              <a:rPr lang="ru-RU" sz="2400" b="1" dirty="0"/>
              <a:t>революции журнал был закрыт, большинство авторов оказались в </a:t>
            </a:r>
            <a:r>
              <a:rPr lang="ru-RU" sz="2400" b="1" dirty="0" smtClean="0"/>
              <a:t>эмиграции</a:t>
            </a:r>
            <a:endParaRPr lang="ru-RU" sz="2400" b="1" dirty="0"/>
          </a:p>
          <a:p>
            <a:endParaRPr lang="ru-RU" sz="2400" b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37" y="681435"/>
            <a:ext cx="1891703" cy="2468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7504" y="3244333"/>
            <a:ext cx="26959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err="1"/>
              <a:t>С.В.Чехонин</a:t>
            </a:r>
            <a:r>
              <a:rPr lang="ru-RU" sz="1600" b="1" i="1" dirty="0"/>
              <a:t>. Заставка. Журнал «</a:t>
            </a:r>
            <a:r>
              <a:rPr lang="ru-RU" sz="1600" b="1" i="1" dirty="0" err="1"/>
              <a:t>Сатирикон</a:t>
            </a:r>
            <a:r>
              <a:rPr lang="ru-RU" sz="1600" b="1" i="1" dirty="0"/>
              <a:t>». 1913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268" y="4107526"/>
            <a:ext cx="3399616" cy="20150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491879" y="6120294"/>
            <a:ext cx="50405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err="1"/>
              <a:t>Илюстрации</a:t>
            </a:r>
            <a:r>
              <a:rPr lang="ru-RU" sz="1600" b="1" i="1" dirty="0"/>
              <a:t> из </a:t>
            </a:r>
            <a:r>
              <a:rPr lang="ru-RU" sz="1600" b="1" i="1" dirty="0" err="1"/>
              <a:t>журнала"Новый</a:t>
            </a:r>
            <a:r>
              <a:rPr lang="ru-RU" sz="1600" b="1" i="1" dirty="0"/>
              <a:t> </a:t>
            </a:r>
            <a:r>
              <a:rPr lang="ru-RU" sz="1600" b="1" i="1" dirty="0" err="1"/>
              <a:t>Сатирикон</a:t>
            </a:r>
            <a:r>
              <a:rPr lang="ru-RU" sz="1600" b="1" i="1" dirty="0" smtClean="0"/>
              <a:t>"</a:t>
            </a:r>
            <a:endParaRPr lang="ru-RU" sz="1600" b="1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06" y="3972813"/>
            <a:ext cx="2439368" cy="20795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5997184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/>
              <a:t>Карикатура из журнала "</a:t>
            </a:r>
            <a:r>
              <a:rPr lang="ru-RU" sz="1600" b="1" i="1" dirty="0" err="1"/>
              <a:t>Сатирикон</a:t>
            </a:r>
            <a:r>
              <a:rPr lang="ru-RU" sz="1600" b="1" i="1" dirty="0"/>
              <a:t>". Тайна </a:t>
            </a:r>
            <a:r>
              <a:rPr lang="ru-RU" sz="1600" b="1" i="1" dirty="0" smtClean="0"/>
              <a:t>переписки</a:t>
            </a:r>
            <a:endParaRPr lang="ru-RU" sz="1600" b="1" i="1" dirty="0"/>
          </a:p>
        </p:txBody>
      </p:sp>
    </p:spTree>
    <p:extLst>
      <p:ext uri="{BB962C8B-B14F-4D97-AF65-F5344CB8AC3E}">
        <p14:creationId xmlns:p14="http://schemas.microsoft.com/office/powerpoint/2010/main" val="248223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3923928" y="692696"/>
            <a:ext cx="5095428" cy="4537075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dirty="0"/>
              <a:t>Журнал "</a:t>
            </a:r>
            <a:r>
              <a:rPr lang="ru-RU" b="1" dirty="0" err="1"/>
              <a:t>Сатирикон</a:t>
            </a:r>
            <a:r>
              <a:rPr lang="ru-RU" b="1" dirty="0"/>
              <a:t>" был той отдушиной, которой всегда не хватает при режиме в том, старом смысле этого слова. Режим был царский, жилось так себе, а персонажей и сюжетов для высмеивания хватало с избытком. Так и возник "</a:t>
            </a:r>
            <a:r>
              <a:rPr lang="ru-RU" b="1" dirty="0" err="1"/>
              <a:t>Сатирикон</a:t>
            </a:r>
            <a:r>
              <a:rPr lang="ru-RU" b="1" dirty="0"/>
              <a:t>" - язвительный и насмешливый журнал, возглавленный Аркадием </a:t>
            </a:r>
            <a:r>
              <a:rPr lang="ru-RU" b="1" dirty="0" smtClean="0"/>
              <a:t>Аверченко</a:t>
            </a:r>
          </a:p>
          <a:p>
            <a:pPr algn="just"/>
            <a:r>
              <a:rPr lang="ru-RU" b="1" dirty="0" smtClean="0"/>
              <a:t>Читатель </a:t>
            </a:r>
            <a:r>
              <a:rPr lang="ru-RU" b="1" dirty="0"/>
              <a:t>быстро оценил все то, что пытались донести до него сатирики. Вся Россия зачитывалась рассказами, стихотворениями, юморесками, </a:t>
            </a:r>
            <a:r>
              <a:rPr lang="ru-RU" b="1" dirty="0" smtClean="0"/>
              <a:t>эпиграммами и </a:t>
            </a:r>
            <a:r>
              <a:rPr lang="ru-RU" b="1" dirty="0"/>
              <a:t>пародиями, которые дополняли блестящие карикатуры, </a:t>
            </a:r>
            <a:r>
              <a:rPr lang="ru-RU" b="1" dirty="0" smtClean="0"/>
              <a:t>шаржи и рисунки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88134"/>
            <a:ext cx="2958104" cy="4209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7524" y="5157192"/>
            <a:ext cx="8568952" cy="13234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/>
              <a:t>В "</a:t>
            </a:r>
            <a:r>
              <a:rPr lang="ru-RU" sz="2000" b="1" dirty="0" err="1"/>
              <a:t>Сатириконе</a:t>
            </a:r>
            <a:r>
              <a:rPr lang="ru-RU" sz="2000" b="1" dirty="0"/>
              <a:t>" с большим успехом сотрудничали литераторы, которые до этого не были замечены в юмористической деятельности: Леонид Андреев, Николай Гумилев, Осип Мандельштам, Илья Эренбург, Александр </a:t>
            </a:r>
            <a:r>
              <a:rPr lang="ru-RU" sz="2000" b="1" dirty="0" smtClean="0"/>
              <a:t>Куприн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94526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/>
              <a:t>Писатели</a:t>
            </a:r>
            <a:endParaRPr lang="ru-RU" sz="48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4822304" cy="3877056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ru-RU" sz="1800" b="1" dirty="0" smtClean="0"/>
              <a:t>Саша Чёрный   </a:t>
            </a:r>
            <a:endParaRPr lang="ru-RU" sz="1800" b="1" dirty="0"/>
          </a:p>
          <a:p>
            <a:pPr marL="0" indent="0">
              <a:buNone/>
            </a:pPr>
            <a:r>
              <a:rPr lang="ru-RU" sz="1800" b="1" dirty="0"/>
              <a:t>Тэффи</a:t>
            </a:r>
          </a:p>
          <a:p>
            <a:pPr marL="0" indent="0">
              <a:buNone/>
            </a:pPr>
            <a:r>
              <a:rPr lang="ru-RU" sz="1800" b="1" dirty="0"/>
              <a:t>А. С. </a:t>
            </a:r>
            <a:r>
              <a:rPr lang="ru-RU" sz="1800" b="1" dirty="0" err="1"/>
              <a:t>Бухов</a:t>
            </a:r>
            <a:endParaRPr lang="ru-RU" sz="1800" b="1" dirty="0"/>
          </a:p>
          <a:p>
            <a:pPr marL="0" indent="0">
              <a:buNone/>
            </a:pPr>
            <a:r>
              <a:rPr lang="ru-RU" sz="1800" b="1" dirty="0"/>
              <a:t>О. Дымов</a:t>
            </a:r>
          </a:p>
          <a:p>
            <a:pPr marL="0" indent="0">
              <a:buNone/>
            </a:pPr>
            <a:r>
              <a:rPr lang="ru-RU" sz="1800" b="1" dirty="0"/>
              <a:t>Я. </a:t>
            </a:r>
            <a:r>
              <a:rPr lang="ru-RU" sz="1800" b="1" dirty="0" err="1"/>
              <a:t>Гордин</a:t>
            </a:r>
            <a:endParaRPr lang="ru-RU" sz="1800" b="1" dirty="0"/>
          </a:p>
          <a:p>
            <a:pPr marL="0" indent="0">
              <a:buNone/>
            </a:pPr>
            <a:r>
              <a:rPr lang="ru-RU" sz="1800" b="1" dirty="0"/>
              <a:t>В. Л. </a:t>
            </a:r>
            <a:r>
              <a:rPr lang="ru-RU" sz="1800" b="1" dirty="0" smtClean="0"/>
              <a:t>Азов  </a:t>
            </a:r>
            <a:endParaRPr lang="ru-RU" sz="1800" b="1" dirty="0"/>
          </a:p>
          <a:p>
            <a:pPr marL="0" indent="0">
              <a:buNone/>
            </a:pPr>
            <a:r>
              <a:rPr lang="ru-RU" sz="1800" b="1" dirty="0"/>
              <a:t>О. Л. </a:t>
            </a:r>
            <a:r>
              <a:rPr lang="ru-RU" sz="1800" b="1" dirty="0" err="1" smtClean="0"/>
              <a:t>Д’Ор</a:t>
            </a:r>
            <a:r>
              <a:rPr lang="ru-RU" sz="1800" b="1" dirty="0" smtClean="0"/>
              <a:t> </a:t>
            </a:r>
            <a:endParaRPr lang="ru-RU" sz="1800" b="1" dirty="0"/>
          </a:p>
          <a:p>
            <a:pPr marL="0" indent="0">
              <a:buNone/>
            </a:pPr>
            <a:r>
              <a:rPr lang="ru-RU" sz="1800" b="1" dirty="0"/>
              <a:t>А. </a:t>
            </a:r>
            <a:r>
              <a:rPr lang="ru-RU" sz="1800" b="1" dirty="0" smtClean="0"/>
              <a:t>Яблоновский  С. </a:t>
            </a:r>
            <a:r>
              <a:rPr lang="ru-RU" sz="1800" b="1" dirty="0"/>
              <a:t>Городецкий</a:t>
            </a:r>
          </a:p>
          <a:p>
            <a:pPr marL="0" indent="0">
              <a:buNone/>
            </a:pPr>
            <a:r>
              <a:rPr lang="ru-RU" sz="1800" b="1" dirty="0"/>
              <a:t>И. </a:t>
            </a:r>
            <a:r>
              <a:rPr lang="ru-RU" sz="1800" b="1" dirty="0" err="1" smtClean="0"/>
              <a:t>Вышлевский</a:t>
            </a:r>
            <a:r>
              <a:rPr lang="ru-RU" sz="1800" b="1" dirty="0" smtClean="0"/>
              <a:t> </a:t>
            </a:r>
            <a:endParaRPr lang="ru-RU" sz="1800" b="1" dirty="0"/>
          </a:p>
          <a:p>
            <a:pPr marL="0" indent="0">
              <a:buNone/>
            </a:pPr>
            <a:r>
              <a:rPr lang="ru-RU" sz="1800" b="1" dirty="0"/>
              <a:t>Скиталец</a:t>
            </a:r>
          </a:p>
          <a:p>
            <a:pPr marL="0" indent="0">
              <a:buNone/>
            </a:pPr>
            <a:r>
              <a:rPr lang="ru-RU" sz="1800" b="1" dirty="0" smtClean="0"/>
              <a:t>В</a:t>
            </a:r>
            <a:r>
              <a:rPr lang="ru-RU" sz="1800" b="1" dirty="0"/>
              <a:t>. В. Князев</a:t>
            </a:r>
          </a:p>
          <a:p>
            <a:pPr marL="0" indent="0">
              <a:buNone/>
            </a:pPr>
            <a:r>
              <a:rPr lang="ru-RU" sz="1800" b="1" dirty="0"/>
              <a:t>В. П. Лачинов</a:t>
            </a:r>
          </a:p>
          <a:p>
            <a:pPr marL="0" indent="0">
              <a:buNone/>
            </a:pPr>
            <a:r>
              <a:rPr lang="ru-RU" sz="1800" b="1" dirty="0"/>
              <a:t>Л. Василевский</a:t>
            </a:r>
          </a:p>
          <a:p>
            <a:pPr marL="0" indent="0">
              <a:buNone/>
            </a:pPr>
            <a:r>
              <a:rPr lang="ru-RU" sz="1800" b="1" dirty="0" smtClean="0"/>
              <a:t>И</a:t>
            </a:r>
            <a:r>
              <a:rPr lang="ru-RU" sz="1800" b="1" dirty="0"/>
              <a:t>. Василевский</a:t>
            </a:r>
          </a:p>
          <a:p>
            <a:pPr marL="0" indent="0">
              <a:buNone/>
            </a:pPr>
            <a:r>
              <a:rPr lang="ru-RU" sz="1800" b="1" dirty="0"/>
              <a:t>В. Я. Абрамович</a:t>
            </a:r>
          </a:p>
          <a:p>
            <a:pPr marL="0" indent="0">
              <a:buNone/>
            </a:pPr>
            <a:r>
              <a:rPr lang="ru-RU" sz="1800" b="1" dirty="0" smtClean="0"/>
              <a:t>Н</a:t>
            </a:r>
            <a:r>
              <a:rPr lang="ru-RU" sz="1800" b="1" dirty="0"/>
              <a:t>. Я. Агнивцев</a:t>
            </a:r>
          </a:p>
          <a:p>
            <a:pPr marL="0" indent="0">
              <a:buNone/>
            </a:pPr>
            <a:r>
              <a:rPr lang="ru-RU" sz="1800" b="1" dirty="0" smtClean="0"/>
              <a:t>В</a:t>
            </a:r>
            <a:r>
              <a:rPr lang="ru-RU" sz="1800" b="1" dirty="0"/>
              <a:t>. В. </a:t>
            </a:r>
            <a:r>
              <a:rPr lang="ru-RU" sz="1800" b="1" dirty="0" err="1"/>
              <a:t>Адикаевский</a:t>
            </a:r>
            <a:endParaRPr lang="ru-RU" sz="1800" b="1" dirty="0"/>
          </a:p>
          <a:p>
            <a:pPr marL="0" indent="0">
              <a:buNone/>
            </a:pPr>
            <a:r>
              <a:rPr lang="ru-RU" sz="1800" b="1" dirty="0" smtClean="0"/>
              <a:t>И</a:t>
            </a:r>
            <a:r>
              <a:rPr lang="ru-RU" sz="1800" b="1" dirty="0"/>
              <a:t>. Я. Гуревич</a:t>
            </a:r>
          </a:p>
          <a:p>
            <a:pPr marL="0" indent="0">
              <a:buNone/>
            </a:pPr>
            <a:r>
              <a:rPr lang="ru-RU" sz="1800" b="1" dirty="0" err="1" smtClean="0"/>
              <a:t>Д’Актиль</a:t>
            </a:r>
            <a:endParaRPr lang="ru-RU" sz="1800" b="1" dirty="0"/>
          </a:p>
          <a:p>
            <a:pPr marL="0" indent="0">
              <a:buNone/>
            </a:pPr>
            <a:r>
              <a:rPr lang="ru-RU" sz="1800" b="1" dirty="0" smtClean="0"/>
              <a:t>Дон-</a:t>
            </a:r>
            <a:r>
              <a:rPr lang="ru-RU" sz="1800" b="1" dirty="0" err="1" smtClean="0"/>
              <a:t>Аминадо</a:t>
            </a:r>
            <a:endParaRPr lang="ru-RU" sz="1800" b="1" dirty="0"/>
          </a:p>
          <a:p>
            <a:pPr marL="542925" indent="0">
              <a:buNone/>
            </a:pPr>
            <a:r>
              <a:rPr lang="ru-RU" sz="1800" b="1" dirty="0" smtClean="0"/>
              <a:t>(Баян)</a:t>
            </a:r>
            <a:endParaRPr lang="ru-RU" sz="1600" b="1" dirty="0" smtClean="0"/>
          </a:p>
          <a:p>
            <a:pPr marL="0" indent="0">
              <a:buNone/>
            </a:pPr>
            <a:endParaRPr lang="ru-RU" sz="1600" b="1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4"/>
          </p:nvPr>
        </p:nvSpPr>
        <p:spPr>
          <a:xfrm>
            <a:off x="5220072" y="2241212"/>
            <a:ext cx="3517014" cy="428413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   А. </a:t>
            </a:r>
            <a:r>
              <a:rPr lang="ru-RU" b="1" dirty="0"/>
              <a:t>А. Кондратьев</a:t>
            </a:r>
          </a:p>
          <a:p>
            <a:pPr marL="0" indent="0">
              <a:buNone/>
            </a:pPr>
            <a:r>
              <a:rPr lang="ru-RU" b="1" dirty="0"/>
              <a:t>   П. П. Потёмкин</a:t>
            </a:r>
          </a:p>
          <a:p>
            <a:pPr marL="0" indent="0">
              <a:buNone/>
            </a:pPr>
            <a:r>
              <a:rPr lang="ru-RU" b="1" dirty="0"/>
              <a:t>   М. Я. </a:t>
            </a:r>
            <a:r>
              <a:rPr lang="ru-RU" b="1" dirty="0" err="1"/>
              <a:t>Пустынин</a:t>
            </a:r>
            <a:endParaRPr lang="ru-RU" b="1" dirty="0"/>
          </a:p>
          <a:p>
            <a:pPr marL="0" indent="0">
              <a:buNone/>
            </a:pPr>
            <a:r>
              <a:rPr lang="ru-RU" b="1" dirty="0"/>
              <a:t>   А. Д. </a:t>
            </a:r>
            <a:r>
              <a:rPr lang="ru-RU" b="1" dirty="0" err="1"/>
              <a:t>Скалдин</a:t>
            </a:r>
            <a:endParaRPr lang="ru-RU" b="1" dirty="0"/>
          </a:p>
          <a:p>
            <a:pPr marL="0" indent="0">
              <a:buNone/>
            </a:pPr>
            <a:r>
              <a:rPr lang="ru-RU" b="1" dirty="0"/>
              <a:t>   А. М. Флит</a:t>
            </a:r>
          </a:p>
          <a:p>
            <a:pPr marL="0" indent="0">
              <a:buNone/>
            </a:pPr>
            <a:r>
              <a:rPr lang="ru-RU" b="1" dirty="0"/>
              <a:t>   В. В. Маяковский (принимал участие)</a:t>
            </a:r>
          </a:p>
          <a:p>
            <a:pPr marL="542925" indent="0">
              <a:buNone/>
            </a:pPr>
            <a:endParaRPr lang="ru-RU" sz="4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42925" indent="0">
              <a:buNone/>
            </a:pPr>
            <a:r>
              <a:rPr lang="ru-RU" sz="4600" b="1" dirty="0" smtClean="0">
                <a:solidFill>
                  <a:schemeClr val="tx2">
                    <a:lumMod val="75000"/>
                  </a:schemeClr>
                </a:solidFill>
              </a:rPr>
              <a:t>Графики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  <a:p>
            <a:pPr marL="542925" indent="0">
              <a:buNone/>
            </a:pPr>
            <a:r>
              <a:rPr lang="ru-RU" b="1" dirty="0"/>
              <a:t>А. А. </a:t>
            </a:r>
            <a:r>
              <a:rPr lang="ru-RU" b="1" dirty="0" err="1"/>
              <a:t>Радаков</a:t>
            </a:r>
            <a:endParaRPr lang="ru-RU" b="1" dirty="0"/>
          </a:p>
          <a:p>
            <a:pPr marL="542925" indent="0">
              <a:buNone/>
            </a:pPr>
            <a:r>
              <a:rPr lang="ru-RU" b="1" dirty="0"/>
              <a:t>Н. В. Ремизов-Васильев (Ре-Ми)</a:t>
            </a:r>
          </a:p>
          <a:p>
            <a:pPr marL="542925" indent="0">
              <a:buNone/>
            </a:pPr>
            <a:r>
              <a:rPr lang="ru-RU" b="1" dirty="0"/>
              <a:t>А. А. </a:t>
            </a:r>
            <a:r>
              <a:rPr lang="ru-RU" b="1" dirty="0" err="1"/>
              <a:t>Юнгер</a:t>
            </a:r>
            <a:r>
              <a:rPr lang="ru-RU" b="1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67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355976" y="2204865"/>
            <a:ext cx="4320480" cy="4121458"/>
          </a:xfrm>
        </p:spPr>
        <p:txBody>
          <a:bodyPr>
            <a:noAutofit/>
          </a:bodyPr>
          <a:lstStyle/>
          <a:p>
            <a:pPr algn="ctr"/>
            <a:r>
              <a:rPr lang="ru-RU" b="1" i="1" dirty="0"/>
              <a:t> «Мы будем хлестко и безжалостно бичевать все беззакония, ложь и пошлость, которые царят в нашей политической и общественной </a:t>
            </a:r>
            <a:r>
              <a:rPr lang="ru-RU" b="1" i="1" dirty="0" smtClean="0"/>
              <a:t>жизни. </a:t>
            </a:r>
            <a:r>
              <a:rPr lang="ru-RU" b="1" i="1" dirty="0"/>
              <a:t>Смех, ужасный, ядовитый смех, подобный жалам скорпионов, будет нашим </a:t>
            </a:r>
            <a:r>
              <a:rPr lang="ru-RU" b="1" i="1" dirty="0" smtClean="0"/>
              <a:t>оружием»</a:t>
            </a:r>
            <a:r>
              <a:rPr lang="ru-RU" b="1" i="1" dirty="0"/>
              <a:t> 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В первом номере журнала редакция обращалась к читателю: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060847"/>
            <a:ext cx="3207942" cy="4653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9245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305" y="571812"/>
            <a:ext cx="2631838" cy="36582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0771" y="4437112"/>
            <a:ext cx="8408226" cy="1938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/>
              <a:t>Журнал сочетал как политическую сатиру (направленную, например, против внешней политики Германии до и во время Первой мировой </a:t>
            </a:r>
            <a:r>
              <a:rPr lang="ru-RU" sz="2400" dirty="0" smtClean="0"/>
              <a:t>войны, </a:t>
            </a:r>
            <a:r>
              <a:rPr lang="ru-RU" sz="2400" dirty="0"/>
              <a:t>против черносотенцев, а после октября 1917 года — против </a:t>
            </a:r>
            <a:r>
              <a:rPr lang="ru-RU" sz="2400" dirty="0" smtClean="0"/>
              <a:t>большевиков), </a:t>
            </a:r>
            <a:r>
              <a:rPr lang="ru-RU" sz="2400" dirty="0"/>
              <a:t>так и безобидную </a:t>
            </a:r>
            <a:r>
              <a:rPr lang="ru-RU" sz="2400" dirty="0" smtClean="0"/>
              <a:t>юмористику </a:t>
            </a:r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71" y="571812"/>
            <a:ext cx="2667478" cy="36582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249" y="606724"/>
            <a:ext cx="3024336" cy="35913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064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5976664" cy="381642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/>
              <a:t>Дата рождения:	</a:t>
            </a:r>
            <a:r>
              <a:rPr lang="ru-RU" sz="2400" b="1" dirty="0" smtClean="0"/>
              <a:t>      15 </a:t>
            </a:r>
            <a:r>
              <a:rPr lang="ru-RU" sz="2400" b="1" dirty="0"/>
              <a:t>(27) марта 1881</a:t>
            </a:r>
          </a:p>
          <a:p>
            <a:r>
              <a:rPr lang="ru-RU" sz="2400" b="1" dirty="0"/>
              <a:t>Место </a:t>
            </a:r>
            <a:r>
              <a:rPr lang="ru-RU" sz="2400" b="1" dirty="0" smtClean="0"/>
              <a:t>рождения:     Севастополь</a:t>
            </a:r>
            <a:r>
              <a:rPr lang="ru-RU" sz="2400" b="1" dirty="0"/>
              <a:t>, </a:t>
            </a:r>
            <a:r>
              <a:rPr lang="ru-RU" sz="2400" b="1" dirty="0" smtClean="0"/>
              <a:t>           Российская </a:t>
            </a:r>
            <a:r>
              <a:rPr lang="ru-RU" sz="2400" b="1" dirty="0"/>
              <a:t>империя</a:t>
            </a:r>
          </a:p>
          <a:p>
            <a:r>
              <a:rPr lang="ru-RU" sz="2400" b="1" dirty="0"/>
              <a:t>Дата </a:t>
            </a:r>
            <a:r>
              <a:rPr lang="ru-RU" sz="2400" b="1" dirty="0" smtClean="0"/>
              <a:t>смерти:</a:t>
            </a:r>
            <a:r>
              <a:rPr lang="ru-RU" sz="2400" b="1" dirty="0"/>
              <a:t> </a:t>
            </a:r>
            <a:r>
              <a:rPr lang="ru-RU" sz="2400" b="1" dirty="0" smtClean="0"/>
              <a:t>        12 </a:t>
            </a:r>
            <a:r>
              <a:rPr lang="ru-RU" sz="2400" b="1" dirty="0"/>
              <a:t>марта 1925 (43 </a:t>
            </a:r>
            <a:r>
              <a:rPr lang="ru-RU" sz="2400" b="1" dirty="0" smtClean="0"/>
              <a:t>года</a:t>
            </a:r>
            <a:r>
              <a:rPr lang="ru-RU" sz="2400" b="1" dirty="0"/>
              <a:t>)</a:t>
            </a:r>
          </a:p>
          <a:p>
            <a:r>
              <a:rPr lang="ru-RU" sz="2400" b="1" dirty="0"/>
              <a:t>Место смерти</a:t>
            </a:r>
            <a:r>
              <a:rPr lang="ru-RU" sz="2400" b="1" dirty="0" smtClean="0"/>
              <a:t>:      Прага</a:t>
            </a:r>
            <a:r>
              <a:rPr lang="ru-RU" sz="2400" b="1" dirty="0"/>
              <a:t>, Чехословакия</a:t>
            </a:r>
          </a:p>
          <a:p>
            <a:r>
              <a:rPr lang="ru-RU" sz="2400" b="1" dirty="0"/>
              <a:t>Подданство</a:t>
            </a:r>
            <a:r>
              <a:rPr lang="ru-RU" sz="2400" b="1" dirty="0" smtClean="0"/>
              <a:t>:          Российская </a:t>
            </a:r>
            <a:r>
              <a:rPr lang="ru-RU" sz="2400" b="1" dirty="0"/>
              <a:t>империя</a:t>
            </a:r>
          </a:p>
          <a:p>
            <a:r>
              <a:rPr lang="ru-RU" sz="2400" b="1" dirty="0"/>
              <a:t>Род </a:t>
            </a:r>
            <a:r>
              <a:rPr lang="ru-RU" sz="2400" b="1" dirty="0" smtClean="0"/>
              <a:t>деятельности: писатель</a:t>
            </a:r>
            <a:r>
              <a:rPr lang="ru-RU" sz="2400" b="1" dirty="0"/>
              <a:t>, сатирик, юморист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476672"/>
            <a:ext cx="8568952" cy="12192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Аркадий Аверченко,</a:t>
            </a:r>
            <a:br>
              <a:rPr lang="ru-RU" sz="3200" b="1" dirty="0" smtClean="0"/>
            </a:br>
            <a:r>
              <a:rPr lang="ru-RU" sz="3200" b="1" dirty="0" smtClean="0"/>
              <a:t>редактор журнала  «</a:t>
            </a:r>
            <a:r>
              <a:rPr lang="ru-RU" sz="3200" b="1" dirty="0" err="1" smtClean="0"/>
              <a:t>Сатирикон</a:t>
            </a:r>
            <a:r>
              <a:rPr lang="ru-RU" sz="3200" b="1" dirty="0" smtClean="0"/>
              <a:t>» с № 9 </a:t>
            </a:r>
            <a:br>
              <a:rPr lang="ru-RU" sz="3200" b="1" dirty="0" smtClean="0"/>
            </a:br>
            <a:r>
              <a:rPr lang="ru-RU" sz="3200" b="1" dirty="0" smtClean="0"/>
              <a:t>и «Новый </a:t>
            </a:r>
            <a:r>
              <a:rPr lang="ru-RU" sz="3200" b="1" dirty="0" err="1" smtClean="0"/>
              <a:t>Сатирикон</a:t>
            </a:r>
            <a:r>
              <a:rPr lang="ru-RU" sz="3200" b="1" dirty="0" smtClean="0"/>
              <a:t>»</a:t>
            </a:r>
            <a:endParaRPr lang="ru-RU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060848"/>
            <a:ext cx="2227046" cy="35526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1376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6700526" cy="547260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b="1" dirty="0" smtClean="0"/>
              <a:t>Имя </a:t>
            </a:r>
            <a:r>
              <a:rPr lang="ru-RU" b="1" dirty="0"/>
              <a:t>при </a:t>
            </a:r>
            <a:r>
              <a:rPr lang="ru-RU" b="1" dirty="0" smtClean="0"/>
              <a:t>рождении:    Надежда </a:t>
            </a:r>
            <a:r>
              <a:rPr lang="ru-RU" b="1" dirty="0"/>
              <a:t>Александровна </a:t>
            </a:r>
            <a:r>
              <a:rPr lang="ru-RU" b="1" dirty="0" err="1"/>
              <a:t>Лохвицкая</a:t>
            </a:r>
            <a:endParaRPr lang="ru-RU" b="1" dirty="0"/>
          </a:p>
          <a:p>
            <a:r>
              <a:rPr lang="ru-RU" b="1" dirty="0" smtClean="0"/>
              <a:t>Дата </a:t>
            </a:r>
            <a:r>
              <a:rPr lang="ru-RU" b="1" dirty="0"/>
              <a:t>рождения</a:t>
            </a:r>
            <a:r>
              <a:rPr lang="ru-RU" b="1" dirty="0" smtClean="0"/>
              <a:t>:    24 </a:t>
            </a:r>
            <a:r>
              <a:rPr lang="ru-RU" b="1" dirty="0"/>
              <a:t>апреля (6 мая) 1872</a:t>
            </a:r>
          </a:p>
          <a:p>
            <a:r>
              <a:rPr lang="ru-RU" b="1" dirty="0"/>
              <a:t>Место рождения</a:t>
            </a:r>
            <a:r>
              <a:rPr lang="ru-RU" b="1" dirty="0" smtClean="0"/>
              <a:t>:   Санкт-Петербург</a:t>
            </a:r>
            <a:r>
              <a:rPr lang="ru-RU" b="1" dirty="0"/>
              <a:t>, Российская империя</a:t>
            </a:r>
          </a:p>
          <a:p>
            <a:r>
              <a:rPr lang="ru-RU" b="1" dirty="0"/>
              <a:t>Дата смерти:	</a:t>
            </a:r>
            <a:r>
              <a:rPr lang="ru-RU" b="1" dirty="0" smtClean="0"/>
              <a:t>  6 </a:t>
            </a:r>
            <a:r>
              <a:rPr lang="ru-RU" b="1" dirty="0"/>
              <a:t>октября 1952 (80 лет)</a:t>
            </a:r>
          </a:p>
          <a:p>
            <a:r>
              <a:rPr lang="ru-RU" b="1" dirty="0"/>
              <a:t>Место смерти:	</a:t>
            </a:r>
            <a:r>
              <a:rPr lang="ru-RU" b="1" dirty="0" smtClean="0"/>
              <a:t>   Париж</a:t>
            </a:r>
            <a:r>
              <a:rPr lang="ru-RU" b="1" dirty="0"/>
              <a:t>, Франция</a:t>
            </a:r>
          </a:p>
          <a:p>
            <a:r>
              <a:rPr lang="ru-RU" b="1" dirty="0"/>
              <a:t>Гражданство:	</a:t>
            </a:r>
            <a:r>
              <a:rPr lang="ru-RU" b="1" dirty="0" smtClean="0"/>
              <a:t>  Российская империя,  </a:t>
            </a:r>
            <a:r>
              <a:rPr lang="ru-RU" b="1" dirty="0"/>
              <a:t>Франция</a:t>
            </a:r>
          </a:p>
          <a:p>
            <a:r>
              <a:rPr lang="ru-RU" b="1" dirty="0"/>
              <a:t>Род деятельности</a:t>
            </a:r>
            <a:r>
              <a:rPr lang="ru-RU" b="1" dirty="0" smtClean="0"/>
              <a:t>:    прозаик</a:t>
            </a:r>
            <a:r>
              <a:rPr lang="ru-RU" b="1" dirty="0"/>
              <a:t>, поэт</a:t>
            </a:r>
          </a:p>
          <a:p>
            <a:r>
              <a:rPr lang="ru-RU" b="1" dirty="0" smtClean="0"/>
              <a:t>Жанр:   сатира</a:t>
            </a:r>
            <a:r>
              <a:rPr lang="ru-RU" b="1" dirty="0"/>
              <a:t>, фельетон</a:t>
            </a:r>
          </a:p>
          <a:p>
            <a:r>
              <a:rPr lang="ru-RU" b="1" dirty="0"/>
              <a:t>Язык </a:t>
            </a:r>
            <a:r>
              <a:rPr lang="ru-RU" b="1" dirty="0" smtClean="0"/>
              <a:t>произведений:  русский</a:t>
            </a:r>
            <a:r>
              <a:rPr lang="ru-RU" b="1" dirty="0"/>
              <a:t>, французский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73832"/>
            <a:ext cx="6059016" cy="966936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/>
              <a:t>Тэффи</a:t>
            </a:r>
            <a:endParaRPr lang="ru-RU" sz="4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268760"/>
            <a:ext cx="1919698" cy="2943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2925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57011"/>
            <a:ext cx="6283709" cy="4572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/>
              <a:t>Имя при рождении:	</a:t>
            </a:r>
            <a:r>
              <a:rPr lang="ru-RU" sz="2400" b="1" dirty="0" smtClean="0"/>
              <a:t>Александр </a:t>
            </a:r>
            <a:r>
              <a:rPr lang="ru-RU" sz="2400" b="1" dirty="0"/>
              <a:t>Михайлович Гликберг</a:t>
            </a:r>
          </a:p>
          <a:p>
            <a:r>
              <a:rPr lang="ru-RU" sz="2400" b="1" dirty="0"/>
              <a:t>Псевдонимы:	</a:t>
            </a:r>
            <a:r>
              <a:rPr lang="ru-RU" sz="2400" b="1" dirty="0" smtClean="0"/>
              <a:t>  Саша </a:t>
            </a:r>
            <a:r>
              <a:rPr lang="ru-RU" sz="2400" b="1" dirty="0"/>
              <a:t>Чёрный</a:t>
            </a:r>
          </a:p>
          <a:p>
            <a:r>
              <a:rPr lang="ru-RU" sz="2400" b="1" dirty="0"/>
              <a:t>Дата рождения:	</a:t>
            </a:r>
            <a:r>
              <a:rPr lang="ru-RU" sz="2400" b="1" dirty="0" smtClean="0"/>
              <a:t>  1 </a:t>
            </a:r>
            <a:r>
              <a:rPr lang="ru-RU" sz="2400" b="1" dirty="0"/>
              <a:t>(13) октября 1880</a:t>
            </a:r>
          </a:p>
          <a:p>
            <a:r>
              <a:rPr lang="ru-RU" sz="2400" b="1" dirty="0"/>
              <a:t>Место рождения:	</a:t>
            </a:r>
            <a:r>
              <a:rPr lang="ru-RU" sz="2400" b="1" dirty="0" smtClean="0"/>
              <a:t>   Одесса</a:t>
            </a:r>
            <a:r>
              <a:rPr lang="ru-RU" sz="2400" b="1" dirty="0"/>
              <a:t>, Российская империя</a:t>
            </a:r>
          </a:p>
          <a:p>
            <a:r>
              <a:rPr lang="ru-RU" sz="2400" b="1" dirty="0"/>
              <a:t>Дата смерти:	</a:t>
            </a:r>
            <a:r>
              <a:rPr lang="ru-RU" sz="2400" b="1" dirty="0" smtClean="0"/>
              <a:t>   5 </a:t>
            </a:r>
            <a:r>
              <a:rPr lang="ru-RU" sz="2400" b="1" dirty="0"/>
              <a:t>августа 1932 (51 год)</a:t>
            </a:r>
          </a:p>
          <a:p>
            <a:r>
              <a:rPr lang="ru-RU" sz="2400" b="1" dirty="0"/>
              <a:t>Место смерти:	</a:t>
            </a:r>
            <a:r>
              <a:rPr lang="ru-RU" sz="2400" b="1" dirty="0" smtClean="0"/>
              <a:t>    </a:t>
            </a:r>
            <a:r>
              <a:rPr lang="ru-RU" sz="2400" b="1" dirty="0" err="1" smtClean="0"/>
              <a:t>Ле</a:t>
            </a:r>
            <a:r>
              <a:rPr lang="ru-RU" sz="2400" b="1" dirty="0" smtClean="0"/>
              <a:t>-Лаванду</a:t>
            </a:r>
            <a:endParaRPr lang="ru-RU" sz="2400" b="1" dirty="0"/>
          </a:p>
          <a:p>
            <a:r>
              <a:rPr lang="ru-RU" sz="2400" b="1" dirty="0"/>
              <a:t>Род </a:t>
            </a:r>
            <a:r>
              <a:rPr lang="ru-RU" sz="2400" b="1" dirty="0" smtClean="0"/>
              <a:t>деятельности:       поэт</a:t>
            </a:r>
            <a:r>
              <a:rPr lang="ru-RU" sz="2400" b="1" dirty="0"/>
              <a:t>, прозаик</a:t>
            </a:r>
          </a:p>
          <a:p>
            <a:r>
              <a:rPr lang="ru-RU" sz="2400" b="1" dirty="0"/>
              <a:t>Язык </a:t>
            </a:r>
            <a:r>
              <a:rPr lang="ru-RU" sz="2400" b="1" dirty="0" smtClean="0"/>
              <a:t>произведений:   русский</a:t>
            </a:r>
            <a:endParaRPr lang="ru-RU" sz="24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2492" y="332656"/>
            <a:ext cx="6059016" cy="12192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/>
              <a:t>Саша Чёрный</a:t>
            </a:r>
            <a:endParaRPr lang="ru-RU" sz="4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980968"/>
            <a:ext cx="2259693" cy="3160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4711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367240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 smtClean="0"/>
              <a:t>Имя </a:t>
            </a:r>
            <a:r>
              <a:rPr lang="ru-RU" b="1" dirty="0"/>
              <a:t>при рождении:	</a:t>
            </a:r>
            <a:r>
              <a:rPr lang="ru-RU" b="1" dirty="0" smtClean="0"/>
              <a:t>Иосиф </a:t>
            </a:r>
            <a:r>
              <a:rPr lang="ru-RU" b="1" dirty="0" err="1"/>
              <a:t>Исидорович</a:t>
            </a:r>
            <a:r>
              <a:rPr lang="ru-RU" b="1" dirty="0"/>
              <a:t> Перельман</a:t>
            </a:r>
          </a:p>
          <a:p>
            <a:r>
              <a:rPr lang="ru-RU" b="1" dirty="0"/>
              <a:t>Дата рождения:	</a:t>
            </a:r>
            <a:r>
              <a:rPr lang="ru-RU" b="1" dirty="0" smtClean="0"/>
              <a:t>	4 </a:t>
            </a:r>
            <a:r>
              <a:rPr lang="ru-RU" b="1" dirty="0"/>
              <a:t>(16) февраля 1878</a:t>
            </a:r>
          </a:p>
          <a:p>
            <a:r>
              <a:rPr lang="ru-RU" b="1" dirty="0"/>
              <a:t>Место рождения:	</a:t>
            </a:r>
            <a:r>
              <a:rPr lang="ru-RU" b="1" dirty="0" smtClean="0"/>
              <a:t> 	</a:t>
            </a:r>
            <a:r>
              <a:rPr lang="ru-RU" b="1" dirty="0" err="1" smtClean="0"/>
              <a:t>Белосток</a:t>
            </a:r>
            <a:endParaRPr lang="ru-RU" b="1" dirty="0"/>
          </a:p>
          <a:p>
            <a:r>
              <a:rPr lang="ru-RU" b="1" dirty="0"/>
              <a:t>Дата смерти:	</a:t>
            </a:r>
            <a:r>
              <a:rPr lang="ru-RU" b="1" dirty="0" smtClean="0"/>
              <a:t>	2 </a:t>
            </a:r>
            <a:r>
              <a:rPr lang="ru-RU" b="1" dirty="0"/>
              <a:t>февраля 1959 (80 лет)</a:t>
            </a:r>
          </a:p>
          <a:p>
            <a:r>
              <a:rPr lang="ru-RU" b="1" dirty="0"/>
              <a:t>Место смерти:	</a:t>
            </a:r>
            <a:r>
              <a:rPr lang="ru-RU" b="1" dirty="0" smtClean="0"/>
              <a:t>	Нью-Йорк</a:t>
            </a:r>
            <a:endParaRPr lang="ru-RU" b="1" dirty="0"/>
          </a:p>
          <a:p>
            <a:r>
              <a:rPr lang="ru-RU" b="1" dirty="0"/>
              <a:t>Гражданство:	</a:t>
            </a:r>
            <a:r>
              <a:rPr lang="ru-RU" b="1" dirty="0" smtClean="0"/>
              <a:t> 	Российская </a:t>
            </a:r>
            <a:r>
              <a:rPr lang="ru-RU" b="1" dirty="0"/>
              <a:t>империя </a:t>
            </a:r>
          </a:p>
          <a:p>
            <a:r>
              <a:rPr lang="ru-RU" b="1" dirty="0"/>
              <a:t>Род деятельности:	</a:t>
            </a:r>
            <a:r>
              <a:rPr lang="ru-RU" b="1" dirty="0" smtClean="0"/>
              <a:t>драматург</a:t>
            </a:r>
            <a:r>
              <a:rPr lang="ru-RU" b="1" dirty="0"/>
              <a:t>, прозаик</a:t>
            </a:r>
          </a:p>
          <a:p>
            <a:r>
              <a:rPr lang="ru-RU" b="1" dirty="0"/>
              <a:t>Язык </a:t>
            </a:r>
            <a:r>
              <a:rPr lang="ru-RU" b="1" dirty="0" smtClean="0"/>
              <a:t>произведений:	русский </a:t>
            </a:r>
            <a:r>
              <a:rPr lang="ru-RU" b="1" dirty="0"/>
              <a:t>язык, идиш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900" b="1" dirty="0"/>
              <a:t>Осип </a:t>
            </a:r>
            <a:r>
              <a:rPr lang="ru-RU" sz="4900" b="1" dirty="0" smtClean="0"/>
              <a:t>Дымов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4534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059245"/>
            <a:ext cx="3826768" cy="424847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err="1"/>
              <a:t>Никола́й</a:t>
            </a:r>
            <a:r>
              <a:rPr lang="ru-RU" sz="2800" b="1" dirty="0"/>
              <a:t> </a:t>
            </a:r>
            <a:r>
              <a:rPr lang="ru-RU" sz="2800" b="1" dirty="0" err="1"/>
              <a:t>Влади́мирович</a:t>
            </a:r>
            <a:r>
              <a:rPr lang="ru-RU" sz="2800" b="1" dirty="0"/>
              <a:t> </a:t>
            </a:r>
            <a:r>
              <a:rPr lang="ru-RU" sz="2800" b="1" dirty="0" err="1"/>
              <a:t>Ре́мизов</a:t>
            </a:r>
            <a:r>
              <a:rPr lang="ru-RU" sz="2800" b="1" dirty="0"/>
              <a:t> (1887—1975) (псевдоним Ре-Ми, настоящая фамилия Ремизов-Васильев) — график, живописец, художник </a:t>
            </a:r>
            <a:r>
              <a:rPr lang="ru-RU" sz="2800" b="1" dirty="0" smtClean="0"/>
              <a:t>театра</a:t>
            </a:r>
            <a:endParaRPr lang="ru-RU" sz="28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Ре-Ми</a:t>
            </a:r>
            <a:endParaRPr lang="ru-RU" sz="4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412" y="1988840"/>
            <a:ext cx="4286866" cy="43892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210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9247" y="1988840"/>
            <a:ext cx="7745505" cy="446449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/>
              <a:t>Данное </a:t>
            </a:r>
            <a:r>
              <a:rPr lang="ru-RU" sz="2800" b="1" dirty="0"/>
              <a:t>произведение является одним из первых и по сей день главных памятников российского </a:t>
            </a:r>
            <a:r>
              <a:rPr lang="ru-RU" sz="2800" b="1" dirty="0">
                <a:solidFill>
                  <a:srgbClr val="C00000"/>
                </a:solidFill>
              </a:rPr>
              <a:t>черного </a:t>
            </a:r>
            <a:r>
              <a:rPr lang="ru-RU" sz="2800" b="1" dirty="0" smtClean="0">
                <a:solidFill>
                  <a:srgbClr val="C00000"/>
                </a:solidFill>
              </a:rPr>
              <a:t>юмора</a:t>
            </a:r>
          </a:p>
          <a:p>
            <a:r>
              <a:rPr lang="ru-RU" sz="2800" b="1" dirty="0" smtClean="0"/>
              <a:t>Впервые </a:t>
            </a:r>
            <a:r>
              <a:rPr lang="ru-RU" sz="2800" b="1" dirty="0"/>
              <a:t>информация о предстоящем издании юмористической «Всеобщей истории» появилась в 46-м номере «</a:t>
            </a:r>
            <a:r>
              <a:rPr lang="ru-RU" sz="2800" b="1" dirty="0" err="1"/>
              <a:t>Сатирикона</a:t>
            </a:r>
            <a:r>
              <a:rPr lang="ru-RU" sz="2800" b="1" dirty="0"/>
              <a:t>» за 1909 год: «Все годовые подписчики получат в виде бесплатного приложения роскошно иллюстрированное издание</a:t>
            </a:r>
            <a:r>
              <a:rPr lang="ru-RU" sz="2800" b="1" dirty="0" smtClean="0"/>
              <a:t>»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/>
              <a:t>Всеобщая история, обработанная </a:t>
            </a:r>
            <a:r>
              <a:rPr lang="ru-RU" sz="4400" b="1" dirty="0" smtClean="0"/>
              <a:t>«</a:t>
            </a:r>
            <a:r>
              <a:rPr lang="ru-RU" sz="4400" b="1" dirty="0" err="1" smtClean="0"/>
              <a:t>Сатириконом</a:t>
            </a:r>
            <a:r>
              <a:rPr lang="ru-RU" sz="4400" b="1" dirty="0" smtClean="0"/>
              <a:t>»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94415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388843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/>
              <a:t>Древняя история (автор — Тэффи, </a:t>
            </a:r>
            <a:r>
              <a:rPr lang="ru-RU" sz="2800" b="1" dirty="0" err="1" smtClean="0"/>
              <a:t>илл</a:t>
            </a:r>
            <a:r>
              <a:rPr lang="ru-RU" sz="2800" b="1" dirty="0" smtClean="0"/>
              <a:t>. — Ре-Ми)</a:t>
            </a:r>
          </a:p>
          <a:p>
            <a:r>
              <a:rPr lang="ru-RU" sz="2800" b="1" dirty="0" smtClean="0"/>
              <a:t>Средняя </a:t>
            </a:r>
            <a:r>
              <a:rPr lang="ru-RU" sz="2800" b="1" dirty="0"/>
              <a:t>история (автор — Осип Дымов, </a:t>
            </a:r>
            <a:r>
              <a:rPr lang="ru-RU" sz="2800" b="1" dirty="0" err="1"/>
              <a:t>илл</a:t>
            </a:r>
            <a:r>
              <a:rPr lang="ru-RU" sz="2800" b="1" dirty="0"/>
              <a:t>. — А. </a:t>
            </a:r>
            <a:r>
              <a:rPr lang="ru-RU" sz="2800" b="1" dirty="0" err="1"/>
              <a:t>Радаков</a:t>
            </a:r>
            <a:r>
              <a:rPr lang="ru-RU" sz="2800" b="1" dirty="0"/>
              <a:t>)</a:t>
            </a:r>
          </a:p>
          <a:p>
            <a:r>
              <a:rPr lang="ru-RU" sz="2800" b="1" dirty="0"/>
              <a:t>Новая история (автор — Аркадий Аверченко, </a:t>
            </a:r>
            <a:r>
              <a:rPr lang="ru-RU" sz="2800" b="1" dirty="0" err="1"/>
              <a:t>илл</a:t>
            </a:r>
            <a:r>
              <a:rPr lang="ru-RU" sz="2800" b="1" dirty="0"/>
              <a:t>. — А. </a:t>
            </a:r>
            <a:r>
              <a:rPr lang="ru-RU" sz="2800" b="1" dirty="0" err="1"/>
              <a:t>Радаков</a:t>
            </a:r>
            <a:r>
              <a:rPr lang="ru-RU" sz="2800" b="1" dirty="0"/>
              <a:t>, Ре-Ми)</a:t>
            </a:r>
          </a:p>
          <a:p>
            <a:r>
              <a:rPr lang="ru-RU" sz="2800" b="1" dirty="0"/>
              <a:t>Русская история (автор О. Л. </a:t>
            </a:r>
            <a:r>
              <a:rPr lang="ru-RU" sz="2800" b="1" dirty="0" err="1"/>
              <a:t>Д’Ора</a:t>
            </a:r>
            <a:r>
              <a:rPr lang="ru-RU" sz="2800" b="1" dirty="0"/>
              <a:t>, </a:t>
            </a:r>
            <a:r>
              <a:rPr lang="ru-RU" sz="2800" b="1" dirty="0" err="1"/>
              <a:t>илл</a:t>
            </a:r>
            <a:r>
              <a:rPr lang="ru-RU" sz="2800" b="1" dirty="0"/>
              <a:t>. — Ре-Ми</a:t>
            </a:r>
            <a:r>
              <a:rPr lang="ru-RU" sz="2800" b="1" dirty="0" smtClean="0"/>
              <a:t>)</a:t>
            </a:r>
            <a:endParaRPr lang="ru-RU" sz="28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b="1" dirty="0">
                <a:solidFill>
                  <a:schemeClr val="tx2">
                    <a:lumMod val="75000"/>
                  </a:schemeClr>
                </a:solidFill>
              </a:rPr>
              <a:t>Произведение состоит </a:t>
            </a: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из </a:t>
            </a:r>
            <a:r>
              <a:rPr lang="ru-RU" sz="4400" b="1" dirty="0">
                <a:solidFill>
                  <a:schemeClr val="tx2">
                    <a:lumMod val="75000"/>
                  </a:schemeClr>
                </a:solidFill>
              </a:rPr>
              <a:t>4 разделов</a:t>
            </a: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ru-RU" sz="4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6165304"/>
            <a:ext cx="7052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Что можно высмеять, обращаясь к историческому прошлому страны?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34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/>
              <a:t>«</a:t>
            </a:r>
            <a:r>
              <a:rPr lang="ru-RU" sz="2800" b="1" dirty="0" smtClean="0"/>
              <a:t>Спарта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Изменение порядка фактов</a:t>
            </a:r>
          </a:p>
          <a:p>
            <a:r>
              <a:rPr lang="ru-RU" dirty="0" smtClean="0"/>
              <a:t>Утверждение известного как аномального</a:t>
            </a:r>
          </a:p>
          <a:p>
            <a:r>
              <a:rPr lang="ru-RU" dirty="0" smtClean="0"/>
              <a:t>Намёк на оторванность власти от народа</a:t>
            </a:r>
          </a:p>
          <a:p>
            <a:r>
              <a:rPr lang="ru-RU" dirty="0" smtClean="0"/>
              <a:t>Обыгрывание значения слова «справедливость» как ненужного для правителя качества</a:t>
            </a:r>
          </a:p>
          <a:p>
            <a:r>
              <a:rPr lang="ru-RU" dirty="0" smtClean="0"/>
              <a:t>Намёк на сословное деление общества, на необоснованность возвышения аристократии</a:t>
            </a:r>
          </a:p>
          <a:p>
            <a:r>
              <a:rPr lang="ru-RU" dirty="0" smtClean="0"/>
              <a:t>Прямое высмеивание праздности и развращенности верхних слоёв общества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8644"/>
          </a:xfrm>
        </p:spPr>
        <p:txBody>
          <a:bodyPr/>
          <a:lstStyle/>
          <a:p>
            <a:r>
              <a:rPr lang="ru-RU" sz="4400" dirty="0" smtClean="0"/>
              <a:t>«Древняя история». Тэффи.</a:t>
            </a:r>
            <a:br>
              <a:rPr lang="ru-RU" sz="4400" dirty="0" smtClean="0"/>
            </a:br>
            <a:r>
              <a:rPr lang="ru-RU" sz="3600" i="1" dirty="0" smtClean="0"/>
              <a:t>Способы создания юмора</a:t>
            </a:r>
            <a:endParaRPr lang="ru-RU" sz="36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0136" y="1196752"/>
            <a:ext cx="8826359" cy="55446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Лакония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получила своё название «от манеры тамошних жителей выражаться лаконически».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«Необычайная система климата», которая развила в характере жителей жестокость и энергию, - летом жарко, зимой холодно.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Царствование двух царей одновременно, для того чтобы они «грызлись между собою, оставляя народ в покое».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Рассказ о Ликурге, который «тыкал всем в глаза своей справедливостью», об отправке его путешествовать, что должно было «повлиять на его справедливость».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Деление спартанцев на три сословия на основе «разрешения» выполнять определённые обязанности.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Название Спарты «республикой аристократической», объяснение, что должны делать и как себя вести спартанские аристократы.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09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«</a:t>
            </a:r>
            <a:r>
              <a:rPr lang="ru-RU" sz="2800" b="1" dirty="0" smtClean="0"/>
              <a:t>Воспитание людей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Абсурдность утверждения</a:t>
            </a:r>
          </a:p>
          <a:p>
            <a:r>
              <a:rPr lang="ru-RU" dirty="0" smtClean="0"/>
              <a:t>Противоречие в содержании</a:t>
            </a:r>
          </a:p>
          <a:p>
            <a:r>
              <a:rPr lang="ru-RU" dirty="0" smtClean="0"/>
              <a:t>Ирония в самом слове, во фразах, переосмысливание</a:t>
            </a:r>
          </a:p>
          <a:p>
            <a:r>
              <a:rPr lang="ru-RU" dirty="0" smtClean="0"/>
              <a:t>Обыгрывание факта разговора без языка</a:t>
            </a:r>
          </a:p>
          <a:p>
            <a:r>
              <a:rPr lang="ru-RU" dirty="0" smtClean="0"/>
              <a:t>Ирония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8644"/>
          </a:xfrm>
        </p:spPr>
        <p:txBody>
          <a:bodyPr/>
          <a:lstStyle/>
          <a:p>
            <a:r>
              <a:rPr lang="ru-RU" sz="4400" dirty="0" smtClean="0"/>
              <a:t>«Древняя история». Тэффи.</a:t>
            </a:r>
            <a:br>
              <a:rPr lang="ru-RU" sz="4400" dirty="0" smtClean="0"/>
            </a:br>
            <a:r>
              <a:rPr lang="ru-RU" sz="3600" i="1" dirty="0" smtClean="0"/>
              <a:t>Способы создания юмора</a:t>
            </a:r>
            <a:endParaRPr lang="ru-RU" sz="36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780927"/>
            <a:ext cx="8784976" cy="396478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Суровое воспитание детей – «их сразу убивали».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«Основательное образование» состояло в умении не кричать во время порки, экзамен состоял в подтверждении этого умения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Положение женщины в Спарте: «пользовались уважением», им разрешалось говорить «лаконично» (ирония в самом слове, во фразах, которые произносили женщины; в переосмысливании: «С ним или на нём»; «закон о гимнастике» спартанцев).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История с </a:t>
            </a:r>
            <a:r>
              <a:rPr lang="ru-RU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Лаэной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откусившей собственный язык – подчеркивается бессмысленность, ненужность подвига  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93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Что внёс в свои рассказы о событиях Средних веков О. Дымов? Как он оценивает происходившее?</a:t>
            </a:r>
          </a:p>
          <a:p>
            <a:r>
              <a:rPr lang="ru-RU" sz="2800" dirty="0" smtClean="0"/>
              <a:t>При помощи каких слов, сравнений автор придает юмористическое звучание рассказам об истории?</a:t>
            </a:r>
          </a:p>
          <a:p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22769" y="476672"/>
            <a:ext cx="7756263" cy="1054250"/>
          </a:xfrm>
        </p:spPr>
        <p:txBody>
          <a:bodyPr/>
          <a:lstStyle/>
          <a:p>
            <a:r>
              <a:rPr lang="ru-RU" sz="4400" dirty="0" smtClean="0"/>
              <a:t>«Средние века». </a:t>
            </a:r>
            <a:r>
              <a:rPr lang="ru-RU" sz="4400" dirty="0" err="1" smtClean="0"/>
              <a:t>О.Дымов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01635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916832"/>
            <a:ext cx="9036496" cy="49411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 smtClean="0"/>
              <a:t>Вопросы по тексту: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Почему в новое время продолжали сжигать на кострах колдунов 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Почему люди испытывали затруднения до изобретения книгопечатания? К чему это могло привести?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Что европейцы заимствовали у арабов?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В чем было неудобство написания римских цифр?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От чего зависела чистота и чёткость печать?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В чём была заслуга печатника </a:t>
            </a:r>
            <a:r>
              <a:rPr lang="ru-RU" sz="2800" dirty="0" err="1" smtClean="0"/>
              <a:t>Гутенберга</a:t>
            </a:r>
            <a:r>
              <a:rPr lang="ru-RU" sz="2800" dirty="0" smtClean="0"/>
              <a:t>?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/>
              <a:t>«Новая история». </a:t>
            </a:r>
            <a:r>
              <a:rPr lang="ru-RU" sz="4400" dirty="0" err="1" smtClean="0"/>
              <a:t>А.Аверченко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07032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988840"/>
            <a:ext cx="8424935" cy="460851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 чем комичность фразы: «История Средних веков постепенно и незаметно переходила в Новую историю»? </a:t>
            </a:r>
          </a:p>
          <a:p>
            <a:r>
              <a:rPr lang="ru-RU" dirty="0" smtClean="0"/>
              <a:t>Какие художественные приемы использует автор «Новой истории»? Найдите примеры юмора в описании исторических событий.</a:t>
            </a:r>
          </a:p>
          <a:p>
            <a:r>
              <a:rPr lang="ru-RU" dirty="0" smtClean="0"/>
              <a:t>Как начинается рассказ о книгопечатании и бумаге? Чем он заканчивается? Какой художественный эффект достигается использованием фраз «чёрт знает на чём», «что подвёртывалось под руку»?</a:t>
            </a:r>
          </a:p>
          <a:p>
            <a:r>
              <a:rPr lang="ru-RU" dirty="0" smtClean="0"/>
              <a:t> Приведите примеры использование неожиданных сравнений, эпитетов, сочетаний несочетаемых слов и других юмористических приемов и средств.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/>
              <a:t>«Новая история». </a:t>
            </a:r>
            <a:r>
              <a:rPr lang="ru-RU" sz="4400" dirty="0" err="1" smtClean="0"/>
              <a:t>А.Аверченко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984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Приготовить пересказ отрывка «Всемирной истории».</a:t>
            </a:r>
          </a:p>
          <a:p>
            <a:r>
              <a:rPr lang="ru-RU" sz="2800" dirty="0" smtClean="0"/>
              <a:t>Написать отзыв на один из </a:t>
            </a:r>
            <a:r>
              <a:rPr lang="ru-RU" sz="2800" smtClean="0"/>
              <a:t>отрывков.</a:t>
            </a:r>
          </a:p>
          <a:p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/>
              <a:t>Домашнее задание (на выбор)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03468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242</TotalTime>
  <Words>1110</Words>
  <Application>Microsoft Office PowerPoint</Application>
  <PresentationFormat>Экран (4:3)</PresentationFormat>
  <Paragraphs>147</Paragraphs>
  <Slides>19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Book Antiqua</vt:lpstr>
      <vt:lpstr>Calibri</vt:lpstr>
      <vt:lpstr>Times New Roman</vt:lpstr>
      <vt:lpstr>Wingdings</vt:lpstr>
      <vt:lpstr>Твердый переплет</vt:lpstr>
      <vt:lpstr>«Сатирикон» —  русский еженедельный сатирический журнал</vt:lpstr>
      <vt:lpstr>Презентация PowerPoint</vt:lpstr>
      <vt:lpstr>Презентация PowerPoint</vt:lpstr>
      <vt:lpstr>Писатели</vt:lpstr>
      <vt:lpstr>В первом номере журнала редакция обращалась к читателю:</vt:lpstr>
      <vt:lpstr>Презентация PowerPoint</vt:lpstr>
      <vt:lpstr>Аркадий Аверченко, редактор журнала  «Сатирикон» с № 9  и «Новый Сатирикон»</vt:lpstr>
      <vt:lpstr>Тэффи</vt:lpstr>
      <vt:lpstr>Саша Чёрный</vt:lpstr>
      <vt:lpstr>Осип Дымов</vt:lpstr>
      <vt:lpstr>Ре-Ми</vt:lpstr>
      <vt:lpstr>Всеобщая история, обработанная «Сатириконом»</vt:lpstr>
      <vt:lpstr>Произведение состоит  из 4 разделов:</vt:lpstr>
      <vt:lpstr>«Древняя история». Тэффи. Способы создания юмора</vt:lpstr>
      <vt:lpstr>«Древняя история». Тэффи. Способы создания юмора</vt:lpstr>
      <vt:lpstr>«Средние века». О.Дымов</vt:lpstr>
      <vt:lpstr>«Новая история». А.Аверченко</vt:lpstr>
      <vt:lpstr>«Новая история». А.Аверченко</vt:lpstr>
      <vt:lpstr>Домашнее задание (на выбор)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Родя</dc:creator>
  <cp:lastModifiedBy>79033181735</cp:lastModifiedBy>
  <cp:revision>28</cp:revision>
  <dcterms:created xsi:type="dcterms:W3CDTF">2012-03-11T16:58:29Z</dcterms:created>
  <dcterms:modified xsi:type="dcterms:W3CDTF">2020-03-04T12:26:55Z</dcterms:modified>
</cp:coreProperties>
</file>