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1"/>
  </p:sldMasterIdLst>
  <p:notesMasterIdLst>
    <p:notesMasterId r:id="rId21"/>
  </p:notesMasterIdLst>
  <p:sldIdLst>
    <p:sldId id="308" r:id="rId2"/>
    <p:sldId id="300" r:id="rId3"/>
    <p:sldId id="259" r:id="rId4"/>
    <p:sldId id="327" r:id="rId5"/>
    <p:sldId id="328" r:id="rId6"/>
    <p:sldId id="321" r:id="rId7"/>
    <p:sldId id="335" r:id="rId8"/>
    <p:sldId id="324" r:id="rId9"/>
    <p:sldId id="326" r:id="rId10"/>
    <p:sldId id="316" r:id="rId11"/>
    <p:sldId id="329" r:id="rId12"/>
    <p:sldId id="330" r:id="rId13"/>
    <p:sldId id="331" r:id="rId14"/>
    <p:sldId id="334" r:id="rId15"/>
    <p:sldId id="323" r:id="rId16"/>
    <p:sldId id="336" r:id="rId17"/>
    <p:sldId id="337" r:id="rId18"/>
    <p:sldId id="333" r:id="rId19"/>
    <p:sldId id="280"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660033"/>
    <a:srgbClr val="3AA4CA"/>
    <a:srgbClr val="800000"/>
    <a:srgbClr val="000066"/>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1" d="100"/>
          <a:sy n="51" d="100"/>
        </p:scale>
        <p:origin x="-972" y="-3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34"/>
  <c:chart>
    <c:plotArea>
      <c:layout>
        <c:manualLayout>
          <c:layoutTarget val="inner"/>
          <c:xMode val="edge"/>
          <c:yMode val="edge"/>
          <c:x val="9.1068809105877779E-2"/>
          <c:y val="0.10168387980016154"/>
          <c:w val="0.60803477690288765"/>
          <c:h val="0.80177091535433165"/>
        </c:manualLayout>
      </c:layout>
      <c:barChart>
        <c:barDir val="col"/>
        <c:grouping val="clustered"/>
        <c:ser>
          <c:idx val="0"/>
          <c:order val="0"/>
          <c:tx>
            <c:strRef>
              <c:f>Лист1!$B$1</c:f>
              <c:strCache>
                <c:ptCount val="1"/>
                <c:pt idx="0">
                  <c:v>начальные классы</c:v>
                </c:pt>
              </c:strCache>
            </c:strRef>
          </c:tx>
          <c:dLbls>
            <c:showVal val="1"/>
          </c:dLbls>
          <c:cat>
            <c:strRef>
              <c:f>Лист1!$A$2</c:f>
              <c:strCache>
                <c:ptCount val="1"/>
                <c:pt idx="0">
                  <c:v>Категория 1</c:v>
                </c:pt>
              </c:strCache>
            </c:strRef>
          </c:cat>
          <c:val>
            <c:numRef>
              <c:f>Лист1!$B$2</c:f>
              <c:numCache>
                <c:formatCode>0%</c:formatCode>
                <c:ptCount val="1"/>
                <c:pt idx="0">
                  <c:v>0.61760000000000026</c:v>
                </c:pt>
              </c:numCache>
            </c:numRef>
          </c:val>
        </c:ser>
        <c:ser>
          <c:idx val="1"/>
          <c:order val="1"/>
          <c:tx>
            <c:strRef>
              <c:f>Лист1!$C$1</c:f>
              <c:strCache>
                <c:ptCount val="1"/>
                <c:pt idx="0">
                  <c:v>5-9классы</c:v>
                </c:pt>
              </c:strCache>
            </c:strRef>
          </c:tx>
          <c:dLbls>
            <c:showVal val="1"/>
          </c:dLbls>
          <c:cat>
            <c:strRef>
              <c:f>Лист1!$A$2</c:f>
              <c:strCache>
                <c:ptCount val="1"/>
                <c:pt idx="0">
                  <c:v>Категория 1</c:v>
                </c:pt>
              </c:strCache>
            </c:strRef>
          </c:cat>
          <c:val>
            <c:numRef>
              <c:f>Лист1!$C$2</c:f>
              <c:numCache>
                <c:formatCode>0%</c:formatCode>
                <c:ptCount val="1"/>
                <c:pt idx="0">
                  <c:v>0.51470000000000005</c:v>
                </c:pt>
              </c:numCache>
            </c:numRef>
          </c:val>
        </c:ser>
        <c:axId val="75523200"/>
        <c:axId val="75524736"/>
      </c:barChart>
      <c:catAx>
        <c:axId val="75523200"/>
        <c:scaling>
          <c:orientation val="minMax"/>
        </c:scaling>
        <c:delete val="1"/>
        <c:axPos val="b"/>
        <c:tickLblPos val="nextTo"/>
        <c:crossAx val="75524736"/>
        <c:crosses val="autoZero"/>
        <c:auto val="1"/>
        <c:lblAlgn val="ctr"/>
        <c:lblOffset val="100"/>
      </c:catAx>
      <c:valAx>
        <c:axId val="75524736"/>
        <c:scaling>
          <c:orientation val="minMax"/>
        </c:scaling>
        <c:axPos val="l"/>
        <c:majorGridlines/>
        <c:numFmt formatCode="0%" sourceLinked="1"/>
        <c:tickLblPos val="nextTo"/>
        <c:crossAx val="75523200"/>
        <c:crosses val="autoZero"/>
        <c:crossBetween val="between"/>
      </c:valAx>
    </c:plotArea>
    <c:legend>
      <c:legendPos val="r"/>
      <c:layout/>
    </c:legend>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style val="35"/>
  <c:chart>
    <c:title>
      <c:tx>
        <c:rich>
          <a:bodyPr/>
          <a:lstStyle/>
          <a:p>
            <a:pPr>
              <a:defRPr>
                <a:solidFill>
                  <a:schemeClr val="bg2">
                    <a:lumMod val="25000"/>
                  </a:schemeClr>
                </a:solidFill>
                <a:latin typeface="Bookman Old Style" pitchFamily="18" charset="0"/>
              </a:defRPr>
            </a:pPr>
            <a:r>
              <a:rPr lang="ru-RU" dirty="0">
                <a:solidFill>
                  <a:schemeClr val="bg2">
                    <a:lumMod val="25000"/>
                  </a:schemeClr>
                </a:solidFill>
                <a:latin typeface="Bookman Old Style" pitchFamily="18" charset="0"/>
              </a:rPr>
              <a:t>Результативность </a:t>
            </a:r>
            <a:r>
              <a:rPr lang="ru-RU" dirty="0" smtClean="0">
                <a:solidFill>
                  <a:schemeClr val="bg2">
                    <a:lumMod val="25000"/>
                  </a:schemeClr>
                </a:solidFill>
                <a:latin typeface="Bookman Old Style" pitchFamily="18" charset="0"/>
              </a:rPr>
              <a:t>начальных</a:t>
            </a:r>
            <a:r>
              <a:rPr lang="ru-RU" baseline="0" dirty="0" smtClean="0">
                <a:solidFill>
                  <a:schemeClr val="bg2">
                    <a:lumMod val="25000"/>
                  </a:schemeClr>
                </a:solidFill>
                <a:latin typeface="Bookman Old Style" pitchFamily="18" charset="0"/>
              </a:rPr>
              <a:t> </a:t>
            </a:r>
            <a:r>
              <a:rPr lang="ru-RU" dirty="0" smtClean="0">
                <a:solidFill>
                  <a:schemeClr val="bg2">
                    <a:lumMod val="25000"/>
                  </a:schemeClr>
                </a:solidFill>
                <a:latin typeface="Bookman Old Style" pitchFamily="18" charset="0"/>
              </a:rPr>
              <a:t> </a:t>
            </a:r>
            <a:r>
              <a:rPr lang="ru-RU" dirty="0">
                <a:solidFill>
                  <a:schemeClr val="bg2">
                    <a:lumMod val="25000"/>
                  </a:schemeClr>
                </a:solidFill>
                <a:latin typeface="Bookman Old Style" pitchFamily="18" charset="0"/>
              </a:rPr>
              <a:t>классов</a:t>
            </a:r>
          </a:p>
        </c:rich>
      </c:tx>
      <c:layout/>
    </c:title>
    <c:plotArea>
      <c:layout/>
      <c:barChart>
        <c:barDir val="col"/>
        <c:grouping val="clustered"/>
        <c:ser>
          <c:idx val="0"/>
          <c:order val="0"/>
          <c:tx>
            <c:strRef>
              <c:f>Лист1!$B$1</c:f>
              <c:strCache>
                <c:ptCount val="1"/>
                <c:pt idx="0">
                  <c:v>Успеваемость</c:v>
                </c:pt>
              </c:strCache>
            </c:strRef>
          </c:tx>
          <c:cat>
            <c:strRef>
              <c:f>Лист1!$A$2:$A$6</c:f>
              <c:strCache>
                <c:ptCount val="5"/>
                <c:pt idx="0">
                  <c:v>2а класс</c:v>
                </c:pt>
                <c:pt idx="1">
                  <c:v>2б класс</c:v>
                </c:pt>
                <c:pt idx="2">
                  <c:v>3а класс</c:v>
                </c:pt>
                <c:pt idx="3">
                  <c:v>3б класс</c:v>
                </c:pt>
                <c:pt idx="4">
                  <c:v>4 класс</c:v>
                </c:pt>
              </c:strCache>
            </c:strRef>
          </c:cat>
          <c:val>
            <c:numRef>
              <c:f>Лист1!$B$2:$B$6</c:f>
              <c:numCache>
                <c:formatCode>General</c:formatCode>
                <c:ptCount val="5"/>
                <c:pt idx="0">
                  <c:v>100</c:v>
                </c:pt>
                <c:pt idx="1">
                  <c:v>100</c:v>
                </c:pt>
                <c:pt idx="2">
                  <c:v>100</c:v>
                </c:pt>
                <c:pt idx="3">
                  <c:v>100</c:v>
                </c:pt>
                <c:pt idx="4">
                  <c:v>100</c:v>
                </c:pt>
              </c:numCache>
            </c:numRef>
          </c:val>
        </c:ser>
        <c:ser>
          <c:idx val="1"/>
          <c:order val="1"/>
          <c:tx>
            <c:strRef>
              <c:f>Лист1!$C$1</c:f>
              <c:strCache>
                <c:ptCount val="1"/>
                <c:pt idx="0">
                  <c:v>Качество знаний</c:v>
                </c:pt>
              </c:strCache>
            </c:strRef>
          </c:tx>
          <c:cat>
            <c:strRef>
              <c:f>Лист1!$A$2:$A$6</c:f>
              <c:strCache>
                <c:ptCount val="5"/>
                <c:pt idx="0">
                  <c:v>2а класс</c:v>
                </c:pt>
                <c:pt idx="1">
                  <c:v>2б класс</c:v>
                </c:pt>
                <c:pt idx="2">
                  <c:v>3а класс</c:v>
                </c:pt>
                <c:pt idx="3">
                  <c:v>3б класс</c:v>
                </c:pt>
                <c:pt idx="4">
                  <c:v>4 класс</c:v>
                </c:pt>
              </c:strCache>
            </c:strRef>
          </c:cat>
          <c:val>
            <c:numRef>
              <c:f>Лист1!$C$2:$C$6</c:f>
              <c:numCache>
                <c:formatCode>General</c:formatCode>
                <c:ptCount val="5"/>
                <c:pt idx="0">
                  <c:v>64</c:v>
                </c:pt>
                <c:pt idx="1">
                  <c:v>100</c:v>
                </c:pt>
                <c:pt idx="2">
                  <c:v>55</c:v>
                </c:pt>
                <c:pt idx="3">
                  <c:v>67</c:v>
                </c:pt>
                <c:pt idx="4">
                  <c:v>57</c:v>
                </c:pt>
              </c:numCache>
            </c:numRef>
          </c:val>
        </c:ser>
        <c:axId val="85317888"/>
        <c:axId val="85323776"/>
      </c:barChart>
      <c:catAx>
        <c:axId val="85317888"/>
        <c:scaling>
          <c:orientation val="minMax"/>
        </c:scaling>
        <c:axPos val="b"/>
        <c:majorTickMark val="none"/>
        <c:tickLblPos val="nextTo"/>
        <c:crossAx val="85323776"/>
        <c:crosses val="autoZero"/>
        <c:auto val="1"/>
        <c:lblAlgn val="ctr"/>
        <c:lblOffset val="100"/>
      </c:catAx>
      <c:valAx>
        <c:axId val="85323776"/>
        <c:scaling>
          <c:orientation val="minMax"/>
        </c:scaling>
        <c:axPos val="l"/>
        <c:majorGridlines/>
        <c:numFmt formatCode="General" sourceLinked="1"/>
        <c:majorTickMark val="none"/>
        <c:tickLblPos val="nextTo"/>
        <c:crossAx val="85317888"/>
        <c:crosses val="autoZero"/>
        <c:crossBetween val="between"/>
      </c:valAx>
      <c:dTable>
        <c:showHorzBorder val="1"/>
        <c:showVertBorder val="1"/>
        <c:showOutline val="1"/>
        <c:showKeys val="1"/>
      </c:dTable>
    </c:plotArea>
    <c:plotVisOnly val="1"/>
    <c:dispBlanksAs val="gap"/>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35"/>
  <c:chart>
    <c:title>
      <c:tx>
        <c:rich>
          <a:bodyPr/>
          <a:lstStyle/>
          <a:p>
            <a:pPr>
              <a:defRPr>
                <a:solidFill>
                  <a:schemeClr val="bg2">
                    <a:lumMod val="25000"/>
                  </a:schemeClr>
                </a:solidFill>
                <a:latin typeface="Bookman Old Style" pitchFamily="18" charset="0"/>
              </a:defRPr>
            </a:pPr>
            <a:r>
              <a:rPr lang="ru-RU">
                <a:solidFill>
                  <a:schemeClr val="bg2">
                    <a:lumMod val="25000"/>
                  </a:schemeClr>
                </a:solidFill>
                <a:latin typeface="Bookman Old Style" pitchFamily="18" charset="0"/>
              </a:rPr>
              <a:t>Результативность 5-9 классов</a:t>
            </a:r>
          </a:p>
        </c:rich>
      </c:tx>
      <c:layout/>
    </c:title>
    <c:plotArea>
      <c:layout/>
      <c:barChart>
        <c:barDir val="col"/>
        <c:grouping val="clustered"/>
        <c:ser>
          <c:idx val="0"/>
          <c:order val="0"/>
          <c:tx>
            <c:strRef>
              <c:f>Лист1!$B$1</c:f>
              <c:strCache>
                <c:ptCount val="1"/>
                <c:pt idx="0">
                  <c:v>Успеваемость</c:v>
                </c:pt>
              </c:strCache>
            </c:strRef>
          </c:tx>
          <c:cat>
            <c:strRef>
              <c:f>Лист1!$A$2:$A$6</c:f>
              <c:strCache>
                <c:ptCount val="5"/>
                <c:pt idx="0">
                  <c:v>5 класс</c:v>
                </c:pt>
                <c:pt idx="1">
                  <c:v>6 класс</c:v>
                </c:pt>
                <c:pt idx="2">
                  <c:v>7 класс</c:v>
                </c:pt>
                <c:pt idx="3">
                  <c:v>8 класс</c:v>
                </c:pt>
                <c:pt idx="4">
                  <c:v>9 класс</c:v>
                </c:pt>
              </c:strCache>
            </c:strRef>
          </c:cat>
          <c:val>
            <c:numRef>
              <c:f>Лист1!$B$2:$B$6</c:f>
              <c:numCache>
                <c:formatCode>General</c:formatCode>
                <c:ptCount val="5"/>
                <c:pt idx="0">
                  <c:v>100</c:v>
                </c:pt>
                <c:pt idx="1">
                  <c:v>100</c:v>
                </c:pt>
                <c:pt idx="2">
                  <c:v>94</c:v>
                </c:pt>
                <c:pt idx="3">
                  <c:v>100</c:v>
                </c:pt>
                <c:pt idx="4">
                  <c:v>100</c:v>
                </c:pt>
              </c:numCache>
            </c:numRef>
          </c:val>
        </c:ser>
        <c:ser>
          <c:idx val="1"/>
          <c:order val="1"/>
          <c:tx>
            <c:strRef>
              <c:f>Лист1!$C$1</c:f>
              <c:strCache>
                <c:ptCount val="1"/>
                <c:pt idx="0">
                  <c:v>Качество знаний</c:v>
                </c:pt>
              </c:strCache>
            </c:strRef>
          </c:tx>
          <c:cat>
            <c:strRef>
              <c:f>Лист1!$A$2:$A$6</c:f>
              <c:strCache>
                <c:ptCount val="5"/>
                <c:pt idx="0">
                  <c:v>5 класс</c:v>
                </c:pt>
                <c:pt idx="1">
                  <c:v>6 класс</c:v>
                </c:pt>
                <c:pt idx="2">
                  <c:v>7 класс</c:v>
                </c:pt>
                <c:pt idx="3">
                  <c:v>8 класс</c:v>
                </c:pt>
                <c:pt idx="4">
                  <c:v>9 класс</c:v>
                </c:pt>
              </c:strCache>
            </c:strRef>
          </c:cat>
          <c:val>
            <c:numRef>
              <c:f>Лист1!$C$2:$C$6</c:f>
              <c:numCache>
                <c:formatCode>General</c:formatCode>
                <c:ptCount val="5"/>
                <c:pt idx="0">
                  <c:v>77</c:v>
                </c:pt>
                <c:pt idx="1">
                  <c:v>42</c:v>
                </c:pt>
                <c:pt idx="2">
                  <c:v>47</c:v>
                </c:pt>
                <c:pt idx="3">
                  <c:v>40</c:v>
                </c:pt>
                <c:pt idx="4">
                  <c:v>55</c:v>
                </c:pt>
              </c:numCache>
            </c:numRef>
          </c:val>
        </c:ser>
        <c:axId val="49551232"/>
        <c:axId val="49552768"/>
      </c:barChart>
      <c:catAx>
        <c:axId val="49551232"/>
        <c:scaling>
          <c:orientation val="minMax"/>
        </c:scaling>
        <c:axPos val="b"/>
        <c:majorTickMark val="none"/>
        <c:tickLblPos val="nextTo"/>
        <c:crossAx val="49552768"/>
        <c:crosses val="autoZero"/>
        <c:auto val="1"/>
        <c:lblAlgn val="ctr"/>
        <c:lblOffset val="100"/>
      </c:catAx>
      <c:valAx>
        <c:axId val="49552768"/>
        <c:scaling>
          <c:orientation val="minMax"/>
        </c:scaling>
        <c:axPos val="l"/>
        <c:majorGridlines/>
        <c:numFmt formatCode="General" sourceLinked="1"/>
        <c:majorTickMark val="none"/>
        <c:tickLblPos val="nextTo"/>
        <c:crossAx val="49551232"/>
        <c:crosses val="autoZero"/>
        <c:crossBetween val="between"/>
      </c:valAx>
      <c:dTable>
        <c:showHorzBorder val="1"/>
        <c:showVertBorder val="1"/>
        <c:showOutline val="1"/>
        <c:showKeys val="1"/>
      </c:dTable>
    </c:plotArea>
    <c:plotVisOnly val="1"/>
    <c:dispBlanksAs val="gap"/>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style val="12"/>
  <c:chart>
    <c:autoTitleDeleted val="1"/>
    <c:view3D>
      <c:perspective val="30"/>
    </c:view3D>
    <c:plotArea>
      <c:layout/>
      <c:bar3DChart>
        <c:barDir val="col"/>
        <c:grouping val="clustered"/>
        <c:ser>
          <c:idx val="0"/>
          <c:order val="0"/>
          <c:tx>
            <c:strRef>
              <c:f>Лист1!$B$1</c:f>
              <c:strCache>
                <c:ptCount val="1"/>
                <c:pt idx="0">
                  <c:v>качество знаний</c:v>
                </c:pt>
              </c:strCache>
            </c:strRef>
          </c:tx>
          <c:dLbls>
            <c:showVal val="1"/>
          </c:dLbls>
          <c:cat>
            <c:strRef>
              <c:f>Лист1!$A$2:$A$11</c:f>
              <c:strCache>
                <c:ptCount val="10"/>
                <c:pt idx="0">
                  <c:v>2а</c:v>
                </c:pt>
                <c:pt idx="1">
                  <c:v>2б</c:v>
                </c:pt>
                <c:pt idx="2">
                  <c:v>3а</c:v>
                </c:pt>
                <c:pt idx="3">
                  <c:v>3б</c:v>
                </c:pt>
                <c:pt idx="4">
                  <c:v>4а</c:v>
                </c:pt>
                <c:pt idx="5">
                  <c:v>5а</c:v>
                </c:pt>
                <c:pt idx="6">
                  <c:v>6а</c:v>
                </c:pt>
                <c:pt idx="7">
                  <c:v>7а</c:v>
                </c:pt>
                <c:pt idx="8">
                  <c:v>8</c:v>
                </c:pt>
                <c:pt idx="9">
                  <c:v>9</c:v>
                </c:pt>
              </c:strCache>
            </c:strRef>
          </c:cat>
          <c:val>
            <c:numRef>
              <c:f>Лист1!$B$2:$B$11</c:f>
              <c:numCache>
                <c:formatCode>General</c:formatCode>
                <c:ptCount val="10"/>
                <c:pt idx="0">
                  <c:v>64</c:v>
                </c:pt>
                <c:pt idx="1">
                  <c:v>100</c:v>
                </c:pt>
                <c:pt idx="2">
                  <c:v>55</c:v>
                </c:pt>
                <c:pt idx="3">
                  <c:v>67</c:v>
                </c:pt>
                <c:pt idx="4">
                  <c:v>57</c:v>
                </c:pt>
                <c:pt idx="5">
                  <c:v>77</c:v>
                </c:pt>
                <c:pt idx="6">
                  <c:v>42</c:v>
                </c:pt>
                <c:pt idx="7">
                  <c:v>47</c:v>
                </c:pt>
                <c:pt idx="8">
                  <c:v>40</c:v>
                </c:pt>
                <c:pt idx="9">
                  <c:v>55</c:v>
                </c:pt>
              </c:numCache>
            </c:numRef>
          </c:val>
        </c:ser>
        <c:ser>
          <c:idx val="1"/>
          <c:order val="1"/>
          <c:tx>
            <c:strRef>
              <c:f>Лист1!$C$1</c:f>
              <c:strCache>
                <c:ptCount val="1"/>
              </c:strCache>
            </c:strRef>
          </c:tx>
          <c:dLbls>
            <c:showVal val="1"/>
          </c:dLbls>
          <c:cat>
            <c:strRef>
              <c:f>Лист1!$A$2:$A$11</c:f>
              <c:strCache>
                <c:ptCount val="10"/>
                <c:pt idx="0">
                  <c:v>2а</c:v>
                </c:pt>
                <c:pt idx="1">
                  <c:v>2б</c:v>
                </c:pt>
                <c:pt idx="2">
                  <c:v>3а</c:v>
                </c:pt>
                <c:pt idx="3">
                  <c:v>3б</c:v>
                </c:pt>
                <c:pt idx="4">
                  <c:v>4а</c:v>
                </c:pt>
                <c:pt idx="5">
                  <c:v>5а</c:v>
                </c:pt>
                <c:pt idx="6">
                  <c:v>6а</c:v>
                </c:pt>
                <c:pt idx="7">
                  <c:v>7а</c:v>
                </c:pt>
                <c:pt idx="8">
                  <c:v>8</c:v>
                </c:pt>
                <c:pt idx="9">
                  <c:v>9</c:v>
                </c:pt>
              </c:strCache>
            </c:strRef>
          </c:cat>
          <c:val>
            <c:numRef>
              <c:f>Лист1!$C$2:$C$11</c:f>
              <c:numCache>
                <c:formatCode>General</c:formatCode>
                <c:ptCount val="10"/>
              </c:numCache>
            </c:numRef>
          </c:val>
        </c:ser>
        <c:dLbls>
          <c:showVal val="1"/>
        </c:dLbls>
        <c:gapWidth val="75"/>
        <c:shape val="cylinder"/>
        <c:axId val="85291392"/>
        <c:axId val="85292928"/>
        <c:axId val="0"/>
      </c:bar3DChart>
      <c:catAx>
        <c:axId val="85291392"/>
        <c:scaling>
          <c:orientation val="minMax"/>
        </c:scaling>
        <c:axPos val="b"/>
        <c:majorTickMark val="none"/>
        <c:tickLblPos val="nextTo"/>
        <c:crossAx val="85292928"/>
        <c:crosses val="autoZero"/>
        <c:auto val="1"/>
        <c:lblAlgn val="ctr"/>
        <c:lblOffset val="100"/>
      </c:catAx>
      <c:valAx>
        <c:axId val="85292928"/>
        <c:scaling>
          <c:orientation val="minMax"/>
        </c:scaling>
        <c:axPos val="l"/>
        <c:numFmt formatCode="General" sourceLinked="1"/>
        <c:majorTickMark val="none"/>
        <c:tickLblPos val="nextTo"/>
        <c:crossAx val="85291392"/>
        <c:crosses val="autoZero"/>
        <c:crossBetween val="between"/>
      </c:valAx>
    </c:plotArea>
    <c:legend>
      <c:legendPos val="b"/>
      <c:layout/>
    </c:legend>
    <c:plotVisOnly val="1"/>
    <c:dispBlanksAs val="gap"/>
  </c:chart>
  <c:txPr>
    <a:bodyPr/>
    <a:lstStyle/>
    <a:p>
      <a:pPr>
        <a:defRPr sz="1800"/>
      </a:pPr>
      <a:endParaRPr lang="ru-RU"/>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roundedCorners val="1"/>
  <c:style val="4"/>
  <c:chart>
    <c:autoTitleDeleted val="1"/>
    <c:view3D>
      <c:rotX val="0"/>
      <c:rotY val="0"/>
      <c:rAngAx val="1"/>
    </c:view3D>
    <c:plotArea>
      <c:layout>
        <c:manualLayout>
          <c:layoutTarget val="inner"/>
          <c:xMode val="edge"/>
          <c:yMode val="edge"/>
          <c:x val="0.14414323442783356"/>
          <c:y val="1.0709473077059299E-2"/>
          <c:w val="0.9094705744230257"/>
          <c:h val="0.78612223186539376"/>
        </c:manualLayout>
      </c:layout>
      <c:bar3DChart>
        <c:barDir val="col"/>
        <c:grouping val="clustered"/>
        <c:varyColors val="1"/>
        <c:ser>
          <c:idx val="0"/>
          <c:order val="0"/>
          <c:tx>
            <c:strRef>
              <c:f>Лист1!$B$1</c:f>
              <c:strCache>
                <c:ptCount val="1"/>
                <c:pt idx="0">
                  <c:v>16-17уч.г.</c:v>
                </c:pt>
              </c:strCache>
            </c:strRef>
          </c:tx>
          <c:invertIfNegative val="1"/>
          <c:cat>
            <c:strRef>
              <c:f>Лист1!$A$2:$A$9</c:f>
              <c:strCache>
                <c:ptCount val="8"/>
                <c:pt idx="0">
                  <c:v>3а класс</c:v>
                </c:pt>
                <c:pt idx="1">
                  <c:v>3б класс</c:v>
                </c:pt>
                <c:pt idx="2">
                  <c:v>4 класс</c:v>
                </c:pt>
                <c:pt idx="3">
                  <c:v>5 класс</c:v>
                </c:pt>
                <c:pt idx="4">
                  <c:v>6 класс</c:v>
                </c:pt>
                <c:pt idx="5">
                  <c:v>7 класс</c:v>
                </c:pt>
                <c:pt idx="6">
                  <c:v>8 класс</c:v>
                </c:pt>
                <c:pt idx="7">
                  <c:v>9 класс</c:v>
                </c:pt>
              </c:strCache>
            </c:strRef>
          </c:cat>
          <c:val>
            <c:numRef>
              <c:f>Лист1!$B$2:$B$9</c:f>
              <c:numCache>
                <c:formatCode>0%</c:formatCode>
                <c:ptCount val="8"/>
                <c:pt idx="0">
                  <c:v>0.83000000000000007</c:v>
                </c:pt>
                <c:pt idx="1">
                  <c:v>0.67000000000000015</c:v>
                </c:pt>
                <c:pt idx="2">
                  <c:v>1</c:v>
                </c:pt>
                <c:pt idx="3">
                  <c:v>0.73000000000000009</c:v>
                </c:pt>
                <c:pt idx="4">
                  <c:v>0.42000000000000004</c:v>
                </c:pt>
                <c:pt idx="5">
                  <c:v>0.65000000000000013</c:v>
                </c:pt>
                <c:pt idx="6">
                  <c:v>0.4</c:v>
                </c:pt>
                <c:pt idx="7">
                  <c:v>0.55000000000000004</c:v>
                </c:pt>
              </c:numCache>
            </c:numRef>
          </c:val>
        </c:ser>
        <c:ser>
          <c:idx val="1"/>
          <c:order val="1"/>
          <c:tx>
            <c:strRef>
              <c:f>Лист1!$C$1</c:f>
              <c:strCache>
                <c:ptCount val="1"/>
                <c:pt idx="0">
                  <c:v>17-18уч.г.</c:v>
                </c:pt>
              </c:strCache>
            </c:strRef>
          </c:tx>
          <c:invertIfNegative val="1"/>
          <c:cat>
            <c:strRef>
              <c:f>Лист1!$A$2:$A$9</c:f>
              <c:strCache>
                <c:ptCount val="8"/>
                <c:pt idx="0">
                  <c:v>3а класс</c:v>
                </c:pt>
                <c:pt idx="1">
                  <c:v>3б класс</c:v>
                </c:pt>
                <c:pt idx="2">
                  <c:v>4 класс</c:v>
                </c:pt>
                <c:pt idx="3">
                  <c:v>5 класс</c:v>
                </c:pt>
                <c:pt idx="4">
                  <c:v>6 класс</c:v>
                </c:pt>
                <c:pt idx="5">
                  <c:v>7 класс</c:v>
                </c:pt>
                <c:pt idx="6">
                  <c:v>8 класс</c:v>
                </c:pt>
                <c:pt idx="7">
                  <c:v>9 класс</c:v>
                </c:pt>
              </c:strCache>
            </c:strRef>
          </c:cat>
          <c:val>
            <c:numRef>
              <c:f>Лист1!$C$2:$C$9</c:f>
              <c:numCache>
                <c:formatCode>0%</c:formatCode>
                <c:ptCount val="8"/>
                <c:pt idx="0">
                  <c:v>0.55000000000000004</c:v>
                </c:pt>
                <c:pt idx="1">
                  <c:v>0.67000000000000015</c:v>
                </c:pt>
                <c:pt idx="2">
                  <c:v>0.56999999999999995</c:v>
                </c:pt>
                <c:pt idx="3">
                  <c:v>0.77000000000000013</c:v>
                </c:pt>
                <c:pt idx="4">
                  <c:v>0.42000000000000004</c:v>
                </c:pt>
                <c:pt idx="5">
                  <c:v>0.47000000000000003</c:v>
                </c:pt>
                <c:pt idx="6">
                  <c:v>0.4</c:v>
                </c:pt>
                <c:pt idx="7">
                  <c:v>0.55000000000000004</c:v>
                </c:pt>
              </c:numCache>
            </c:numRef>
          </c:val>
        </c:ser>
        <c:shape val="cylinder"/>
        <c:axId val="85391616"/>
        <c:axId val="85467136"/>
        <c:axId val="0"/>
      </c:bar3DChart>
      <c:catAx>
        <c:axId val="85391616"/>
        <c:scaling>
          <c:orientation val="minMax"/>
        </c:scaling>
        <c:axPos val="b"/>
        <c:majorTickMark val="none"/>
        <c:tickLblPos val="none"/>
        <c:crossAx val="85467136"/>
        <c:crosses val="autoZero"/>
        <c:auto val="1"/>
        <c:lblAlgn val="ctr"/>
        <c:lblOffset val="100"/>
        <c:noMultiLvlLbl val="1"/>
      </c:catAx>
      <c:valAx>
        <c:axId val="85467136"/>
        <c:scaling>
          <c:orientation val="minMax"/>
        </c:scaling>
        <c:axPos val="l"/>
        <c:majorGridlines/>
        <c:numFmt formatCode="0%" sourceLinked="1"/>
        <c:majorTickMark val="none"/>
        <c:tickLblPos val="none"/>
        <c:crossAx val="85391616"/>
        <c:crosses val="autoZero"/>
        <c:crossBetween val="between"/>
      </c:valAx>
      <c:dTable>
        <c:showHorzBorder val="1"/>
        <c:showVertBorder val="1"/>
        <c:showOutline val="1"/>
        <c:showKeys val="1"/>
        <c:txPr>
          <a:bodyPr/>
          <a:lstStyle/>
          <a:p>
            <a:pPr rtl="0">
              <a:defRPr sz="1400"/>
            </a:pPr>
            <a:endParaRPr lang="ru-RU"/>
          </a:p>
        </c:txPr>
      </c:dTable>
    </c:plotArea>
    <c:plotVisOnly val="1"/>
    <c:dispBlanksAs val="zero"/>
    <c:showDLblsOverMax val="1"/>
  </c:chart>
  <c:txPr>
    <a:bodyPr/>
    <a:lstStyle/>
    <a:p>
      <a:pPr>
        <a:defRPr sz="1800"/>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D7A817F-12D5-4219-9C12-CC80C986DD63}" type="datetimeFigureOut">
              <a:rPr lang="ru-RU"/>
              <a:pPr>
                <a:defRPr/>
              </a:pPr>
              <a:t>02.11.2017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CC6DD9E-F11D-4D71-A819-6270CF303D55}"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4"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a:defRPr/>
            </a:pPr>
            <a:endParaRPr lang="en-US"/>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C0B008EB-C7AD-40A5-9037-9260DC671884}" type="datetimeFigureOut">
              <a:rPr lang="ru-RU"/>
              <a:pPr>
                <a:defRPr/>
              </a:pPr>
              <a:t>02.11.2017</a:t>
            </a:fld>
            <a:endParaRPr 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504B6E50-430B-4A0D-B7BD-5BA01D72C003}"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526D8622-3F19-4278-8D7E-4300EF109916}" type="datetimeFigureOut">
              <a:rPr lang="ru-RU"/>
              <a:pPr>
                <a:defRPr/>
              </a:pPr>
              <a:t>02.11.2017</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6405C54D-1B01-40AA-9228-974EDF81176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9B1710C6-3882-411F-AA31-11F9BEB8A7BE}" type="datetimeFigureOut">
              <a:rPr lang="ru-RU"/>
              <a:pPr>
                <a:defRPr/>
              </a:pPr>
              <a:t>02.11.2017</a:t>
            </a:fld>
            <a:endParaRPr 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p>
        </p:txBody>
      </p:sp>
      <p:sp>
        <p:nvSpPr>
          <p:cNvPr id="6" name="Номер слайда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A72C6B47-2FCC-4855-B1AF-C63897B0C027}"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fld id="{02B41BC0-097D-4444-AB23-E7103D0691BF}" type="datetimeFigureOut">
              <a:rPr lang="ru-RU"/>
              <a:pPr>
                <a:defRPr/>
              </a:pPr>
              <a:t>02.11.2017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A198CEE-2F9D-4A59-B8C8-05F7FE79B9B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56ABDFE8-023F-4E3F-BDC4-ED72FFF9E8F1}" type="datetimeFigureOut">
              <a:rPr lang="ru-RU"/>
              <a:pPr>
                <a:defRPr/>
              </a:pPr>
              <a:t>02.11.2017</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82DB2A55-2B06-471C-BE20-03EC65D4C04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DE4A8EAA-AFC4-4FA3-B11D-A70EE90A3B16}" type="datetimeFigureOut">
              <a:rPr lang="ru-RU"/>
              <a:pPr>
                <a:defRPr/>
              </a:pPr>
              <a:t>02.11.2017</a:t>
            </a:fld>
            <a:endParaRPr 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9826C2B1-064C-414D-9261-14BC5BAF8FA3}"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14E0D8FD-EDAB-40BC-9560-C0297E80D6CF}" type="datetimeFigureOut">
              <a:rPr lang="ru-RU"/>
              <a:pPr>
                <a:defRPr/>
              </a:pPr>
              <a:t>02.11.2017</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70875F8E-914B-44B5-BB77-EA6F18D8DFF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6"/>
          <p:cNvSpPr>
            <a:spLocks noGrp="1"/>
          </p:cNvSpPr>
          <p:nvPr>
            <p:ph type="dt" sz="half" idx="10"/>
          </p:nvPr>
        </p:nvSpPr>
        <p:spPr/>
        <p:txBody>
          <a:bodyPr/>
          <a:lstStyle>
            <a:lvl1pPr>
              <a:defRPr/>
            </a:lvl1pPr>
          </a:lstStyle>
          <a:p>
            <a:pPr>
              <a:defRPr/>
            </a:pPr>
            <a:fld id="{BCB01EB3-5DD5-45AD-9F39-5A89AD211ADE}" type="datetimeFigureOut">
              <a:rPr lang="ru-RU"/>
              <a:pPr>
                <a:defRPr/>
              </a:pPr>
              <a:t>02.11.2017</a:t>
            </a:fld>
            <a:endParaRPr lang="ru-RU"/>
          </a:p>
        </p:txBody>
      </p:sp>
      <p:sp>
        <p:nvSpPr>
          <p:cNvPr id="8" name="Нижний колонтитул 3"/>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08B9DFE2-5E99-4AD5-83CA-EC93A9E444A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6"/>
          <p:cNvSpPr>
            <a:spLocks noGrp="1"/>
          </p:cNvSpPr>
          <p:nvPr>
            <p:ph type="dt" sz="half" idx="10"/>
          </p:nvPr>
        </p:nvSpPr>
        <p:spPr/>
        <p:txBody>
          <a:bodyPr/>
          <a:lstStyle>
            <a:lvl1pPr>
              <a:defRPr/>
            </a:lvl1pPr>
          </a:lstStyle>
          <a:p>
            <a:pPr>
              <a:defRPr/>
            </a:pPr>
            <a:fld id="{859F1239-B7D0-4B7D-BF1B-042A0B4FA8A7}" type="datetimeFigureOut">
              <a:rPr lang="ru-RU"/>
              <a:pPr>
                <a:defRPr/>
              </a:pPr>
              <a:t>02.11.2017</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15"/>
          <p:cNvSpPr>
            <a:spLocks noGrp="1"/>
          </p:cNvSpPr>
          <p:nvPr>
            <p:ph type="sldNum" sz="quarter" idx="12"/>
          </p:nvPr>
        </p:nvSpPr>
        <p:spPr/>
        <p:txBody>
          <a:bodyPr/>
          <a:lstStyle>
            <a:lvl1pPr>
              <a:defRPr/>
            </a:lvl1pPr>
          </a:lstStyle>
          <a:p>
            <a:pPr>
              <a:defRPr/>
            </a:pPr>
            <a:fld id="{683F061C-99B2-43B2-8A1E-43FFB512420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6"/>
          <p:cNvSpPr>
            <a:spLocks noGrp="1"/>
          </p:cNvSpPr>
          <p:nvPr>
            <p:ph type="dt" sz="half" idx="10"/>
          </p:nvPr>
        </p:nvSpPr>
        <p:spPr/>
        <p:txBody>
          <a:bodyPr/>
          <a:lstStyle>
            <a:lvl1pPr>
              <a:defRPr/>
            </a:lvl1pPr>
          </a:lstStyle>
          <a:p>
            <a:pPr>
              <a:defRPr/>
            </a:pPr>
            <a:fld id="{A0A2D20C-19E0-4130-83CE-C951AD1A1A4C}" type="datetimeFigureOut">
              <a:rPr lang="ru-RU"/>
              <a:pPr>
                <a:defRPr/>
              </a:pPr>
              <a:t>02.11.2017</a:t>
            </a:fld>
            <a:endParaRPr lang="ru-RU"/>
          </a:p>
        </p:txBody>
      </p:sp>
      <p:sp>
        <p:nvSpPr>
          <p:cNvPr id="3" name="Нижний колонтитул 3"/>
          <p:cNvSpPr>
            <a:spLocks noGrp="1"/>
          </p:cNvSpPr>
          <p:nvPr>
            <p:ph type="ftr" sz="quarter" idx="11"/>
          </p:nvPr>
        </p:nvSpPr>
        <p:spPr/>
        <p:txBody>
          <a:bodyPr/>
          <a:lstStyle>
            <a:lvl1pPr>
              <a:defRPr/>
            </a:lvl1pPr>
          </a:lstStyle>
          <a:p>
            <a:pPr>
              <a:defRPr/>
            </a:pPr>
            <a:endParaRPr lang="ru-RU"/>
          </a:p>
        </p:txBody>
      </p:sp>
      <p:sp>
        <p:nvSpPr>
          <p:cNvPr id="4" name="Номер слайда 15"/>
          <p:cNvSpPr>
            <a:spLocks noGrp="1"/>
          </p:cNvSpPr>
          <p:nvPr>
            <p:ph type="sldNum" sz="quarter" idx="12"/>
          </p:nvPr>
        </p:nvSpPr>
        <p:spPr/>
        <p:txBody>
          <a:bodyPr/>
          <a:lstStyle>
            <a:lvl1pPr>
              <a:defRPr/>
            </a:lvl1pPr>
          </a:lstStyle>
          <a:p>
            <a:pPr>
              <a:defRPr/>
            </a:pPr>
            <a:fld id="{2A5EB582-43C2-4FE0-8D96-5719166B3CC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8DB5C1D8-7D05-41AA-A7CF-7FD7C40EAF0B}" type="datetimeFigureOut">
              <a:rPr lang="ru-RU"/>
              <a:pPr>
                <a:defRPr/>
              </a:pPr>
              <a:t>02.11.2017</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A0C10242-80D2-46E5-BAA2-4D1970020BA3}"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5" name="Прямоугольник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Прямоугольник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245F33F1-6146-471C-871E-38A76BA32D05}" type="datetimeFigureOut">
              <a:rPr lang="ru-RU"/>
              <a:pPr>
                <a:defRPr/>
              </a:pPr>
              <a:t>02.11.2017</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D7AFA753-6402-43BE-B6C5-87C86142FCF0}"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F95426EF-1FF4-4658-A118-61D9BDE2C2E2}" type="datetimeFigureOut">
              <a:rPr lang="ru-RU"/>
              <a:pPr>
                <a:defRPr/>
              </a:pPr>
              <a:t>02.11.2017</a:t>
            </a:fld>
            <a:endParaRPr 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CD53DE20-B092-412F-973A-29D2D3A34EA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28" r:id="rId1"/>
    <p:sldLayoutId id="2147483921" r:id="rId2"/>
    <p:sldLayoutId id="2147483929" r:id="rId3"/>
    <p:sldLayoutId id="2147483922" r:id="rId4"/>
    <p:sldLayoutId id="2147483923" r:id="rId5"/>
    <p:sldLayoutId id="2147483924" r:id="rId6"/>
    <p:sldLayoutId id="2147483925" r:id="rId7"/>
    <p:sldLayoutId id="2147483926" r:id="rId8"/>
    <p:sldLayoutId id="2147483930" r:id="rId9"/>
    <p:sldLayoutId id="2147483927" r:id="rId10"/>
    <p:sldLayoutId id="2147483931" r:id="rId11"/>
    <p:sldLayoutId id="2147483932" r:id="rId12"/>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chart" Target="../charts/chart5.xml"/><Relationship Id="rId1" Type="http://schemas.openxmlformats.org/officeDocument/2006/relationships/slideLayout" Target="../slideLayouts/slideLayout7.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7u3qX34pcPQ.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473" y="-1"/>
            <a:ext cx="9124527" cy="6843395"/>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Picture 4" descr="C:\Users\ПК\Desktop\vorota.gif"/>
          <p:cNvPicPr>
            <a:picLocks noChangeAspect="1" noChangeArrowheads="1" noCrop="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47663" y="3580318"/>
            <a:ext cx="5520937" cy="327768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99426976"/>
      </p:ext>
    </p:extLst>
  </p:cSld>
  <p:clrMapOvr>
    <a:masterClrMapping/>
  </p:clrMapOvr>
  <mc:AlternateContent xmlns:mc="http://schemas.openxmlformats.org/markup-compatibility/2006">
    <mc:Choice xmlns:p14="http://schemas.microsoft.com/office/powerpoint/2010/main" xmlns="" Requires="p14">
      <p:transition spd="slow" p14:dur="1100" advClick="0" advTm="5000">
        <p14:switch dir="r"/>
      </p:transition>
    </mc:Choice>
    <mc:Fallback>
      <p:transition spd="slow" advClick="0" advTm="5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331640" y="404664"/>
            <a:ext cx="6858048" cy="400110"/>
          </a:xfrm>
          <a:prstGeom prst="rect">
            <a:avLst/>
          </a:prstGeom>
        </p:spPr>
        <p:txBody>
          <a:bodyPr wrap="square">
            <a:spAutoFit/>
          </a:bodyPr>
          <a:lstStyle/>
          <a:p>
            <a:pPr algn="ctr"/>
            <a:r>
              <a:rPr lang="ru-RU" sz="2000" b="1" i="1" dirty="0" smtClean="0">
                <a:solidFill>
                  <a:schemeClr val="accent4">
                    <a:lumMod val="50000"/>
                  </a:schemeClr>
                </a:solidFill>
                <a:latin typeface="Bookman Old Style" pitchFamily="18" charset="0"/>
              </a:rPr>
              <a:t>Результаты учебной деятельности за 2 года</a:t>
            </a:r>
          </a:p>
        </p:txBody>
      </p:sp>
      <p:graphicFrame>
        <p:nvGraphicFramePr>
          <p:cNvPr id="12" name="Диаграмма 11"/>
          <p:cNvGraphicFramePr/>
          <p:nvPr/>
        </p:nvGraphicFramePr>
        <p:xfrm>
          <a:off x="0" y="1714488"/>
          <a:ext cx="8358214" cy="5143512"/>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2" descr="C:\Users\авпо\Desktop\Эмблема школы.JPG"/>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brightnessContrast bright="20000"/>
                    </a14:imgEffect>
                  </a14:imgLayer>
                </a14:imgProps>
              </a:ext>
              <a:ext uri="{28A0092B-C50C-407E-A947-70E740481C1C}">
                <a14:useLocalDpi xmlns="" xmlns:a14="http://schemas.microsoft.com/office/drawing/2010/main" val="0"/>
              </a:ext>
            </a:extLst>
          </a:blip>
          <a:srcRect/>
          <a:stretch>
            <a:fillRect/>
          </a:stretch>
        </p:blipFill>
        <p:spPr bwMode="auto">
          <a:xfrm flipH="1">
            <a:off x="0" y="0"/>
            <a:ext cx="1357290" cy="139006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alpha val="67000"/>
          </a:schemeClr>
        </a:solidFill>
        <a:effectLst/>
      </p:bgPr>
    </p:bg>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a:xfrm>
            <a:off x="214313" y="214290"/>
            <a:ext cx="8572529" cy="1428760"/>
          </a:xfrm>
          <a:solidFill>
            <a:schemeClr val="bg1"/>
          </a:solidFill>
        </p:spPr>
        <p:txBody>
          <a:bodyPr>
            <a:normAutofit fontScale="90000"/>
          </a:bodyPr>
          <a:lstStyle/>
          <a:p>
            <a:pPr algn="ctr" eaLnBrk="1" hangingPunct="1">
              <a:defRPr/>
            </a:pP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dirty="0" smtClean="0"/>
              <a:t/>
            </a:r>
            <a:br>
              <a:rPr lang="ru-RU" sz="2400" dirty="0" smtClean="0"/>
            </a:br>
            <a:r>
              <a:rPr lang="ru-RU" sz="2400" i="1" dirty="0" smtClean="0">
                <a:solidFill>
                  <a:schemeClr val="accent2">
                    <a:lumMod val="75000"/>
                  </a:schemeClr>
                </a:solidFill>
              </a:rPr>
              <a:t>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
            </a:r>
            <a:br>
              <a:rPr lang="ru-RU" sz="2400" i="1" dirty="0" smtClean="0">
                <a:solidFill>
                  <a:schemeClr val="accent2">
                    <a:lumMod val="75000"/>
                  </a:schemeClr>
                </a:solidFill>
              </a:rPr>
            </a:br>
            <a:r>
              <a:rPr lang="ru-RU" sz="2400" i="1" dirty="0" smtClean="0">
                <a:solidFill>
                  <a:schemeClr val="accent2">
                    <a:lumMod val="75000"/>
                  </a:schemeClr>
                </a:solidFill>
              </a:rPr>
              <a:t>Итоги пробных экзаменов в  9-м классе по русскому языку  (сентябрь-октябрь) показали следующие результаты:</a:t>
            </a:r>
            <a:endParaRPr lang="ru-RU" sz="2400" dirty="0" smtClean="0"/>
          </a:p>
        </p:txBody>
      </p:sp>
      <p:graphicFrame>
        <p:nvGraphicFramePr>
          <p:cNvPr id="112686" name="Group 46"/>
          <p:cNvGraphicFramePr>
            <a:graphicFrameLocks noGrp="1"/>
          </p:cNvGraphicFramePr>
          <p:nvPr>
            <p:ph idx="1"/>
          </p:nvPr>
        </p:nvGraphicFramePr>
        <p:xfrm>
          <a:off x="142875" y="2000239"/>
          <a:ext cx="8643968" cy="3286149"/>
        </p:xfrm>
        <a:graphic>
          <a:graphicData uri="http://schemas.openxmlformats.org/drawingml/2006/table">
            <a:tbl>
              <a:tblPr/>
              <a:tblGrid>
                <a:gridCol w="1428729"/>
                <a:gridCol w="1000132"/>
                <a:gridCol w="1071570"/>
                <a:gridCol w="1071570"/>
                <a:gridCol w="1000132"/>
                <a:gridCol w="1714512"/>
                <a:gridCol w="1357323"/>
              </a:tblGrid>
              <a:tr h="175392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Times New Roman" pitchFamily="18" charset="0"/>
                          <a:cs typeface="Times New Roman" pitchFamily="18" charset="0"/>
                        </a:rPr>
                        <a:t>кол-во участников / средняя оценка</a:t>
                      </a:r>
                      <a:endPar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на «5»</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на «4»</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на «3»</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на «2»</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Успеваемость</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Качество знаний</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r h="884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rPr>
                        <a:t>11/3,5</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4/36%</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6/54,5%</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1/9%</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r>
                        <a:rPr kumimoji="0" lang="ru-RU" sz="1400" b="0" i="0" u="none" strike="noStrike" cap="none" normalizeH="0" baseline="0" dirty="0" err="1" smtClean="0">
                          <a:ln>
                            <a:noFill/>
                          </a:ln>
                          <a:solidFill>
                            <a:srgbClr val="000000"/>
                          </a:solidFill>
                          <a:effectLst/>
                          <a:latin typeface="Calibri" pitchFamily="34" charset="0"/>
                          <a:ea typeface="Calibri" pitchFamily="34" charset="0"/>
                          <a:cs typeface="Times New Roman" pitchFamily="18" charset="0"/>
                        </a:rPr>
                        <a:t>Логунов</a:t>
                      </a:r>
                      <a:r>
                        <a:rPr kumimoji="0" lang="ru-RU" sz="14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 </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Артем)</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90,9</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36,4</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r>
              <a:tr h="64815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rPr>
                        <a:t>11/3,4</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4/36%</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7/63,6%</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36,4</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pic>
        <p:nvPicPr>
          <p:cNvPr id="5157" name="Picture 6" descr="shutterstock_159496565"/>
          <p:cNvPicPr>
            <a:picLocks noChangeAspect="1" noChangeArrowheads="1"/>
          </p:cNvPicPr>
          <p:nvPr/>
        </p:nvPicPr>
        <p:blipFill>
          <a:blip r:embed="rId2" cstate="print"/>
          <a:srcRect/>
          <a:stretch>
            <a:fillRect/>
          </a:stretch>
        </p:blipFill>
        <p:spPr bwMode="auto">
          <a:xfrm>
            <a:off x="7143768" y="5500689"/>
            <a:ext cx="1357312" cy="135731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12686"/>
                                        </p:tgtEl>
                                        <p:attrNameLst>
                                          <p:attrName>style.visibility</p:attrName>
                                        </p:attrNameLst>
                                      </p:cBhvr>
                                      <p:to>
                                        <p:strVal val="visible"/>
                                      </p:to>
                                    </p:set>
                                    <p:anim calcmode="lin" valueType="num">
                                      <p:cBhvr>
                                        <p:cTn id="7" dur="1000" fill="hold"/>
                                        <p:tgtEl>
                                          <p:spTgt spid="112686"/>
                                        </p:tgtEl>
                                        <p:attrNameLst>
                                          <p:attrName>ppt_w</p:attrName>
                                        </p:attrNameLst>
                                      </p:cBhvr>
                                      <p:tavLst>
                                        <p:tav tm="0">
                                          <p:val>
                                            <p:strVal val="#ppt_w+.3"/>
                                          </p:val>
                                        </p:tav>
                                        <p:tav tm="100000">
                                          <p:val>
                                            <p:strVal val="#ppt_w"/>
                                          </p:val>
                                        </p:tav>
                                      </p:tavLst>
                                    </p:anim>
                                    <p:anim calcmode="lin" valueType="num">
                                      <p:cBhvr>
                                        <p:cTn id="8" dur="1000" fill="hold"/>
                                        <p:tgtEl>
                                          <p:spTgt spid="112686"/>
                                        </p:tgtEl>
                                        <p:attrNameLst>
                                          <p:attrName>ppt_h</p:attrName>
                                        </p:attrNameLst>
                                      </p:cBhvr>
                                      <p:tavLst>
                                        <p:tav tm="0">
                                          <p:val>
                                            <p:strVal val="#ppt_h"/>
                                          </p:val>
                                        </p:tav>
                                        <p:tav tm="100000">
                                          <p:val>
                                            <p:strVal val="#ppt_h"/>
                                          </p:val>
                                        </p:tav>
                                      </p:tavLst>
                                    </p:anim>
                                    <p:animEffect transition="in" filter="fade">
                                      <p:cBhvr>
                                        <p:cTn id="9" dur="1000"/>
                                        <p:tgtEl>
                                          <p:spTgt spid="1126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75000"/>
              </a:schemeClr>
            </a:gs>
            <a:gs pos="5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3" name="Прямоугольник 2"/>
          <p:cNvSpPr/>
          <p:nvPr/>
        </p:nvSpPr>
        <p:spPr>
          <a:xfrm>
            <a:off x="1428728" y="214313"/>
            <a:ext cx="7143800" cy="1200150"/>
          </a:xfrm>
          <a:prstGeom prst="rect">
            <a:avLst/>
          </a:prstGeom>
          <a:solidFill>
            <a:schemeClr val="bg1"/>
          </a:solidFill>
          <a:ln>
            <a:solidFill>
              <a:schemeClr val="accent1"/>
            </a:solidFill>
          </a:ln>
        </p:spPr>
        <p:txBody>
          <a:bodyPr wrap="square">
            <a:spAutoFit/>
          </a:bodyPr>
          <a:lstStyle/>
          <a:p>
            <a:pPr algn="ctr">
              <a:defRPr/>
            </a:pPr>
            <a:r>
              <a:rPr lang="ru-RU" sz="2400" b="1" dirty="0">
                <a:solidFill>
                  <a:schemeClr val="accent2">
                    <a:lumMod val="75000"/>
                  </a:schemeClr>
                </a:solidFill>
              </a:rPr>
              <a:t>Итоги пробных экзаменов в  9-м классе по математике  (сентябрь-октябрь) показали следующие результаты:</a:t>
            </a:r>
            <a:endParaRPr lang="ru-RU" sz="2400" b="1" dirty="0"/>
          </a:p>
        </p:txBody>
      </p:sp>
      <p:pic>
        <p:nvPicPr>
          <p:cNvPr id="6147" name="Picture 4" descr="C:\Users\User\Desktop\картинки с шаттерстока\shutterstock_202368760.jpg"/>
          <p:cNvPicPr>
            <a:picLocks noChangeAspect="1" noChangeArrowheads="1"/>
          </p:cNvPicPr>
          <p:nvPr/>
        </p:nvPicPr>
        <p:blipFill>
          <a:blip r:embed="rId2"/>
          <a:srcRect/>
          <a:stretch>
            <a:fillRect/>
          </a:stretch>
        </p:blipFill>
        <p:spPr bwMode="auto">
          <a:xfrm>
            <a:off x="0" y="0"/>
            <a:ext cx="1562100" cy="1571625"/>
          </a:xfrm>
          <a:prstGeom prst="rect">
            <a:avLst/>
          </a:prstGeom>
          <a:noFill/>
          <a:ln w="9525">
            <a:noFill/>
            <a:miter lim="800000"/>
            <a:headEnd/>
            <a:tailEnd/>
          </a:ln>
        </p:spPr>
      </p:pic>
      <p:graphicFrame>
        <p:nvGraphicFramePr>
          <p:cNvPr id="6" name="Таблица 5"/>
          <p:cNvGraphicFramePr>
            <a:graphicFrameLocks noGrp="1"/>
          </p:cNvGraphicFramePr>
          <p:nvPr>
            <p:ph type="tbl" idx="1"/>
          </p:nvPr>
        </p:nvGraphicFramePr>
        <p:xfrm>
          <a:off x="285721" y="1600200"/>
          <a:ext cx="8643996" cy="4754125"/>
        </p:xfrm>
        <a:graphic>
          <a:graphicData uri="http://schemas.openxmlformats.org/drawingml/2006/table">
            <a:tbl>
              <a:tblPr/>
              <a:tblGrid>
                <a:gridCol w="1428734"/>
                <a:gridCol w="900124"/>
                <a:gridCol w="928697"/>
                <a:gridCol w="928697"/>
                <a:gridCol w="1385899"/>
                <a:gridCol w="1714518"/>
                <a:gridCol w="1357327"/>
              </a:tblGrid>
              <a:tr h="159944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кол-во участников / средняя оценка</a:t>
                      </a:r>
                      <a:endPar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rPr>
                        <a:t>на «5»</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rPr>
                        <a:t>на «4»</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rPr>
                        <a:t>на «3»</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rPr>
                        <a:t>на «2»</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rPr>
                        <a:t>Успеваемость</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rPr>
                        <a:t>Качество знаний</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r h="7504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Arial" charset="0"/>
                        </a:rPr>
                        <a:t>11/2,8</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1/9%</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5/45,5%</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5/45,5%</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(Бусыгина А., Прохоров Т., Филиппов В., </a:t>
                      </a:r>
                      <a:r>
                        <a:rPr kumimoji="0" lang="ru-RU" sz="1400" b="0" i="1" u="none" strike="noStrike" cap="none" normalizeH="0" baseline="0" dirty="0" err="1" smtClean="0">
                          <a:ln>
                            <a:noFill/>
                          </a:ln>
                          <a:solidFill>
                            <a:schemeClr val="bg2">
                              <a:lumMod val="25000"/>
                            </a:schemeClr>
                          </a:solidFill>
                          <a:effectLst/>
                          <a:latin typeface="Calibri" pitchFamily="34" charset="0"/>
                          <a:ea typeface="Calibri" pitchFamily="34" charset="0"/>
                          <a:cs typeface="Times New Roman" pitchFamily="18" charset="0"/>
                        </a:rPr>
                        <a:t>Логунов</a:t>
                      </a:r>
                      <a:r>
                        <a:rPr kumimoji="0" lang="ru-RU" sz="14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  А. , Юдина А.)</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54,5</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9,09</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tr>
              <a:tr h="59106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Arial" charset="0"/>
                        </a:rPr>
                        <a:t>11/3,09</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5/45,5%</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2/18%</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4/36%</a:t>
                      </a:r>
                    </a:p>
                    <a:p>
                      <a:pPr marL="0" marR="0" lvl="0" indent="0" algn="ctr" defTabSz="914400" rtl="0" eaLnBrk="1" fontAlgn="base" latinLnBrk="0" hangingPunct="1">
                        <a:lnSpc>
                          <a:spcPct val="115000"/>
                        </a:lnSpc>
                        <a:spcBef>
                          <a:spcPct val="0"/>
                        </a:spcBef>
                        <a:spcAft>
                          <a:spcPct val="0"/>
                        </a:spcAft>
                        <a:buClrTx/>
                        <a:buSzTx/>
                        <a:buFontTx/>
                        <a:buNone/>
                        <a:tabLst/>
                        <a:defRPr/>
                      </a:pPr>
                      <a:r>
                        <a:rPr kumimoji="0" lang="ru-RU" sz="14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(Бусыгина А., Демин И., Филиппов В., </a:t>
                      </a:r>
                      <a:r>
                        <a:rPr kumimoji="0" lang="ru-RU" sz="1400" b="0" i="1" u="none" strike="noStrike" cap="none" normalizeH="0" baseline="0" dirty="0" err="1" smtClean="0">
                          <a:ln>
                            <a:noFill/>
                          </a:ln>
                          <a:solidFill>
                            <a:schemeClr val="bg2">
                              <a:lumMod val="25000"/>
                            </a:schemeClr>
                          </a:solidFill>
                          <a:effectLst/>
                          <a:latin typeface="Calibri" pitchFamily="34" charset="0"/>
                          <a:ea typeface="Calibri" pitchFamily="34" charset="0"/>
                          <a:cs typeface="Times New Roman" pitchFamily="18" charset="0"/>
                        </a:rPr>
                        <a:t>Логунов</a:t>
                      </a:r>
                      <a:r>
                        <a:rPr kumimoji="0" lang="ru-RU" sz="14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  А. )</a:t>
                      </a:r>
                    </a:p>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63,6</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1" u="none" strike="noStrike" cap="none" normalizeH="0" baseline="0" dirty="0" smtClean="0">
                          <a:ln>
                            <a:noFill/>
                          </a:ln>
                          <a:solidFill>
                            <a:schemeClr val="bg2">
                              <a:lumMod val="25000"/>
                            </a:schemeClr>
                          </a:solidFill>
                          <a:effectLst/>
                          <a:latin typeface="Calibri" pitchFamily="34" charset="0"/>
                          <a:ea typeface="Calibri" pitchFamily="34" charset="0"/>
                          <a:cs typeface="Times New Roman" pitchFamily="18" charset="0"/>
                        </a:rPr>
                        <a:t>45,5</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alpha val="62000"/>
          </a:schemeClr>
        </a:solidFill>
        <a:effectLst/>
      </p:bgPr>
    </p:bg>
    <p:spTree>
      <p:nvGrpSpPr>
        <p:cNvPr id="1" name=""/>
        <p:cNvGrpSpPr/>
        <p:nvPr/>
      </p:nvGrpSpPr>
      <p:grpSpPr>
        <a:xfrm>
          <a:off x="0" y="0"/>
          <a:ext cx="0" cy="0"/>
          <a:chOff x="0" y="0"/>
          <a:chExt cx="0" cy="0"/>
        </a:xfrm>
      </p:grpSpPr>
      <p:sp>
        <p:nvSpPr>
          <p:cNvPr id="3" name="Прямоугольник 2"/>
          <p:cNvSpPr/>
          <p:nvPr/>
        </p:nvSpPr>
        <p:spPr>
          <a:xfrm>
            <a:off x="285750" y="214313"/>
            <a:ext cx="8358188" cy="830262"/>
          </a:xfrm>
          <a:prstGeom prst="rect">
            <a:avLst/>
          </a:prstGeom>
          <a:solidFill>
            <a:schemeClr val="bg1"/>
          </a:solidFill>
        </p:spPr>
        <p:txBody>
          <a:bodyPr>
            <a:spAutoFit/>
          </a:bodyPr>
          <a:lstStyle/>
          <a:p>
            <a:pPr algn="ctr">
              <a:defRPr/>
            </a:pPr>
            <a:r>
              <a:rPr lang="ru-RU" sz="2400" b="1" dirty="0">
                <a:solidFill>
                  <a:schemeClr val="accent2">
                    <a:lumMod val="75000"/>
                  </a:schemeClr>
                </a:solidFill>
              </a:rPr>
              <a:t>Итоги пробных экзаменов в  9-м классе   показали следующие результаты:</a:t>
            </a:r>
            <a:endParaRPr lang="ru-RU" sz="2400" b="1" dirty="0"/>
          </a:p>
        </p:txBody>
      </p:sp>
      <p:pic>
        <p:nvPicPr>
          <p:cNvPr id="7171" name="Picture 4" descr="C:\Users\User\Desktop\картинки с шаттерстока\shutterstock_202368760.jpg"/>
          <p:cNvPicPr>
            <a:picLocks noChangeAspect="1" noChangeArrowheads="1"/>
          </p:cNvPicPr>
          <p:nvPr/>
        </p:nvPicPr>
        <p:blipFill>
          <a:blip r:embed="rId2" cstate="print"/>
          <a:srcRect/>
          <a:stretch>
            <a:fillRect/>
          </a:stretch>
        </p:blipFill>
        <p:spPr bwMode="auto">
          <a:xfrm>
            <a:off x="1" y="5420916"/>
            <a:ext cx="1428728" cy="1437083"/>
          </a:xfrm>
          <a:prstGeom prst="rect">
            <a:avLst/>
          </a:prstGeom>
          <a:noFill/>
          <a:ln w="9525">
            <a:noFill/>
            <a:miter lim="800000"/>
            <a:headEnd/>
            <a:tailEnd/>
          </a:ln>
        </p:spPr>
      </p:pic>
      <p:graphicFrame>
        <p:nvGraphicFramePr>
          <p:cNvPr id="6" name="Таблица 5"/>
          <p:cNvGraphicFramePr>
            <a:graphicFrameLocks noGrp="1"/>
          </p:cNvGraphicFramePr>
          <p:nvPr>
            <p:ph type="tbl" idx="1"/>
          </p:nvPr>
        </p:nvGraphicFramePr>
        <p:xfrm>
          <a:off x="285750" y="1500175"/>
          <a:ext cx="8643998" cy="3931922"/>
        </p:xfrm>
        <a:graphic>
          <a:graphicData uri="http://schemas.openxmlformats.org/drawingml/2006/table">
            <a:tbl>
              <a:tblPr/>
              <a:tblGrid>
                <a:gridCol w="1428734"/>
                <a:gridCol w="947251"/>
                <a:gridCol w="1020374"/>
                <a:gridCol w="947490"/>
                <a:gridCol w="1457677"/>
                <a:gridCol w="1603445"/>
                <a:gridCol w="1239027"/>
              </a:tblGrid>
              <a:tr h="14130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Times New Roman" pitchFamily="18" charset="0"/>
                          <a:cs typeface="Times New Roman" pitchFamily="18" charset="0"/>
                        </a:rPr>
                        <a:t>кол-во участников / средняя оценка</a:t>
                      </a:r>
                      <a:endPar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на «5»</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на «4»</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на «3»</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на «2»</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Успеваемость</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accent2">
                              <a:lumMod val="75000"/>
                            </a:schemeClr>
                          </a:solidFill>
                          <a:effectLst/>
                          <a:latin typeface="Calibri" pitchFamily="34" charset="0"/>
                          <a:cs typeface="Times New Roman" pitchFamily="18" charset="0"/>
                        </a:rPr>
                        <a:t>Качество знаний</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1359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charset="0"/>
                        </a:rPr>
                        <a:t>история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rPr>
                        <a:t>3/2,33</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1/33%</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2/66%</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r>
                        <a:rPr kumimoji="0" lang="ru-RU" sz="1400" b="0" i="0" u="none" strike="noStrike" cap="none" normalizeH="0" baseline="0" dirty="0" err="1" smtClean="0">
                          <a:ln>
                            <a:noFill/>
                          </a:ln>
                          <a:solidFill>
                            <a:srgbClr val="000000"/>
                          </a:solidFill>
                          <a:effectLst/>
                          <a:latin typeface="Calibri" pitchFamily="34" charset="0"/>
                          <a:ea typeface="Calibri" pitchFamily="34" charset="0"/>
                          <a:cs typeface="Times New Roman" pitchFamily="18" charset="0"/>
                        </a:rPr>
                        <a:t>Логунов</a:t>
                      </a:r>
                      <a:r>
                        <a:rPr kumimoji="0" lang="ru-RU" sz="14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  А., Ширяева Н.)</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33</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29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charset="0"/>
                        </a:rPr>
                        <a:t>география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rPr>
                        <a:t>6/4,0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6/100%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29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charset="0"/>
                        </a:rPr>
                        <a:t>информатика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rPr>
                        <a:t>3/3,0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3/100%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5949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charset="0"/>
                        </a:rPr>
                        <a:t>биология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rPr>
                        <a:t>7/3,14</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1/14%</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6/86%</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14</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alpha val="67000"/>
          </a:schemeClr>
        </a:solidFill>
        <a:effectLst/>
      </p:bgPr>
    </p:bg>
    <p:spTree>
      <p:nvGrpSpPr>
        <p:cNvPr id="1" name=""/>
        <p:cNvGrpSpPr/>
        <p:nvPr/>
      </p:nvGrpSpPr>
      <p:grpSpPr>
        <a:xfrm>
          <a:off x="0" y="0"/>
          <a:ext cx="0" cy="0"/>
          <a:chOff x="0" y="0"/>
          <a:chExt cx="0" cy="0"/>
        </a:xfrm>
      </p:grpSpPr>
      <p:sp>
        <p:nvSpPr>
          <p:cNvPr id="3" name="Прямоугольник 2"/>
          <p:cNvSpPr/>
          <p:nvPr/>
        </p:nvSpPr>
        <p:spPr>
          <a:xfrm>
            <a:off x="2000232" y="500042"/>
            <a:ext cx="6643706" cy="1200329"/>
          </a:xfrm>
          <a:prstGeom prst="rect">
            <a:avLst/>
          </a:prstGeom>
          <a:solidFill>
            <a:schemeClr val="bg1"/>
          </a:solidFill>
        </p:spPr>
        <p:txBody>
          <a:bodyPr wrap="square">
            <a:spAutoFit/>
          </a:bodyPr>
          <a:lstStyle/>
          <a:p>
            <a:pPr algn="ctr">
              <a:defRPr/>
            </a:pPr>
            <a:r>
              <a:rPr lang="ru-RU" sz="2400" b="1" dirty="0">
                <a:solidFill>
                  <a:schemeClr val="accent2">
                    <a:lumMod val="75000"/>
                  </a:schemeClr>
                </a:solidFill>
              </a:rPr>
              <a:t>Итоги пробных </a:t>
            </a:r>
            <a:r>
              <a:rPr lang="ru-RU" sz="2400" b="1" dirty="0" smtClean="0">
                <a:solidFill>
                  <a:schemeClr val="accent2">
                    <a:lumMod val="75000"/>
                  </a:schemeClr>
                </a:solidFill>
              </a:rPr>
              <a:t>экзаменов по русскому языку </a:t>
            </a:r>
            <a:r>
              <a:rPr lang="ru-RU" sz="2400" b="1" dirty="0">
                <a:solidFill>
                  <a:schemeClr val="accent2">
                    <a:lumMod val="75000"/>
                  </a:schemeClr>
                </a:solidFill>
              </a:rPr>
              <a:t>в  </a:t>
            </a:r>
            <a:r>
              <a:rPr lang="ru-RU" sz="2400" b="1" dirty="0" smtClean="0">
                <a:solidFill>
                  <a:schemeClr val="accent2">
                    <a:lumMod val="75000"/>
                  </a:schemeClr>
                </a:solidFill>
              </a:rPr>
              <a:t>11-м </a:t>
            </a:r>
            <a:r>
              <a:rPr lang="ru-RU" sz="2400" b="1" dirty="0">
                <a:solidFill>
                  <a:schemeClr val="accent2">
                    <a:lumMod val="75000"/>
                  </a:schemeClr>
                </a:solidFill>
              </a:rPr>
              <a:t>классе   показали следующие результаты:</a:t>
            </a:r>
            <a:endParaRPr lang="ru-RU" sz="2400" b="1" dirty="0"/>
          </a:p>
        </p:txBody>
      </p:sp>
      <p:pic>
        <p:nvPicPr>
          <p:cNvPr id="7171" name="Picture 4" descr="C:\Users\User\Desktop\картинки с шаттерстока\shutterstock_202368760.jpg"/>
          <p:cNvPicPr>
            <a:picLocks noChangeAspect="1" noChangeArrowheads="1"/>
          </p:cNvPicPr>
          <p:nvPr/>
        </p:nvPicPr>
        <p:blipFill>
          <a:blip r:embed="rId2" cstate="print"/>
          <a:srcRect/>
          <a:stretch>
            <a:fillRect/>
          </a:stretch>
        </p:blipFill>
        <p:spPr bwMode="auto">
          <a:xfrm>
            <a:off x="285720" y="214290"/>
            <a:ext cx="1428728" cy="1437083"/>
          </a:xfrm>
          <a:prstGeom prst="rect">
            <a:avLst/>
          </a:prstGeom>
          <a:noFill/>
          <a:ln w="9525">
            <a:noFill/>
            <a:miter lim="800000"/>
            <a:headEnd/>
            <a:tailEnd/>
          </a:ln>
        </p:spPr>
      </p:pic>
      <p:graphicFrame>
        <p:nvGraphicFramePr>
          <p:cNvPr id="7" name="Таблица 6"/>
          <p:cNvGraphicFramePr>
            <a:graphicFrameLocks noGrp="1"/>
          </p:cNvGraphicFramePr>
          <p:nvPr>
            <p:ph type="tbl" idx="1"/>
          </p:nvPr>
        </p:nvGraphicFramePr>
        <p:xfrm>
          <a:off x="285720" y="2214554"/>
          <a:ext cx="8358246" cy="3324849"/>
        </p:xfrm>
        <a:graphic>
          <a:graphicData uri="http://schemas.openxmlformats.org/drawingml/2006/table">
            <a:tbl>
              <a:tblPr/>
              <a:tblGrid>
                <a:gridCol w="1827178"/>
                <a:gridCol w="2281668"/>
                <a:gridCol w="4249400"/>
              </a:tblGrid>
              <a:tr h="1545526">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Дата</a:t>
                      </a:r>
                      <a:endPar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кол-во участников / средний балл</a:t>
                      </a:r>
                      <a:endPar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кол-во участников ЕГЭ, набравших баллы ниже порогового /  % участников ЕГЭ от числа участников ОУ</a:t>
                      </a:r>
                      <a:endPar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883366">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0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 19 сентября</a:t>
                      </a:r>
                      <a:endParaRPr kumimoji="0" lang="ru-RU" sz="2000" b="1"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400" b="0" i="0" u="none" strike="noStrike" cap="none" normalizeH="0" baseline="0" dirty="0" smtClean="0">
                          <a:ln>
                            <a:noFill/>
                          </a:ln>
                          <a:solidFill>
                            <a:schemeClr val="bg2">
                              <a:lumMod val="25000"/>
                            </a:schemeClr>
                          </a:solidFill>
                          <a:effectLst/>
                          <a:latin typeface="Times New Roman" pitchFamily="18" charset="0"/>
                          <a:cs typeface="Times New Roman" pitchFamily="18" charset="0"/>
                        </a:rPr>
                        <a:t>4/56,7</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400" b="0" i="0" u="none" strike="noStrike" cap="none" normalizeH="0" baseline="0" dirty="0" smtClean="0">
                          <a:ln>
                            <a:noFill/>
                          </a:ln>
                          <a:solidFill>
                            <a:schemeClr val="bg2">
                              <a:lumMod val="25000"/>
                            </a:schemeClr>
                          </a:solidFill>
                          <a:effectLst/>
                          <a:latin typeface="Times New Roman" pitchFamily="18" charset="0"/>
                          <a:cs typeface="Times New Roman" pitchFamily="18" charset="0"/>
                        </a:rPr>
                        <a:t>0/0 </a:t>
                      </a:r>
                      <a:endParaRPr kumimoji="0" lang="ru-RU" sz="2400" b="0"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95957">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000" b="1"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rPr>
                        <a:t>10 октября</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400" b="0" i="0" u="none" strike="noStrike" cap="none" normalizeH="0" baseline="0" dirty="0" smtClean="0">
                          <a:ln>
                            <a:noFill/>
                          </a:ln>
                          <a:solidFill>
                            <a:schemeClr val="bg2">
                              <a:lumMod val="25000"/>
                            </a:schemeClr>
                          </a:solidFill>
                          <a:effectLst/>
                          <a:latin typeface="Times New Roman" pitchFamily="18" charset="0"/>
                          <a:cs typeface="Times New Roman" pitchFamily="18" charset="0"/>
                        </a:rPr>
                        <a:t>4/62,2</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defRPr/>
                      </a:pPr>
                      <a:r>
                        <a:rPr kumimoji="0" lang="ru-RU" sz="2400" b="0" i="0" u="none" strike="noStrike" cap="none" normalizeH="0" baseline="0" dirty="0" smtClean="0">
                          <a:ln>
                            <a:noFill/>
                          </a:ln>
                          <a:solidFill>
                            <a:schemeClr val="bg2">
                              <a:lumMod val="25000"/>
                            </a:schemeClr>
                          </a:solidFill>
                          <a:effectLst/>
                          <a:latin typeface="Times New Roman" pitchFamily="18" charset="0"/>
                          <a:cs typeface="Times New Roman" pitchFamily="18" charset="0"/>
                        </a:rPr>
                        <a:t>0/0 </a:t>
                      </a:r>
                      <a:endParaRPr kumimoji="0" lang="ru-RU" sz="2400" b="0"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20000"/>
                <a:lumOff val="80000"/>
              </a:schemeClr>
            </a:gs>
            <a:gs pos="5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357158" y="2357430"/>
          <a:ext cx="8358246" cy="3753477"/>
        </p:xfrm>
        <a:graphic>
          <a:graphicData uri="http://schemas.openxmlformats.org/drawingml/2006/table">
            <a:tbl>
              <a:tblPr/>
              <a:tblGrid>
                <a:gridCol w="2286016"/>
                <a:gridCol w="2143140"/>
                <a:gridCol w="3929090"/>
              </a:tblGrid>
              <a:tr h="174477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Дата</a:t>
                      </a:r>
                      <a:endPar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кол-во участников / средний балл</a:t>
                      </a:r>
                      <a:endPar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8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кол-во участников ЕГЭ, набравших баллы ниже порогового /  % участников ЕГЭ от числа участников ОУ</a:t>
                      </a:r>
                      <a:endParaRPr kumimoji="0" lang="ru-RU" sz="1800" b="1" i="0" u="none" strike="noStrike" cap="none" normalizeH="0" baseline="0" dirty="0" smtClean="0">
                        <a:ln>
                          <a:noFill/>
                        </a:ln>
                        <a:solidFill>
                          <a:schemeClr val="bg2">
                            <a:lumMod val="25000"/>
                          </a:schemeClr>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997246">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000" b="1" i="0" u="none" strike="noStrike" cap="none" normalizeH="0" baseline="0" dirty="0" smtClean="0">
                          <a:ln>
                            <a:noFill/>
                          </a:ln>
                          <a:solidFill>
                            <a:schemeClr val="bg2">
                              <a:lumMod val="25000"/>
                            </a:schemeClr>
                          </a:solidFill>
                          <a:effectLst/>
                          <a:latin typeface="Times New Roman" pitchFamily="18" charset="0"/>
                          <a:cs typeface="Times New Roman" pitchFamily="18" charset="0"/>
                        </a:rPr>
                        <a:t> 19 сентября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rPr>
                        <a:t>(базовый уровень)</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400" b="0" i="0" u="none" strike="noStrike" cap="none" normalizeH="0" baseline="0" dirty="0" smtClean="0">
                          <a:ln>
                            <a:noFill/>
                          </a:ln>
                          <a:solidFill>
                            <a:schemeClr val="bg2">
                              <a:lumMod val="25000"/>
                            </a:schemeClr>
                          </a:solidFill>
                          <a:effectLst/>
                          <a:latin typeface="Times New Roman" pitchFamily="18" charset="0"/>
                          <a:cs typeface="Times New Roman" pitchFamily="18" charset="0"/>
                        </a:rPr>
                        <a:t>4/4,0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400" b="0" i="0" u="none" strike="noStrike" cap="none" normalizeH="0" baseline="0" dirty="0" smtClean="0">
                          <a:ln>
                            <a:noFill/>
                          </a:ln>
                          <a:solidFill>
                            <a:schemeClr val="bg2">
                              <a:lumMod val="25000"/>
                            </a:schemeClr>
                          </a:solidFill>
                          <a:effectLst/>
                          <a:latin typeface="Times New Roman" pitchFamily="18" charset="0"/>
                          <a:cs typeface="Times New Roman" pitchFamily="18" charset="0"/>
                        </a:rPr>
                        <a:t>0/0 </a:t>
                      </a:r>
                      <a:endParaRPr kumimoji="0" lang="ru-RU" sz="2400" b="0"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01146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rPr>
                        <a:t>18 октября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rPr>
                        <a:t>(базовый уровень)</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400" b="0" i="0" u="none" strike="noStrike" cap="none" normalizeH="0" baseline="0" dirty="0" smtClean="0">
                          <a:ln>
                            <a:noFill/>
                          </a:ln>
                          <a:solidFill>
                            <a:schemeClr val="bg2">
                              <a:lumMod val="25000"/>
                            </a:schemeClr>
                          </a:solidFill>
                          <a:effectLst/>
                          <a:latin typeface="Times New Roman" pitchFamily="18" charset="0"/>
                          <a:cs typeface="Times New Roman" pitchFamily="18" charset="0"/>
                        </a:rPr>
                        <a:t>4/4,25</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200000"/>
                        </a:lnSpc>
                        <a:spcBef>
                          <a:spcPct val="0"/>
                        </a:spcBef>
                        <a:spcAft>
                          <a:spcPct val="0"/>
                        </a:spcAft>
                        <a:buClrTx/>
                        <a:buSzTx/>
                        <a:buFontTx/>
                        <a:buNone/>
                        <a:tabLst/>
                        <a:defRPr/>
                      </a:pPr>
                      <a:r>
                        <a:rPr kumimoji="0" lang="ru-RU" sz="2400" b="0" i="0" u="none" strike="noStrike" cap="none" normalizeH="0" baseline="0" dirty="0" smtClean="0">
                          <a:ln>
                            <a:noFill/>
                          </a:ln>
                          <a:solidFill>
                            <a:schemeClr val="bg2">
                              <a:lumMod val="25000"/>
                            </a:schemeClr>
                          </a:solidFill>
                          <a:effectLst/>
                          <a:latin typeface="Times New Roman" pitchFamily="18" charset="0"/>
                          <a:cs typeface="Times New Roman" pitchFamily="18" charset="0"/>
                        </a:rPr>
                        <a:t>0/0 </a:t>
                      </a:r>
                      <a:endParaRPr kumimoji="0" lang="ru-RU" sz="2400" b="0" i="0" u="none" strike="noStrike" cap="none" normalizeH="0" baseline="0" dirty="0" smtClean="0">
                        <a:ln>
                          <a:noFill/>
                        </a:ln>
                        <a:solidFill>
                          <a:schemeClr val="bg2">
                            <a:lumMod val="25000"/>
                          </a:schemeClr>
                        </a:solidFill>
                        <a:effectLst/>
                        <a:latin typeface="Times New Roman" pitchFamily="18"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
        <p:nvSpPr>
          <p:cNvPr id="5" name="Прямоугольник 4"/>
          <p:cNvSpPr/>
          <p:nvPr/>
        </p:nvSpPr>
        <p:spPr>
          <a:xfrm>
            <a:off x="571472" y="357166"/>
            <a:ext cx="7858180" cy="1384995"/>
          </a:xfrm>
          <a:prstGeom prst="rect">
            <a:avLst/>
          </a:prstGeom>
          <a:solidFill>
            <a:schemeClr val="bg1">
              <a:lumMod val="85000"/>
            </a:schemeClr>
          </a:solidFill>
        </p:spPr>
        <p:txBody>
          <a:bodyPr wrap="square">
            <a:spAutoFit/>
          </a:bodyPr>
          <a:lstStyle/>
          <a:p>
            <a:pPr algn="ctr">
              <a:defRPr/>
            </a:pPr>
            <a:r>
              <a:rPr lang="ru-RU" sz="2800" b="1" dirty="0" smtClean="0">
                <a:solidFill>
                  <a:schemeClr val="accent2">
                    <a:lumMod val="75000"/>
                  </a:schemeClr>
                </a:solidFill>
              </a:rPr>
              <a:t>Итоги пробных экзаменов по математике в  11-м классе   показали следующие результаты:</a:t>
            </a:r>
            <a:endParaRPr lang="ru-RU" sz="2800" b="1" dirty="0"/>
          </a:p>
        </p:txBody>
      </p:sp>
    </p:spTree>
    <p:extLst>
      <p:ext uri="{BB962C8B-B14F-4D97-AF65-F5344CB8AC3E}">
        <p14:creationId xmlns:p14="http://schemas.microsoft.com/office/powerpoint/2010/main" xmlns="" val="35792922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20000"/>
                <a:lumOff val="80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7" name="Содержимое 6"/>
          <p:cNvSpPr>
            <a:spLocks noGrp="1"/>
          </p:cNvSpPr>
          <p:nvPr>
            <p:ph idx="1"/>
          </p:nvPr>
        </p:nvSpPr>
        <p:spPr>
          <a:xfrm>
            <a:off x="457200" y="785794"/>
            <a:ext cx="7239000" cy="5670569"/>
          </a:xfrm>
          <a:solidFill>
            <a:schemeClr val="accent2">
              <a:lumMod val="20000"/>
              <a:lumOff val="80000"/>
            </a:schemeClr>
          </a:solidFill>
          <a:ln>
            <a:solidFill>
              <a:schemeClr val="accent1"/>
            </a:solidFill>
          </a:ln>
        </p:spPr>
        <p:txBody>
          <a:bodyPr/>
          <a:lstStyle/>
          <a:p>
            <a:pPr algn="ctr">
              <a:buNone/>
            </a:pPr>
            <a:endParaRPr lang="ru-RU" b="1" i="1" dirty="0" smtClean="0">
              <a:latin typeface="Constantia" pitchFamily="18" charset="0"/>
            </a:endParaRPr>
          </a:p>
          <a:p>
            <a:pPr>
              <a:buNone/>
            </a:pPr>
            <a:r>
              <a:rPr lang="ru-RU" b="1" i="1" dirty="0" smtClean="0">
                <a:latin typeface="Constantia" pitchFamily="18" charset="0"/>
              </a:rPr>
              <a:t>         Хоть выйди ты не в белый свет,</a:t>
            </a:r>
          </a:p>
          <a:p>
            <a:pPr>
              <a:buNone/>
            </a:pPr>
            <a:r>
              <a:rPr lang="ru-RU" b="1" i="1" dirty="0" smtClean="0">
                <a:latin typeface="Constantia" pitchFamily="18" charset="0"/>
              </a:rPr>
              <a:t>         А в поле за околицей, —</a:t>
            </a:r>
          </a:p>
          <a:p>
            <a:pPr>
              <a:buNone/>
            </a:pPr>
            <a:r>
              <a:rPr lang="ru-RU" b="1" i="1" dirty="0" smtClean="0">
                <a:latin typeface="Constantia" pitchFamily="18" charset="0"/>
              </a:rPr>
              <a:t>         Пока идешь за кем-то вслед,</a:t>
            </a:r>
          </a:p>
          <a:p>
            <a:pPr>
              <a:buNone/>
            </a:pPr>
            <a:r>
              <a:rPr lang="ru-RU" b="1" i="1" dirty="0" smtClean="0">
                <a:latin typeface="Constantia" pitchFamily="18" charset="0"/>
              </a:rPr>
              <a:t>         Дорога не запомнится.</a:t>
            </a:r>
          </a:p>
          <a:p>
            <a:pPr>
              <a:buNone/>
            </a:pPr>
            <a:r>
              <a:rPr lang="ru-RU" b="1" i="1" dirty="0" smtClean="0">
                <a:latin typeface="Constantia" pitchFamily="18" charset="0"/>
              </a:rPr>
              <a:t>         Зато, куда б ты ни попал</a:t>
            </a:r>
          </a:p>
          <a:p>
            <a:pPr>
              <a:buNone/>
            </a:pPr>
            <a:r>
              <a:rPr lang="ru-RU" b="1" i="1" dirty="0" smtClean="0">
                <a:latin typeface="Constantia" pitchFamily="18" charset="0"/>
              </a:rPr>
              <a:t>         И по какой распутице,</a:t>
            </a:r>
          </a:p>
          <a:p>
            <a:pPr>
              <a:buNone/>
            </a:pPr>
            <a:r>
              <a:rPr lang="ru-RU" b="1" i="1" dirty="0" smtClean="0">
                <a:latin typeface="Constantia" pitchFamily="18" charset="0"/>
              </a:rPr>
              <a:t>         Дорога та, что сам искал,</a:t>
            </a:r>
          </a:p>
          <a:p>
            <a:pPr>
              <a:buNone/>
            </a:pPr>
            <a:r>
              <a:rPr lang="ru-RU" b="1" i="1" dirty="0" smtClean="0">
                <a:latin typeface="Constantia" pitchFamily="18" charset="0"/>
              </a:rPr>
              <a:t>         Вовек не позабудется. </a:t>
            </a:r>
          </a:p>
          <a:p>
            <a:pPr>
              <a:buNone/>
            </a:pPr>
            <a:r>
              <a:rPr lang="ru-RU" b="1" i="1" dirty="0" smtClean="0">
                <a:latin typeface="Constantia" pitchFamily="18" charset="0"/>
              </a:rPr>
              <a:t>         (</a:t>
            </a:r>
            <a:r>
              <a:rPr lang="ru-RU" b="1" i="1" dirty="0" err="1" smtClean="0">
                <a:latin typeface="Constantia" pitchFamily="18" charset="0"/>
              </a:rPr>
              <a:t>Н.Рыленков</a:t>
            </a:r>
            <a:r>
              <a:rPr lang="ru-RU" b="1" i="1" dirty="0" smtClean="0">
                <a:latin typeface="Constantia" pitchFamily="18" charset="0"/>
              </a:rPr>
              <a:t>)</a:t>
            </a:r>
          </a:p>
          <a:p>
            <a:pPr algn="ctr">
              <a:buNone/>
            </a:pPr>
            <a:r>
              <a:rPr lang="ru-RU" b="1" i="1" dirty="0" smtClean="0">
                <a:latin typeface="Constantia" pitchFamily="18" charset="0"/>
              </a:rPr>
              <a:t>    </a:t>
            </a:r>
          </a:p>
          <a:p>
            <a:endParaRPr lang="ru-RU" dirty="0"/>
          </a:p>
        </p:txBody>
      </p:sp>
    </p:spTree>
    <p:extLst>
      <p:ext uri="{BB962C8B-B14F-4D97-AF65-F5344CB8AC3E}">
        <p14:creationId xmlns:p14="http://schemas.microsoft.com/office/powerpoint/2010/main" xmlns="" val="35792922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20000"/>
                <a:lumOff val="80000"/>
              </a:schemeClr>
            </a:gs>
            <a:gs pos="5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85720" y="571480"/>
            <a:ext cx="8429684" cy="5884883"/>
          </a:xfrm>
          <a:solidFill>
            <a:schemeClr val="bg1">
              <a:lumMod val="85000"/>
            </a:schemeClr>
          </a:solidFill>
        </p:spPr>
        <p:txBody>
          <a:bodyPr/>
          <a:lstStyle/>
          <a:p>
            <a:r>
              <a:rPr lang="ru-RU" sz="2400" i="1" dirty="0" smtClean="0">
                <a:latin typeface="Times New Roman" pitchFamily="18" charset="0"/>
                <a:cs typeface="Times New Roman" pitchFamily="18" charset="0"/>
              </a:rPr>
              <a:t>«Плохой учитель преподносит истину, хороший – учит её находить». А. </a:t>
            </a:r>
            <a:r>
              <a:rPr lang="ru-RU" sz="2400" i="1" dirty="0" err="1" smtClean="0">
                <a:latin typeface="Times New Roman" pitchFamily="18" charset="0"/>
                <a:cs typeface="Times New Roman" pitchFamily="18" charset="0"/>
              </a:rPr>
              <a:t>Дистервег</a:t>
            </a:r>
            <a:endParaRPr lang="ru-RU" sz="2400" i="1" dirty="0" smtClean="0">
              <a:latin typeface="Times New Roman" pitchFamily="18" charset="0"/>
              <a:cs typeface="Times New Roman" pitchFamily="18" charset="0"/>
            </a:endParaRPr>
          </a:p>
          <a:p>
            <a:endParaRPr lang="ru-RU" sz="2400" i="1" dirty="0" smtClean="0">
              <a:latin typeface="Times New Roman" pitchFamily="18" charset="0"/>
              <a:cs typeface="Times New Roman" pitchFamily="18" charset="0"/>
            </a:endParaRPr>
          </a:p>
          <a:p>
            <a:pPr algn="just"/>
            <a:r>
              <a:rPr lang="ru-RU" sz="2400" i="1" dirty="0" smtClean="0">
                <a:latin typeface="Times New Roman" pitchFamily="18" charset="0"/>
                <a:cs typeface="Times New Roman" pitchFamily="18" charset="0"/>
              </a:rPr>
              <a:t> «Если учителя просвещают своих многочисленных учеников, преподнося им всем один и тот же урок и требуя от них одинакового поведения, хотя способности их вовсе не одинаковы, то нет ничего удивительного, что среди огромной толпы детей найдется всего два или три ребенка, которые извлекают настоящую пользу из подобного преподавания». </a:t>
            </a:r>
            <a:r>
              <a:rPr lang="ru-RU" sz="2400" i="1" dirty="0" err="1" smtClean="0">
                <a:latin typeface="Times New Roman" pitchFamily="18" charset="0"/>
                <a:cs typeface="Times New Roman" pitchFamily="18" charset="0"/>
              </a:rPr>
              <a:t>В.М.Лизинский</a:t>
            </a:r>
            <a:endParaRPr lang="ru-RU" sz="2400" i="1" dirty="0" smtClean="0">
              <a:latin typeface="Times New Roman" pitchFamily="18" charset="0"/>
              <a:cs typeface="Times New Roman" pitchFamily="18" charset="0"/>
            </a:endParaRPr>
          </a:p>
          <a:p>
            <a:pPr lvl="0" algn="just"/>
            <a:endParaRPr lang="ru-RU" sz="2400" dirty="0" smtClean="0">
              <a:latin typeface="Times New Roman" pitchFamily="18" charset="0"/>
              <a:cs typeface="Times New Roman" pitchFamily="18" charset="0"/>
            </a:endParaRPr>
          </a:p>
          <a:p>
            <a:pPr lvl="0" algn="just"/>
            <a:r>
              <a:rPr lang="ru-RU" sz="2400" i="1" dirty="0" smtClean="0">
                <a:latin typeface="Times New Roman" pitchFamily="18" charset="0"/>
                <a:cs typeface="Times New Roman" pitchFamily="18" charset="0"/>
              </a:rPr>
              <a:t>«Если  ученик становится безразличным к оценке или относится к собственной </a:t>
            </a:r>
            <a:r>
              <a:rPr lang="ru-RU" sz="2400" i="1" dirty="0" err="1" smtClean="0">
                <a:latin typeface="Times New Roman" pitchFamily="18" charset="0"/>
                <a:cs typeface="Times New Roman" pitchFamily="18" charset="0"/>
              </a:rPr>
              <a:t>неуспешности</a:t>
            </a:r>
            <a:r>
              <a:rPr lang="ru-RU" sz="2400" i="1" dirty="0" smtClean="0">
                <a:latin typeface="Times New Roman" pitchFamily="18" charset="0"/>
                <a:cs typeface="Times New Roman" pitchFamily="18" charset="0"/>
              </a:rPr>
              <a:t> со злобой, то за этим стоит наше педагогическое безразличие или бессилие». </a:t>
            </a:r>
            <a:r>
              <a:rPr lang="ru-RU" sz="2400" i="1" dirty="0" err="1" smtClean="0">
                <a:latin typeface="Times New Roman" pitchFamily="18" charset="0"/>
                <a:cs typeface="Times New Roman" pitchFamily="18" charset="0"/>
              </a:rPr>
              <a:t>В.М.Лизинский</a:t>
            </a:r>
            <a:r>
              <a:rPr lang="ru-RU" sz="2400" i="1" dirty="0" smtClean="0">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alpha val="49000"/>
          </a:schemeClr>
        </a:solidFill>
        <a:effectLst/>
      </p:bgPr>
    </p:bg>
    <p:spTree>
      <p:nvGrpSpPr>
        <p:cNvPr id="1" name=""/>
        <p:cNvGrpSpPr/>
        <p:nvPr/>
      </p:nvGrpSpPr>
      <p:grpSpPr>
        <a:xfrm>
          <a:off x="0" y="0"/>
          <a:ext cx="0" cy="0"/>
          <a:chOff x="0" y="0"/>
          <a:chExt cx="0" cy="0"/>
        </a:xfrm>
      </p:grpSpPr>
      <p:sp>
        <p:nvSpPr>
          <p:cNvPr id="5" name="Прямоугольник 4"/>
          <p:cNvSpPr/>
          <p:nvPr/>
        </p:nvSpPr>
        <p:spPr>
          <a:xfrm>
            <a:off x="642910" y="357167"/>
            <a:ext cx="7358114" cy="1384995"/>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r>
              <a:rPr lang="ru-RU" sz="1400" dirty="0">
                <a:solidFill>
                  <a:srgbClr val="000000"/>
                </a:solidFill>
                <a:latin typeface="Times New Roman" pitchFamily="18" charset="0"/>
                <a:cs typeface="+mn-cs"/>
              </a:rPr>
              <a:t/>
            </a:r>
            <a:br>
              <a:rPr lang="ru-RU" sz="1400" dirty="0">
                <a:solidFill>
                  <a:srgbClr val="000000"/>
                </a:solidFill>
                <a:latin typeface="Times New Roman" pitchFamily="18" charset="0"/>
                <a:cs typeface="+mn-cs"/>
              </a:rPr>
            </a:br>
            <a:endParaRPr lang="ru-RU"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cs typeface="+mn-cs"/>
            </a:endParaRPr>
          </a:p>
        </p:txBody>
      </p:sp>
      <p:sp>
        <p:nvSpPr>
          <p:cNvPr id="6" name="Заголовок 5"/>
          <p:cNvSpPr>
            <a:spLocks noGrp="1"/>
          </p:cNvSpPr>
          <p:nvPr>
            <p:ph type="title"/>
          </p:nvPr>
        </p:nvSpPr>
        <p:spPr/>
        <p:txBody>
          <a:bodyPr>
            <a:noAutofit/>
          </a:bodyPr>
          <a:lstStyle/>
          <a:p>
            <a:pPr algn="ctr" eaLnBrk="1" fontAlgn="auto" hangingPunct="1">
              <a:spcAft>
                <a:spcPts val="0"/>
              </a:spcAft>
              <a:defRPr/>
            </a:pPr>
            <a:r>
              <a:rPr lang="ru-RU" sz="1400" i="1" dirty="0" smtClean="0">
                <a:solidFill>
                  <a:schemeClr val="tx2">
                    <a:lumMod val="50000"/>
                  </a:schemeClr>
                </a:solidFill>
                <a:effectLst>
                  <a:outerShdw blurRad="38100" dist="38100" dir="2700000" algn="tl">
                    <a:srgbClr val="C0C0C0"/>
                  </a:outerShdw>
                </a:effectLst>
              </a:rPr>
              <a:t/>
            </a:r>
            <a:br>
              <a:rPr lang="ru-RU" sz="1400" i="1" dirty="0" smtClean="0">
                <a:solidFill>
                  <a:schemeClr val="tx2">
                    <a:lumMod val="50000"/>
                  </a:schemeClr>
                </a:solidFill>
                <a:effectLst>
                  <a:outerShdw blurRad="38100" dist="38100" dir="2700000" algn="tl">
                    <a:srgbClr val="C0C0C0"/>
                  </a:outerShdw>
                </a:effectLst>
              </a:rPr>
            </a:br>
            <a:r>
              <a:rPr lang="ru-RU" sz="1400" i="1" dirty="0" smtClean="0">
                <a:solidFill>
                  <a:schemeClr val="tx2">
                    <a:lumMod val="50000"/>
                  </a:schemeClr>
                </a:solidFill>
                <a:effectLst>
                  <a:outerShdw blurRad="38100" dist="38100" dir="2700000" algn="tl">
                    <a:srgbClr val="C0C0C0"/>
                  </a:outerShdw>
                </a:effectLst>
              </a:rPr>
              <a:t/>
            </a:r>
            <a:br>
              <a:rPr lang="ru-RU" sz="1400" i="1" dirty="0" smtClean="0">
                <a:solidFill>
                  <a:schemeClr val="tx2">
                    <a:lumMod val="50000"/>
                  </a:schemeClr>
                </a:solidFill>
                <a:effectLst>
                  <a:outerShdw blurRad="38100" dist="38100" dir="2700000" algn="tl">
                    <a:srgbClr val="C0C0C0"/>
                  </a:outerShdw>
                </a:effectLst>
              </a:rPr>
            </a:br>
            <a:endParaRPr lang="ru-RU" sz="1400" i="1" dirty="0">
              <a:solidFill>
                <a:srgbClr val="0000FF"/>
              </a:solidFill>
              <a:effectLst>
                <a:outerShdw blurRad="38100" dist="38100" dir="2700000" algn="tl">
                  <a:srgbClr val="C0C0C0"/>
                </a:outerShdw>
              </a:effectLst>
            </a:endParaRPr>
          </a:p>
        </p:txBody>
      </p:sp>
      <p:sp>
        <p:nvSpPr>
          <p:cNvPr id="10" name="Текст 9"/>
          <p:cNvSpPr>
            <a:spLocks noGrp="1"/>
          </p:cNvSpPr>
          <p:nvPr>
            <p:ph type="body" idx="1"/>
          </p:nvPr>
        </p:nvSpPr>
        <p:spPr>
          <a:xfrm>
            <a:off x="285720" y="1214422"/>
            <a:ext cx="8501122" cy="5429288"/>
          </a:xfrm>
          <a:solidFill>
            <a:schemeClr val="bg1"/>
          </a:solidFill>
          <a:ln>
            <a:solidFill>
              <a:schemeClr val="accent6">
                <a:lumMod val="50000"/>
              </a:schemeClr>
            </a:solidFill>
          </a:ln>
        </p:spPr>
        <p:txBody>
          <a:bodyPr>
            <a:normAutofit fontScale="70000" lnSpcReduction="20000"/>
          </a:bodyPr>
          <a:lstStyle/>
          <a:p>
            <a:pPr algn="l"/>
            <a:endParaRPr lang="ru-RU" sz="2900" i="1" dirty="0" smtClean="0">
              <a:latin typeface="Times New Roman" pitchFamily="18" charset="0"/>
              <a:cs typeface="Times New Roman" pitchFamily="18" charset="0"/>
            </a:endParaRPr>
          </a:p>
          <a:p>
            <a:pPr algn="l"/>
            <a:r>
              <a:rPr lang="ru-RU" sz="2900" i="1" dirty="0" smtClean="0">
                <a:latin typeface="Times New Roman" pitchFamily="18" charset="0"/>
                <a:cs typeface="Times New Roman" pitchFamily="18" charset="0"/>
              </a:rPr>
              <a:t>1. </a:t>
            </a:r>
            <a:r>
              <a:rPr lang="ru-RU" sz="2900" i="1" dirty="0" smtClean="0">
                <a:latin typeface="Century Gothic" pitchFamily="34" charset="0"/>
                <a:cs typeface="Times New Roman" pitchFamily="18" charset="0"/>
              </a:rPr>
              <a:t>Определить одним из приоритетных направлений работы школы – совершенствование деятельности учителей предметников по повышению качества знаний учащихся.</a:t>
            </a:r>
          </a:p>
          <a:p>
            <a:pPr algn="l"/>
            <a:r>
              <a:rPr lang="ru-RU" sz="2900" i="1" dirty="0" smtClean="0">
                <a:latin typeface="Century Gothic" pitchFamily="34" charset="0"/>
                <a:cs typeface="Times New Roman" pitchFamily="18" charset="0"/>
              </a:rPr>
              <a:t>2.Учителям-предметникам усилить в своей работе личностную направленность образования, соблюдать следующие меры для предупреждения неуспеваемости:</a:t>
            </a:r>
          </a:p>
          <a:p>
            <a:pPr algn="l"/>
            <a:r>
              <a:rPr lang="ru-RU" sz="2900" i="1" dirty="0" smtClean="0">
                <a:latin typeface="Century Gothic" pitchFamily="34" charset="0"/>
                <a:cs typeface="Times New Roman" pitchFamily="18" charset="0"/>
              </a:rPr>
              <a:t>а) повышать эффективность каждого урока,</a:t>
            </a:r>
          </a:p>
          <a:p>
            <a:pPr algn="l"/>
            <a:r>
              <a:rPr lang="ru-RU" sz="2900" i="1" dirty="0" smtClean="0">
                <a:latin typeface="Century Gothic" pitchFamily="34" charset="0"/>
                <a:cs typeface="Times New Roman" pitchFamily="18" charset="0"/>
              </a:rPr>
              <a:t>б) формировать познавательный интерес к учению и положительных мотивов,</a:t>
            </a:r>
          </a:p>
          <a:p>
            <a:pPr algn="l"/>
            <a:r>
              <a:rPr lang="ru-RU" sz="2900" i="1" dirty="0" smtClean="0">
                <a:latin typeface="Century Gothic" pitchFamily="34" charset="0"/>
                <a:cs typeface="Times New Roman" pitchFamily="18" charset="0"/>
              </a:rPr>
              <a:t>в) осуществлять индивидуальный подход к учащемуся на уроке.</a:t>
            </a:r>
          </a:p>
          <a:p>
            <a:pPr algn="l"/>
            <a:r>
              <a:rPr lang="ru-RU" sz="2900" i="1" dirty="0" smtClean="0">
                <a:latin typeface="Century Gothic" pitchFamily="34" charset="0"/>
                <a:cs typeface="Times New Roman" pitchFamily="18" charset="0"/>
              </a:rPr>
              <a:t>3. На заседаниях школьных МО рассмотреть вопрос о применении новых педагогических технологий обучения с целью профилактики неуспеваемости и разработать систему индивидуальных домашних заданий, обсудить вопросы работы со слабоуспевающими учащимися.</a:t>
            </a:r>
          </a:p>
          <a:p>
            <a:pPr algn="l"/>
            <a:r>
              <a:rPr lang="ru-RU" sz="2900" i="1" dirty="0" smtClean="0">
                <a:latin typeface="Century Gothic" pitchFamily="34" charset="0"/>
                <a:cs typeface="Times New Roman" pitchFamily="18" charset="0"/>
              </a:rPr>
              <a:t>4. Разработать систему обратной связи с родителями неуспевающих учеников.</a:t>
            </a:r>
          </a:p>
          <a:p>
            <a:r>
              <a:rPr lang="ru-RU" sz="2800" dirty="0" smtClean="0">
                <a:latin typeface="Century Gothic" pitchFamily="34" charset="0"/>
              </a:rPr>
              <a:t> </a:t>
            </a:r>
          </a:p>
          <a:p>
            <a:pPr algn="ctr" eaLnBrk="1" fontAlgn="auto" hangingPunct="1">
              <a:lnSpc>
                <a:spcPct val="80000"/>
              </a:lnSpc>
              <a:spcAft>
                <a:spcPts val="0"/>
              </a:spcAft>
              <a:defRPr/>
            </a:pPr>
            <a:endParaRPr lang="ru-RU" sz="2600" i="1" dirty="0" smtClean="0">
              <a:solidFill>
                <a:schemeClr val="tx2">
                  <a:lumMod val="50000"/>
                </a:schemeClr>
              </a:solidFill>
              <a:latin typeface="Century Gothic" pitchFamily="34" charset="0"/>
            </a:endParaRPr>
          </a:p>
        </p:txBody>
      </p:sp>
      <p:sp>
        <p:nvSpPr>
          <p:cNvPr id="8" name="Прямоугольник 7"/>
          <p:cNvSpPr/>
          <p:nvPr/>
        </p:nvSpPr>
        <p:spPr>
          <a:xfrm>
            <a:off x="1571604" y="357166"/>
            <a:ext cx="7286676" cy="584775"/>
          </a:xfrm>
          <a:prstGeom prst="rect">
            <a:avLst/>
          </a:prstGeom>
          <a:solidFill>
            <a:schemeClr val="bg1"/>
          </a:solidFill>
          <a:ln>
            <a:solidFill>
              <a:schemeClr val="accent6">
                <a:lumMod val="50000"/>
              </a:schemeClr>
            </a:solid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200" b="1" spc="50" dirty="0" smtClean="0">
                <a:ln w="11430"/>
                <a:solidFill>
                  <a:schemeClr val="bg2">
                    <a:lumMod val="25000"/>
                  </a:schemeClr>
                </a:solidFill>
                <a:effectLst>
                  <a:outerShdw blurRad="76200" dist="50800" dir="5400000" algn="tl" rotWithShape="0">
                    <a:srgbClr val="000000">
                      <a:alpha val="65000"/>
                    </a:srgbClr>
                  </a:outerShdw>
                </a:effectLst>
                <a:latin typeface="+mn-lt"/>
                <a:cs typeface="+mn-cs"/>
              </a:rPr>
              <a:t>Решение педагогического совета</a:t>
            </a:r>
            <a:endParaRPr lang="ru-RU" sz="3200" b="1" spc="50" dirty="0">
              <a:ln w="11430"/>
              <a:solidFill>
                <a:schemeClr val="bg2">
                  <a:lumMod val="25000"/>
                </a:schemeClr>
              </a:solidFill>
              <a:effectLst>
                <a:outerShdw blurRad="76200" dist="50800" dir="5400000" algn="tl" rotWithShape="0">
                  <a:srgbClr val="000000">
                    <a:alpha val="65000"/>
                  </a:srgbClr>
                </a:outerShdw>
              </a:effectLst>
              <a:latin typeface="+mn-lt"/>
              <a:cs typeface="+mn-cs"/>
            </a:endParaRPr>
          </a:p>
        </p:txBody>
      </p:sp>
      <p:pic>
        <p:nvPicPr>
          <p:cNvPr id="11" name="Picture 2" descr="C:\Users\авпо\Desktop\Эмблема школы.JPG"/>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20000"/>
                    </a14:imgEffect>
                  </a14:imgLayer>
                </a14:imgProps>
              </a:ext>
              <a:ext uri="{28A0092B-C50C-407E-A947-70E740481C1C}">
                <a14:useLocalDpi xmlns:a14="http://schemas.microsoft.com/office/drawing/2010/main" xmlns="" val="0"/>
              </a:ext>
            </a:extLst>
          </a:blip>
          <a:srcRect/>
          <a:stretch>
            <a:fillRect/>
          </a:stretch>
        </p:blipFill>
        <p:spPr bwMode="auto">
          <a:xfrm flipH="1">
            <a:off x="107504" y="0"/>
            <a:ext cx="1395054" cy="142873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2" descr="H:\ольга вл\школа.jpg"/>
          <p:cNvPicPr>
            <a:picLocks noChangeAspect="1" noChangeArrowheads="1"/>
          </p:cNvPicPr>
          <p:nvPr/>
        </p:nvPicPr>
        <p:blipFill>
          <a:blip r:embed="rId2"/>
          <a:srcRect/>
          <a:stretch>
            <a:fillRect/>
          </a:stretch>
        </p:blipFill>
        <p:spPr bwMode="auto">
          <a:xfrm>
            <a:off x="0" y="0"/>
            <a:ext cx="8215313" cy="6858000"/>
          </a:xfrm>
          <a:prstGeom prst="rect">
            <a:avLst/>
          </a:prstGeom>
          <a:noFill/>
          <a:ln w="9525">
            <a:noFill/>
            <a:miter lim="800000"/>
            <a:headEnd/>
            <a:tailEnd/>
          </a:ln>
        </p:spPr>
      </p:pic>
      <p:sp>
        <p:nvSpPr>
          <p:cNvPr id="6" name="Прямоугольник 5"/>
          <p:cNvSpPr/>
          <p:nvPr/>
        </p:nvSpPr>
        <p:spPr>
          <a:xfrm>
            <a:off x="0" y="4857750"/>
            <a:ext cx="9144000" cy="1938338"/>
          </a:xfrm>
          <a:prstGeom prst="rect">
            <a:avLst/>
          </a:prstGeom>
        </p:spPr>
        <p:txBody>
          <a:bodyPr>
            <a:spAutoFit/>
          </a:bodyPr>
          <a:lstStyle/>
          <a:p>
            <a:pPr algn="ctr" fontAlgn="auto">
              <a:spcBef>
                <a:spcPts val="0"/>
              </a:spcBef>
              <a:spcAft>
                <a:spcPts val="0"/>
              </a:spcAft>
              <a:defRPr/>
            </a:pPr>
            <a:r>
              <a:rPr lang="ru-RU" sz="6000" b="1" i="1" spc="50" dirty="0">
                <a:ln w="11430"/>
                <a:solidFill>
                  <a:srgbClr val="FFC000"/>
                </a:solidFill>
                <a:effectLst>
                  <a:outerShdw blurRad="76200" dist="50800" dir="5400000" algn="tl" rotWithShape="0">
                    <a:srgbClr val="000000">
                      <a:alpha val="65000"/>
                    </a:srgbClr>
                  </a:outerShdw>
                </a:effectLst>
                <a:latin typeface="Times New Roman" pitchFamily="18" charset="0"/>
                <a:cs typeface="Times New Roman" pitchFamily="18" charset="0"/>
              </a:rPr>
              <a:t>СПАСИБО  </a:t>
            </a:r>
          </a:p>
          <a:p>
            <a:pPr algn="ctr" fontAlgn="auto">
              <a:spcBef>
                <a:spcPts val="0"/>
              </a:spcBef>
              <a:spcAft>
                <a:spcPts val="0"/>
              </a:spcAft>
              <a:defRPr/>
            </a:pPr>
            <a:r>
              <a:rPr lang="ru-RU" sz="6000" b="1" i="1" spc="50" dirty="0">
                <a:ln w="11430"/>
                <a:solidFill>
                  <a:srgbClr val="FFC000"/>
                </a:solidFill>
                <a:effectLst>
                  <a:outerShdw blurRad="76200" dist="50800" dir="5400000" algn="tl" rotWithShape="0">
                    <a:srgbClr val="000000">
                      <a:alpha val="65000"/>
                    </a:srgbClr>
                  </a:outerShdw>
                </a:effectLst>
                <a:latin typeface="Times New Roman" pitchFamily="18" charset="0"/>
                <a:cs typeface="Times New Roman" pitchFamily="18" charset="0"/>
              </a:rPr>
              <a:t>ЗА ВНИМАНИЕ!</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57224" y="214290"/>
            <a:ext cx="8286776" cy="830997"/>
          </a:xfrm>
          <a:prstGeom prst="rect">
            <a:avLst/>
          </a:prstGeom>
          <a:noFill/>
        </p:spPr>
        <p:txBody>
          <a:bodyPr wrap="square">
            <a:spAutoFit/>
          </a:bodyPr>
          <a:lstStyle/>
          <a:p>
            <a:pPr algn="ctr" fontAlgn="auto">
              <a:spcBef>
                <a:spcPts val="0"/>
              </a:spcBef>
              <a:spcAft>
                <a:spcPts val="0"/>
              </a:spcAft>
              <a:defRPr/>
            </a:pPr>
            <a:r>
              <a:rPr lang="ru-RU" sz="2400" b="1" cap="all" dirty="0" smtClean="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Arial Narrow" panose="020B0606020202030204" pitchFamily="34" charset="0"/>
                <a:cs typeface="Gautami" pitchFamily="2"/>
              </a:rPr>
              <a:t>МБОУ «Киятская средняя общеобразовательная школа Буинского муниципального района РТ»</a:t>
            </a:r>
            <a:endParaRPr lang="ru-RU" sz="2400" b="1" cap="all"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Arial Narrow" panose="020B0606020202030204" pitchFamily="34" charset="0"/>
              <a:cs typeface="Gautami" pitchFamily="2"/>
            </a:endParaRPr>
          </a:p>
        </p:txBody>
      </p:sp>
      <p:pic>
        <p:nvPicPr>
          <p:cNvPr id="6" name="Picture 2" descr="C:\Users\авпо\Desktop\Эмблема школы.JPG"/>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20000"/>
                    </a14:imgEffect>
                  </a14:imgLayer>
                </a14:imgProps>
              </a:ext>
              <a:ext uri="{28A0092B-C50C-407E-A947-70E740481C1C}">
                <a14:useLocalDpi xmlns:a14="http://schemas.microsoft.com/office/drawing/2010/main" xmlns="" val="0"/>
              </a:ext>
            </a:extLst>
          </a:blip>
          <a:srcRect/>
          <a:stretch>
            <a:fillRect/>
          </a:stretch>
        </p:blipFill>
        <p:spPr bwMode="auto">
          <a:xfrm flipH="1">
            <a:off x="33681" y="0"/>
            <a:ext cx="1309160" cy="1340768"/>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Picture 2" descr="C:\Documents and Settings\User\Рабочий стол\Фото Учитель года\20170901_103747.jpg"/>
          <p:cNvPicPr>
            <a:picLocks noChangeAspect="1" noChangeArrowheads="1"/>
          </p:cNvPicPr>
          <p:nvPr/>
        </p:nvPicPr>
        <p:blipFill>
          <a:blip r:embed="rId4" cstate="print"/>
          <a:srcRect/>
          <a:stretch>
            <a:fillRect/>
          </a:stretch>
        </p:blipFill>
        <p:spPr bwMode="auto">
          <a:xfrm>
            <a:off x="285720" y="1071546"/>
            <a:ext cx="7429551" cy="557216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sp>
        <p:nvSpPr>
          <p:cNvPr id="5" name="Прямоугольник 4"/>
          <p:cNvSpPr/>
          <p:nvPr/>
        </p:nvSpPr>
        <p:spPr>
          <a:xfrm>
            <a:off x="642910" y="357167"/>
            <a:ext cx="7358114" cy="1384995"/>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r>
              <a:rPr lang="ru-RU" sz="1400" dirty="0">
                <a:solidFill>
                  <a:srgbClr val="000000"/>
                </a:solidFill>
                <a:latin typeface="Times New Roman" pitchFamily="18" charset="0"/>
                <a:cs typeface="+mn-cs"/>
              </a:rPr>
              <a:t/>
            </a:r>
            <a:br>
              <a:rPr lang="ru-RU" sz="1400" dirty="0">
                <a:solidFill>
                  <a:srgbClr val="000000"/>
                </a:solidFill>
                <a:latin typeface="Times New Roman" pitchFamily="18" charset="0"/>
                <a:cs typeface="+mn-cs"/>
              </a:rPr>
            </a:br>
            <a:endParaRPr lang="ru-RU"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cs typeface="+mn-cs"/>
            </a:endParaRPr>
          </a:p>
        </p:txBody>
      </p:sp>
      <p:sp>
        <p:nvSpPr>
          <p:cNvPr id="6" name="Заголовок 5"/>
          <p:cNvSpPr>
            <a:spLocks noGrp="1"/>
          </p:cNvSpPr>
          <p:nvPr>
            <p:ph type="title"/>
          </p:nvPr>
        </p:nvSpPr>
        <p:spPr/>
        <p:txBody>
          <a:bodyPr>
            <a:noAutofit/>
          </a:bodyPr>
          <a:lstStyle/>
          <a:p>
            <a:pPr algn="ctr" eaLnBrk="1" fontAlgn="auto" hangingPunct="1">
              <a:spcAft>
                <a:spcPts val="0"/>
              </a:spcAft>
              <a:defRPr/>
            </a:pPr>
            <a:r>
              <a:rPr lang="ru-RU" sz="1400" i="1" dirty="0" smtClean="0">
                <a:solidFill>
                  <a:schemeClr val="tx2">
                    <a:lumMod val="50000"/>
                  </a:schemeClr>
                </a:solidFill>
                <a:effectLst>
                  <a:outerShdw blurRad="38100" dist="38100" dir="2700000" algn="tl">
                    <a:srgbClr val="C0C0C0"/>
                  </a:outerShdw>
                </a:effectLst>
              </a:rPr>
              <a:t/>
            </a:r>
            <a:br>
              <a:rPr lang="ru-RU" sz="1400" i="1" dirty="0" smtClean="0">
                <a:solidFill>
                  <a:schemeClr val="tx2">
                    <a:lumMod val="50000"/>
                  </a:schemeClr>
                </a:solidFill>
                <a:effectLst>
                  <a:outerShdw blurRad="38100" dist="38100" dir="2700000" algn="tl">
                    <a:srgbClr val="C0C0C0"/>
                  </a:outerShdw>
                </a:effectLst>
              </a:rPr>
            </a:br>
            <a:r>
              <a:rPr lang="ru-RU" sz="1400" i="1" dirty="0" smtClean="0">
                <a:solidFill>
                  <a:schemeClr val="tx2">
                    <a:lumMod val="50000"/>
                  </a:schemeClr>
                </a:solidFill>
                <a:effectLst>
                  <a:outerShdw blurRad="38100" dist="38100" dir="2700000" algn="tl">
                    <a:srgbClr val="C0C0C0"/>
                  </a:outerShdw>
                </a:effectLst>
              </a:rPr>
              <a:t/>
            </a:r>
            <a:br>
              <a:rPr lang="ru-RU" sz="1400" i="1" dirty="0" smtClean="0">
                <a:solidFill>
                  <a:schemeClr val="tx2">
                    <a:lumMod val="50000"/>
                  </a:schemeClr>
                </a:solidFill>
                <a:effectLst>
                  <a:outerShdw blurRad="38100" dist="38100" dir="2700000" algn="tl">
                    <a:srgbClr val="C0C0C0"/>
                  </a:outerShdw>
                </a:effectLst>
              </a:rPr>
            </a:br>
            <a:endParaRPr lang="ru-RU" sz="1400" i="1" dirty="0">
              <a:solidFill>
                <a:srgbClr val="0000FF"/>
              </a:solidFill>
              <a:effectLst>
                <a:outerShdw blurRad="38100" dist="38100" dir="2700000" algn="tl">
                  <a:srgbClr val="C0C0C0"/>
                </a:outerShdw>
              </a:effectLst>
            </a:endParaRPr>
          </a:p>
        </p:txBody>
      </p:sp>
      <p:sp>
        <p:nvSpPr>
          <p:cNvPr id="10" name="Текст 9"/>
          <p:cNvSpPr>
            <a:spLocks noGrp="1"/>
          </p:cNvSpPr>
          <p:nvPr>
            <p:ph type="body" idx="1"/>
          </p:nvPr>
        </p:nvSpPr>
        <p:spPr>
          <a:xfrm>
            <a:off x="500034" y="1214422"/>
            <a:ext cx="8072494" cy="5214974"/>
          </a:xfrm>
          <a:solidFill>
            <a:schemeClr val="bg1"/>
          </a:solidFill>
          <a:ln>
            <a:solidFill>
              <a:schemeClr val="accent6">
                <a:lumMod val="50000"/>
              </a:schemeClr>
            </a:solidFill>
          </a:ln>
        </p:spPr>
        <p:txBody>
          <a:bodyPr>
            <a:normAutofit fontScale="92500" lnSpcReduction="10000"/>
          </a:bodyPr>
          <a:lstStyle/>
          <a:p>
            <a:pPr algn="ctr" eaLnBrk="1" fontAlgn="auto" hangingPunct="1">
              <a:lnSpc>
                <a:spcPct val="80000"/>
              </a:lnSpc>
              <a:spcAft>
                <a:spcPts val="0"/>
              </a:spcAft>
              <a:defRPr/>
            </a:pPr>
            <a:r>
              <a:rPr lang="ru-RU" sz="3200" b="1" i="1" dirty="0" smtClean="0">
                <a:solidFill>
                  <a:schemeClr val="tx2">
                    <a:lumMod val="50000"/>
                  </a:schemeClr>
                </a:solidFill>
                <a:latin typeface="Sylfaen" pitchFamily="18" charset="0"/>
              </a:rPr>
              <a:t>«</a:t>
            </a:r>
            <a:r>
              <a:rPr lang="ru-RU" sz="3500" b="1" i="1" dirty="0" smtClean="0">
                <a:solidFill>
                  <a:schemeClr val="tx2">
                    <a:lumMod val="50000"/>
                  </a:schemeClr>
                </a:solidFill>
                <a:latin typeface="Sylfaen" pitchFamily="18" charset="0"/>
              </a:rPr>
              <a:t>Применение современных образовательных технологий, актуальных для реализации новых образовательных стандартов, как основа качественного образования</a:t>
            </a:r>
            <a:r>
              <a:rPr lang="ru-RU" sz="3200" b="1" i="1" dirty="0" smtClean="0">
                <a:solidFill>
                  <a:schemeClr val="tx2">
                    <a:lumMod val="50000"/>
                  </a:schemeClr>
                </a:solidFill>
                <a:latin typeface="Sylfaen" pitchFamily="18" charset="0"/>
              </a:rPr>
              <a:t>»</a:t>
            </a:r>
            <a:endParaRPr lang="ru-RU" sz="3200" b="1" i="1" dirty="0" smtClean="0">
              <a:solidFill>
                <a:schemeClr val="tx2">
                  <a:lumMod val="50000"/>
                </a:schemeClr>
              </a:solidFill>
              <a:latin typeface="Sylfaen" pitchFamily="18" charset="0"/>
            </a:endParaRPr>
          </a:p>
          <a:p>
            <a:pPr algn="l"/>
            <a:r>
              <a:rPr lang="ru-RU" sz="2600" i="1" dirty="0" smtClean="0">
                <a:solidFill>
                  <a:schemeClr val="tx2">
                    <a:lumMod val="50000"/>
                  </a:schemeClr>
                </a:solidFill>
              </a:rPr>
              <a:t>Цель :</a:t>
            </a:r>
          </a:p>
          <a:p>
            <a:pPr lvl="0" algn="l"/>
            <a:r>
              <a:rPr lang="ru-RU" sz="2600" i="1" dirty="0" smtClean="0">
                <a:solidFill>
                  <a:schemeClr val="tx2">
                    <a:lumMod val="50000"/>
                  </a:schemeClr>
                </a:solidFill>
              </a:rPr>
              <a:t>·        Осознание  основных критериев современного урока </a:t>
            </a:r>
          </a:p>
          <a:p>
            <a:pPr lvl="0" algn="l"/>
            <a:r>
              <a:rPr lang="ru-RU" sz="2600" i="1" dirty="0" smtClean="0">
                <a:solidFill>
                  <a:schemeClr val="tx2">
                    <a:lumMod val="50000"/>
                  </a:schemeClr>
                </a:solidFill>
              </a:rPr>
              <a:t>·        Повышение интереса педагогов к современным технологиям</a:t>
            </a:r>
          </a:p>
          <a:p>
            <a:pPr lvl="0" algn="l"/>
            <a:r>
              <a:rPr lang="ru-RU" sz="2600" i="1" dirty="0" smtClean="0">
                <a:solidFill>
                  <a:schemeClr val="tx2">
                    <a:lumMod val="50000"/>
                  </a:schemeClr>
                </a:solidFill>
              </a:rPr>
              <a:t>·        Осознание необходимости повышения уровня самообразования</a:t>
            </a:r>
          </a:p>
          <a:p>
            <a:pPr algn="l" eaLnBrk="1" fontAlgn="auto" hangingPunct="1">
              <a:lnSpc>
                <a:spcPct val="80000"/>
              </a:lnSpc>
              <a:spcAft>
                <a:spcPts val="0"/>
              </a:spcAft>
              <a:defRPr/>
            </a:pPr>
            <a:r>
              <a:rPr lang="ru-RU" sz="2600" i="1" dirty="0" smtClean="0">
                <a:solidFill>
                  <a:schemeClr val="tx2">
                    <a:lumMod val="50000"/>
                  </a:schemeClr>
                </a:solidFill>
              </a:rPr>
              <a:t/>
            </a:r>
            <a:br>
              <a:rPr lang="ru-RU" sz="2600" i="1" dirty="0" smtClean="0">
                <a:solidFill>
                  <a:schemeClr val="tx2">
                    <a:lumMod val="50000"/>
                  </a:schemeClr>
                </a:solidFill>
              </a:rPr>
            </a:br>
            <a:endParaRPr lang="ru-RU" sz="2600" i="1" dirty="0" smtClean="0">
              <a:solidFill>
                <a:schemeClr val="tx2">
                  <a:lumMod val="50000"/>
                </a:schemeClr>
              </a:solidFill>
            </a:endParaRPr>
          </a:p>
        </p:txBody>
      </p:sp>
      <p:sp>
        <p:nvSpPr>
          <p:cNvPr id="8" name="Прямоугольник 7"/>
          <p:cNvSpPr/>
          <p:nvPr/>
        </p:nvSpPr>
        <p:spPr>
          <a:xfrm>
            <a:off x="1571604" y="357166"/>
            <a:ext cx="7000923" cy="584775"/>
          </a:xfrm>
          <a:prstGeom prst="rect">
            <a:avLst/>
          </a:prstGeom>
          <a:noFill/>
          <a:ln>
            <a:solidFill>
              <a:schemeClr val="accent6">
                <a:lumMod val="50000"/>
              </a:schemeClr>
            </a:solid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200" b="1" spc="50" dirty="0" smtClean="0">
                <a:ln w="11430"/>
                <a:solidFill>
                  <a:schemeClr val="bg2">
                    <a:lumMod val="25000"/>
                  </a:schemeClr>
                </a:solidFill>
                <a:effectLst>
                  <a:outerShdw blurRad="76200" dist="50800" dir="5400000" algn="tl" rotWithShape="0">
                    <a:srgbClr val="000000">
                      <a:alpha val="65000"/>
                    </a:srgbClr>
                  </a:outerShdw>
                </a:effectLst>
                <a:latin typeface="+mn-lt"/>
                <a:cs typeface="+mn-cs"/>
              </a:rPr>
              <a:t>Педагогический совет</a:t>
            </a:r>
            <a:endParaRPr lang="ru-RU" sz="3200" b="1" spc="50" dirty="0">
              <a:ln w="11430"/>
              <a:solidFill>
                <a:schemeClr val="bg2">
                  <a:lumMod val="25000"/>
                </a:schemeClr>
              </a:solidFill>
              <a:effectLst>
                <a:outerShdw blurRad="76200" dist="50800" dir="5400000" algn="tl" rotWithShape="0">
                  <a:srgbClr val="000000">
                    <a:alpha val="65000"/>
                  </a:srgbClr>
                </a:outerShdw>
              </a:effectLst>
              <a:latin typeface="+mn-lt"/>
              <a:cs typeface="+mn-cs"/>
            </a:endParaRPr>
          </a:p>
        </p:txBody>
      </p:sp>
      <p:pic>
        <p:nvPicPr>
          <p:cNvPr id="11" name="Picture 2" descr="C:\Users\авпо\Desktop\Эмблема школы.JPG"/>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20000"/>
                    </a14:imgEffect>
                  </a14:imgLayer>
                </a14:imgProps>
              </a:ext>
              <a:ext uri="{28A0092B-C50C-407E-A947-70E740481C1C}">
                <a14:useLocalDpi xmlns:a14="http://schemas.microsoft.com/office/drawing/2010/main" xmlns="" val="0"/>
              </a:ext>
            </a:extLst>
          </a:blip>
          <a:srcRect/>
          <a:stretch>
            <a:fillRect/>
          </a:stretch>
        </p:blipFill>
        <p:spPr bwMode="auto">
          <a:xfrm flipH="1">
            <a:off x="107504" y="0"/>
            <a:ext cx="1395054" cy="142873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20000"/>
                <a:lumOff val="80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5" name="Прямоугольник 4"/>
          <p:cNvSpPr/>
          <p:nvPr/>
        </p:nvSpPr>
        <p:spPr>
          <a:xfrm>
            <a:off x="642910" y="357167"/>
            <a:ext cx="7358114" cy="1384995"/>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r>
              <a:rPr lang="ru-RU" sz="1400" dirty="0">
                <a:solidFill>
                  <a:srgbClr val="000000"/>
                </a:solidFill>
                <a:latin typeface="Times New Roman" pitchFamily="18" charset="0"/>
                <a:cs typeface="+mn-cs"/>
              </a:rPr>
              <a:t/>
            </a:r>
            <a:br>
              <a:rPr lang="ru-RU" sz="1400" dirty="0">
                <a:solidFill>
                  <a:srgbClr val="000000"/>
                </a:solidFill>
                <a:latin typeface="Times New Roman" pitchFamily="18" charset="0"/>
                <a:cs typeface="+mn-cs"/>
              </a:rPr>
            </a:br>
            <a:endParaRPr lang="ru-RU"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cs typeface="+mn-cs"/>
            </a:endParaRPr>
          </a:p>
        </p:txBody>
      </p:sp>
      <p:sp>
        <p:nvSpPr>
          <p:cNvPr id="6" name="Заголовок 5"/>
          <p:cNvSpPr>
            <a:spLocks noGrp="1"/>
          </p:cNvSpPr>
          <p:nvPr>
            <p:ph type="title"/>
          </p:nvPr>
        </p:nvSpPr>
        <p:spPr/>
        <p:txBody>
          <a:bodyPr>
            <a:noAutofit/>
          </a:bodyPr>
          <a:lstStyle/>
          <a:p>
            <a:pPr algn="ctr" eaLnBrk="1" fontAlgn="auto" hangingPunct="1">
              <a:spcAft>
                <a:spcPts val="0"/>
              </a:spcAft>
              <a:defRPr/>
            </a:pPr>
            <a:r>
              <a:rPr lang="ru-RU" sz="1400" i="1" dirty="0" smtClean="0">
                <a:solidFill>
                  <a:schemeClr val="tx2">
                    <a:lumMod val="50000"/>
                  </a:schemeClr>
                </a:solidFill>
                <a:effectLst>
                  <a:outerShdw blurRad="38100" dist="38100" dir="2700000" algn="tl">
                    <a:srgbClr val="C0C0C0"/>
                  </a:outerShdw>
                </a:effectLst>
              </a:rPr>
              <a:t/>
            </a:r>
            <a:br>
              <a:rPr lang="ru-RU" sz="1400" i="1" dirty="0" smtClean="0">
                <a:solidFill>
                  <a:schemeClr val="tx2">
                    <a:lumMod val="50000"/>
                  </a:schemeClr>
                </a:solidFill>
                <a:effectLst>
                  <a:outerShdw blurRad="38100" dist="38100" dir="2700000" algn="tl">
                    <a:srgbClr val="C0C0C0"/>
                  </a:outerShdw>
                </a:effectLst>
              </a:rPr>
            </a:br>
            <a:r>
              <a:rPr lang="ru-RU" sz="1400" i="1" dirty="0" smtClean="0">
                <a:solidFill>
                  <a:schemeClr val="tx2">
                    <a:lumMod val="50000"/>
                  </a:schemeClr>
                </a:solidFill>
                <a:effectLst>
                  <a:outerShdw blurRad="38100" dist="38100" dir="2700000" algn="tl">
                    <a:srgbClr val="C0C0C0"/>
                  </a:outerShdw>
                </a:effectLst>
              </a:rPr>
              <a:t/>
            </a:r>
            <a:br>
              <a:rPr lang="ru-RU" sz="1400" i="1" dirty="0" smtClean="0">
                <a:solidFill>
                  <a:schemeClr val="tx2">
                    <a:lumMod val="50000"/>
                  </a:schemeClr>
                </a:solidFill>
                <a:effectLst>
                  <a:outerShdw blurRad="38100" dist="38100" dir="2700000" algn="tl">
                    <a:srgbClr val="C0C0C0"/>
                  </a:outerShdw>
                </a:effectLst>
              </a:rPr>
            </a:br>
            <a:endParaRPr lang="ru-RU" sz="1400" i="1" dirty="0">
              <a:solidFill>
                <a:srgbClr val="0000FF"/>
              </a:solidFill>
              <a:effectLst>
                <a:outerShdw blurRad="38100" dist="38100" dir="2700000" algn="tl">
                  <a:srgbClr val="C0C0C0"/>
                </a:outerShdw>
              </a:effectLst>
            </a:endParaRPr>
          </a:p>
        </p:txBody>
      </p:sp>
      <p:sp>
        <p:nvSpPr>
          <p:cNvPr id="10" name="Текст 9"/>
          <p:cNvSpPr>
            <a:spLocks noGrp="1"/>
          </p:cNvSpPr>
          <p:nvPr>
            <p:ph type="body" idx="1"/>
          </p:nvPr>
        </p:nvSpPr>
        <p:spPr>
          <a:xfrm>
            <a:off x="500034" y="1357298"/>
            <a:ext cx="8072494" cy="5072098"/>
          </a:xfrm>
          <a:solidFill>
            <a:schemeClr val="bg1"/>
          </a:solidFill>
          <a:ln>
            <a:solidFill>
              <a:schemeClr val="accent6">
                <a:lumMod val="50000"/>
              </a:schemeClr>
            </a:solidFill>
          </a:ln>
        </p:spPr>
        <p:txBody>
          <a:bodyPr>
            <a:normAutofit fontScale="92500" lnSpcReduction="10000"/>
          </a:bodyPr>
          <a:lstStyle/>
          <a:p>
            <a:pPr lvl="0" algn="l"/>
            <a:r>
              <a:rPr lang="ru-RU" sz="2800" i="1" u="sng" dirty="0" smtClean="0">
                <a:latin typeface="Constantia" pitchFamily="18" charset="0"/>
              </a:rPr>
              <a:t>Задачи:</a:t>
            </a:r>
            <a:endParaRPr lang="ru-RU" sz="2800" i="1" dirty="0" smtClean="0">
              <a:latin typeface="Constantia" pitchFamily="18" charset="0"/>
            </a:endParaRPr>
          </a:p>
          <a:p>
            <a:pPr lvl="0" algn="l"/>
            <a:r>
              <a:rPr lang="ru-RU" sz="2800" i="1" dirty="0" smtClean="0">
                <a:latin typeface="Constantia" pitchFamily="18" charset="0"/>
              </a:rPr>
              <a:t>·         проанализировать работу школьного коллектива по использованию в учебно-воспитательном процессе педагогических технологий; </a:t>
            </a:r>
          </a:p>
          <a:p>
            <a:pPr lvl="0" algn="l"/>
            <a:r>
              <a:rPr lang="ru-RU" sz="2800" i="1" dirty="0" smtClean="0">
                <a:latin typeface="Constantia" pitchFamily="18" charset="0"/>
              </a:rPr>
              <a:t>·         определить возможности, условия и основные направления использования современных педагогических технологий с целью совершенствования педагогической деятельности. </a:t>
            </a:r>
          </a:p>
          <a:p>
            <a:pPr lvl="0" algn="l"/>
            <a:r>
              <a:rPr lang="ru-RU" sz="2800" i="1" u="sng" dirty="0" smtClean="0">
                <a:latin typeface="Constantia" pitchFamily="18" charset="0"/>
              </a:rPr>
              <a:t>Форма проведения: </a:t>
            </a:r>
            <a:r>
              <a:rPr lang="ru-RU" sz="2800" i="1" dirty="0" smtClean="0">
                <a:latin typeface="Constantia" pitchFamily="18" charset="0"/>
              </a:rPr>
              <a:t>комбинированный (семинар + деловая игра) </a:t>
            </a:r>
          </a:p>
          <a:p>
            <a:pPr algn="l" eaLnBrk="1" fontAlgn="auto" hangingPunct="1">
              <a:lnSpc>
                <a:spcPct val="80000"/>
              </a:lnSpc>
              <a:spcAft>
                <a:spcPts val="0"/>
              </a:spcAft>
              <a:defRPr/>
            </a:pPr>
            <a:r>
              <a:rPr lang="ru-RU" sz="2600" i="1" dirty="0" smtClean="0">
                <a:solidFill>
                  <a:schemeClr val="tx2">
                    <a:lumMod val="50000"/>
                  </a:schemeClr>
                </a:solidFill>
              </a:rPr>
              <a:t/>
            </a:r>
            <a:br>
              <a:rPr lang="ru-RU" sz="2600" i="1" dirty="0" smtClean="0">
                <a:solidFill>
                  <a:schemeClr val="tx2">
                    <a:lumMod val="50000"/>
                  </a:schemeClr>
                </a:solidFill>
              </a:rPr>
            </a:br>
            <a:endParaRPr lang="ru-RU" sz="2600" i="1" dirty="0" smtClean="0">
              <a:solidFill>
                <a:schemeClr val="tx2">
                  <a:lumMod val="50000"/>
                </a:schemeClr>
              </a:solidFill>
            </a:endParaRPr>
          </a:p>
        </p:txBody>
      </p:sp>
      <p:sp>
        <p:nvSpPr>
          <p:cNvPr id="8" name="Прямоугольник 7"/>
          <p:cNvSpPr/>
          <p:nvPr/>
        </p:nvSpPr>
        <p:spPr>
          <a:xfrm>
            <a:off x="1571604" y="357166"/>
            <a:ext cx="7000923" cy="584775"/>
          </a:xfrm>
          <a:prstGeom prst="rect">
            <a:avLst/>
          </a:prstGeom>
          <a:solidFill>
            <a:schemeClr val="accent4">
              <a:lumMod val="20000"/>
              <a:lumOff val="80000"/>
            </a:schemeClr>
          </a:solidFill>
          <a:ln>
            <a:solidFill>
              <a:schemeClr val="accent6">
                <a:lumMod val="50000"/>
              </a:schemeClr>
            </a:solid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200" b="1" spc="50" dirty="0" smtClean="0">
                <a:ln w="11430"/>
                <a:solidFill>
                  <a:schemeClr val="bg2">
                    <a:lumMod val="25000"/>
                  </a:schemeClr>
                </a:solidFill>
                <a:effectLst>
                  <a:outerShdw blurRad="76200" dist="50800" dir="5400000" algn="tl" rotWithShape="0">
                    <a:srgbClr val="000000">
                      <a:alpha val="65000"/>
                    </a:srgbClr>
                  </a:outerShdw>
                </a:effectLst>
                <a:latin typeface="+mn-lt"/>
                <a:cs typeface="+mn-cs"/>
              </a:rPr>
              <a:t>Педагогический совет</a:t>
            </a:r>
            <a:endParaRPr lang="ru-RU" sz="3200" b="1" spc="50" dirty="0">
              <a:ln w="11430"/>
              <a:solidFill>
                <a:schemeClr val="bg2">
                  <a:lumMod val="25000"/>
                </a:schemeClr>
              </a:solidFill>
              <a:effectLst>
                <a:outerShdw blurRad="76200" dist="50800" dir="5400000" algn="tl" rotWithShape="0">
                  <a:srgbClr val="000000">
                    <a:alpha val="65000"/>
                  </a:srgbClr>
                </a:outerShdw>
              </a:effectLst>
              <a:latin typeface="+mn-lt"/>
              <a:cs typeface="+mn-cs"/>
            </a:endParaRPr>
          </a:p>
        </p:txBody>
      </p:sp>
      <p:pic>
        <p:nvPicPr>
          <p:cNvPr id="11" name="Picture 2" descr="C:\Users\авпо\Desktop\Эмблема школы.JPG"/>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20000"/>
                    </a14:imgEffect>
                  </a14:imgLayer>
                </a14:imgProps>
              </a:ext>
              <a:ext uri="{28A0092B-C50C-407E-A947-70E740481C1C}">
                <a14:useLocalDpi xmlns:a14="http://schemas.microsoft.com/office/drawing/2010/main" xmlns="" val="0"/>
              </a:ext>
            </a:extLst>
          </a:blip>
          <a:srcRect/>
          <a:stretch>
            <a:fillRect/>
          </a:stretch>
        </p:blipFill>
        <p:spPr bwMode="auto">
          <a:xfrm flipH="1">
            <a:off x="107504" y="0"/>
            <a:ext cx="1395054" cy="142873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20000"/>
                <a:lumOff val="80000"/>
              </a:schemeClr>
            </a:gs>
            <a:gs pos="5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5" name="Прямоугольник 4"/>
          <p:cNvSpPr/>
          <p:nvPr/>
        </p:nvSpPr>
        <p:spPr>
          <a:xfrm>
            <a:off x="642910" y="357167"/>
            <a:ext cx="7358114" cy="1384995"/>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endParaRPr lang="ru-RU" sz="1400" b="1" kern="10" dirty="0">
              <a:ln w="9525">
                <a:noFill/>
                <a:round/>
                <a:headEnd/>
                <a:tailEnd/>
              </a:ln>
              <a:solidFill>
                <a:srgbClr val="000000"/>
              </a:solidFill>
              <a:effectLst>
                <a:outerShdw dist="45791" dir="2021404" algn="ctr" rotWithShape="0">
                  <a:srgbClr val="B2B2B2">
                    <a:alpha val="79999"/>
                  </a:srgbClr>
                </a:outerShdw>
              </a:effectLst>
              <a:latin typeface="Palatino Linotype" pitchFamily="18" charset="0"/>
              <a:cs typeface="Times New Roman"/>
            </a:endParaRPr>
          </a:p>
          <a:p>
            <a:pPr algn="ctr" fontAlgn="auto">
              <a:spcBef>
                <a:spcPts val="0"/>
              </a:spcBef>
              <a:spcAft>
                <a:spcPts val="0"/>
              </a:spcAft>
              <a:defRPr/>
            </a:pPr>
            <a:r>
              <a:rPr lang="ru-RU" sz="1400" dirty="0">
                <a:solidFill>
                  <a:srgbClr val="000000"/>
                </a:solidFill>
                <a:latin typeface="Times New Roman" pitchFamily="18" charset="0"/>
                <a:cs typeface="+mn-cs"/>
              </a:rPr>
              <a:t/>
            </a:r>
            <a:br>
              <a:rPr lang="ru-RU" sz="1400" dirty="0">
                <a:solidFill>
                  <a:srgbClr val="000000"/>
                </a:solidFill>
                <a:latin typeface="Times New Roman" pitchFamily="18" charset="0"/>
                <a:cs typeface="+mn-cs"/>
              </a:rPr>
            </a:br>
            <a:endParaRPr lang="ru-RU"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cs typeface="+mn-cs"/>
            </a:endParaRPr>
          </a:p>
        </p:txBody>
      </p:sp>
      <p:sp>
        <p:nvSpPr>
          <p:cNvPr id="6" name="Заголовок 5"/>
          <p:cNvSpPr>
            <a:spLocks noGrp="1"/>
          </p:cNvSpPr>
          <p:nvPr>
            <p:ph type="title"/>
          </p:nvPr>
        </p:nvSpPr>
        <p:spPr/>
        <p:txBody>
          <a:bodyPr>
            <a:noAutofit/>
          </a:bodyPr>
          <a:lstStyle/>
          <a:p>
            <a:pPr algn="ctr" eaLnBrk="1" fontAlgn="auto" hangingPunct="1">
              <a:spcAft>
                <a:spcPts val="0"/>
              </a:spcAft>
              <a:defRPr/>
            </a:pPr>
            <a:r>
              <a:rPr lang="ru-RU" sz="1400" i="1" dirty="0" smtClean="0">
                <a:solidFill>
                  <a:schemeClr val="tx2">
                    <a:lumMod val="50000"/>
                  </a:schemeClr>
                </a:solidFill>
                <a:effectLst>
                  <a:outerShdw blurRad="38100" dist="38100" dir="2700000" algn="tl">
                    <a:srgbClr val="C0C0C0"/>
                  </a:outerShdw>
                </a:effectLst>
              </a:rPr>
              <a:t/>
            </a:r>
            <a:br>
              <a:rPr lang="ru-RU" sz="1400" i="1" dirty="0" smtClean="0">
                <a:solidFill>
                  <a:schemeClr val="tx2">
                    <a:lumMod val="50000"/>
                  </a:schemeClr>
                </a:solidFill>
                <a:effectLst>
                  <a:outerShdw blurRad="38100" dist="38100" dir="2700000" algn="tl">
                    <a:srgbClr val="C0C0C0"/>
                  </a:outerShdw>
                </a:effectLst>
              </a:rPr>
            </a:br>
            <a:r>
              <a:rPr lang="ru-RU" sz="1400" i="1" dirty="0" smtClean="0">
                <a:solidFill>
                  <a:schemeClr val="tx2">
                    <a:lumMod val="50000"/>
                  </a:schemeClr>
                </a:solidFill>
                <a:effectLst>
                  <a:outerShdw blurRad="38100" dist="38100" dir="2700000" algn="tl">
                    <a:srgbClr val="C0C0C0"/>
                  </a:outerShdw>
                </a:effectLst>
              </a:rPr>
              <a:t/>
            </a:r>
            <a:br>
              <a:rPr lang="ru-RU" sz="1400" i="1" dirty="0" smtClean="0">
                <a:solidFill>
                  <a:schemeClr val="tx2">
                    <a:lumMod val="50000"/>
                  </a:schemeClr>
                </a:solidFill>
                <a:effectLst>
                  <a:outerShdw blurRad="38100" dist="38100" dir="2700000" algn="tl">
                    <a:srgbClr val="C0C0C0"/>
                  </a:outerShdw>
                </a:effectLst>
              </a:rPr>
            </a:br>
            <a:endParaRPr lang="ru-RU" sz="1400" i="1" dirty="0">
              <a:solidFill>
                <a:srgbClr val="0000FF"/>
              </a:solidFill>
              <a:effectLst>
                <a:outerShdw blurRad="38100" dist="38100" dir="2700000" algn="tl">
                  <a:srgbClr val="C0C0C0"/>
                </a:outerShdw>
              </a:effectLst>
            </a:endParaRPr>
          </a:p>
        </p:txBody>
      </p:sp>
      <p:sp>
        <p:nvSpPr>
          <p:cNvPr id="8" name="Прямоугольник 7"/>
          <p:cNvSpPr/>
          <p:nvPr/>
        </p:nvSpPr>
        <p:spPr>
          <a:xfrm>
            <a:off x="1571604" y="357166"/>
            <a:ext cx="7000923" cy="584775"/>
          </a:xfrm>
          <a:prstGeom prst="rect">
            <a:avLst/>
          </a:prstGeom>
          <a:solidFill>
            <a:schemeClr val="accent4">
              <a:lumMod val="20000"/>
              <a:lumOff val="80000"/>
            </a:schemeClr>
          </a:solidFill>
          <a:ln>
            <a:solidFill>
              <a:schemeClr val="accent6">
                <a:lumMod val="50000"/>
              </a:schemeClr>
            </a:solidFill>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200" b="1" spc="50" dirty="0" smtClean="0">
                <a:ln w="11430"/>
                <a:solidFill>
                  <a:schemeClr val="bg2">
                    <a:lumMod val="25000"/>
                  </a:schemeClr>
                </a:solidFill>
                <a:effectLst>
                  <a:outerShdw blurRad="76200" dist="50800" dir="5400000" algn="tl" rotWithShape="0">
                    <a:srgbClr val="000000">
                      <a:alpha val="65000"/>
                    </a:srgbClr>
                  </a:outerShdw>
                </a:effectLst>
                <a:latin typeface="+mn-lt"/>
                <a:cs typeface="+mn-cs"/>
              </a:rPr>
              <a:t>Педагогический совет</a:t>
            </a:r>
            <a:endParaRPr lang="ru-RU" sz="3200" b="1" spc="50" dirty="0">
              <a:ln w="11430"/>
              <a:solidFill>
                <a:schemeClr val="bg2">
                  <a:lumMod val="25000"/>
                </a:schemeClr>
              </a:solidFill>
              <a:effectLst>
                <a:outerShdw blurRad="76200" dist="50800" dir="5400000" algn="tl" rotWithShape="0">
                  <a:srgbClr val="000000">
                    <a:alpha val="65000"/>
                  </a:srgbClr>
                </a:outerShdw>
              </a:effectLst>
              <a:latin typeface="+mn-lt"/>
              <a:cs typeface="+mn-cs"/>
            </a:endParaRPr>
          </a:p>
        </p:txBody>
      </p:sp>
      <p:pic>
        <p:nvPicPr>
          <p:cNvPr id="11" name="Picture 2" descr="C:\Users\авпо\Desktop\Эмблема школы.JPG"/>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20000"/>
                    </a14:imgEffect>
                  </a14:imgLayer>
                </a14:imgProps>
              </a:ext>
              <a:ext uri="{28A0092B-C50C-407E-A947-70E740481C1C}">
                <a14:useLocalDpi xmlns:a14="http://schemas.microsoft.com/office/drawing/2010/main" xmlns="" val="0"/>
              </a:ext>
            </a:extLst>
          </a:blip>
          <a:srcRect/>
          <a:stretch>
            <a:fillRect/>
          </a:stretch>
        </p:blipFill>
        <p:spPr bwMode="auto">
          <a:xfrm flipH="1">
            <a:off x="107504" y="0"/>
            <a:ext cx="1395054" cy="1428736"/>
          </a:xfrm>
          <a:prstGeom prst="rect">
            <a:avLst/>
          </a:prstGeom>
          <a:noFill/>
          <a:extLst>
            <a:ext uri="{909E8E84-426E-40DD-AFC4-6F175D3DCCD1}">
              <a14:hiddenFill xmlns:a14="http://schemas.microsoft.com/office/drawing/2010/main" xmlns="">
                <a:solidFill>
                  <a:srgbClr val="FFFFFF"/>
                </a:solidFill>
              </a14:hiddenFill>
            </a:ext>
          </a:extLst>
        </p:spPr>
      </p:pic>
      <p:sp>
        <p:nvSpPr>
          <p:cNvPr id="2049" name="Rectangle 1"/>
          <p:cNvSpPr>
            <a:spLocks noGrp="1" noChangeArrowheads="1"/>
          </p:cNvSpPr>
          <p:nvPr>
            <p:ph type="body" idx="1"/>
          </p:nvPr>
        </p:nvSpPr>
        <p:spPr bwMode="auto">
          <a:xfrm>
            <a:off x="500063" y="1357313"/>
            <a:ext cx="8072465" cy="5262979"/>
          </a:xfrm>
          <a:prstGeom prst="rect">
            <a:avLst/>
          </a:prstGeom>
          <a:solidFill>
            <a:schemeClr val="bg1"/>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i="1" u="sng" strike="noStrike" cap="none" normalizeH="0" baseline="0" dirty="0" smtClean="0">
                <a:ln>
                  <a:noFill/>
                </a:ln>
                <a:solidFill>
                  <a:schemeClr val="bg2">
                    <a:lumMod val="10000"/>
                  </a:schemeClr>
                </a:solidFill>
                <a:effectLst/>
                <a:latin typeface="Constantia" pitchFamily="18" charset="0"/>
                <a:ea typeface="Times New Roman" pitchFamily="18" charset="0"/>
                <a:cs typeface="Times New Roman" pitchFamily="18" charset="0"/>
              </a:rPr>
              <a:t>Повестка дня: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i="1" u="sng" strike="noStrike" cap="none" normalizeH="0" baseline="0" dirty="0" smtClean="0">
              <a:ln>
                <a:noFill/>
              </a:ln>
              <a:solidFill>
                <a:schemeClr val="bg2">
                  <a:lumMod val="10000"/>
                </a:schemeClr>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i="1" u="none" strike="noStrike" cap="none" normalizeH="0" baseline="0" dirty="0" smtClean="0">
                <a:ln>
                  <a:noFill/>
                </a:ln>
                <a:solidFill>
                  <a:schemeClr val="bg2">
                    <a:lumMod val="10000"/>
                  </a:schemeClr>
                </a:solidFill>
                <a:effectLst/>
                <a:latin typeface="Constantia" pitchFamily="18" charset="0"/>
                <a:ea typeface="Times New Roman" pitchFamily="18" charset="0"/>
                <a:cs typeface="Times New Roman" pitchFamily="18" charset="0"/>
              </a:rPr>
              <a:t>Групповая работа «Плюсы и минусы традиционного урока».</a:t>
            </a:r>
            <a:endParaRPr kumimoji="0" lang="ru-RU" sz="2400" i="1" u="none" strike="noStrike" cap="none" normalizeH="0" baseline="0" dirty="0" smtClean="0">
              <a:ln>
                <a:noFill/>
              </a:ln>
              <a:solidFill>
                <a:schemeClr val="bg2">
                  <a:lumMod val="10000"/>
                </a:schemeClr>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i="1" u="none" strike="noStrike" cap="none" normalizeH="0" baseline="0" dirty="0" smtClean="0">
                <a:ln>
                  <a:noFill/>
                </a:ln>
                <a:solidFill>
                  <a:schemeClr val="bg2">
                    <a:lumMod val="10000"/>
                  </a:schemeClr>
                </a:solidFill>
                <a:effectLst/>
                <a:latin typeface="Constantia" pitchFamily="18" charset="0"/>
                <a:ea typeface="Calibri" pitchFamily="34" charset="0"/>
                <a:cs typeface="Times New Roman" pitchFamily="18" charset="0"/>
              </a:rPr>
              <a:t>Доклад на тему «Классификация современных педагогических технологий»</a:t>
            </a:r>
            <a:endParaRPr kumimoji="0" lang="ru-RU" sz="2400" i="1" u="none" strike="noStrike" cap="none" normalizeH="0" baseline="0" dirty="0" smtClean="0">
              <a:ln>
                <a:noFill/>
              </a:ln>
              <a:solidFill>
                <a:schemeClr val="bg2">
                  <a:lumMod val="10000"/>
                </a:schemeClr>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i="1" u="none" strike="noStrike" cap="none" normalizeH="0" baseline="0" dirty="0" smtClean="0">
                <a:ln>
                  <a:noFill/>
                </a:ln>
                <a:solidFill>
                  <a:schemeClr val="bg2">
                    <a:lumMod val="10000"/>
                  </a:schemeClr>
                </a:solidFill>
                <a:effectLst/>
                <a:latin typeface="Constantia" pitchFamily="18" charset="0"/>
                <a:ea typeface="Calibri" pitchFamily="34" charset="0"/>
                <a:cs typeface="Times New Roman" pitchFamily="18" charset="0"/>
              </a:rPr>
              <a:t>Выступления учителей  на тему «Применение современных технологий в урочной деятельности». </a:t>
            </a:r>
          </a:p>
          <a:p>
            <a:pPr marL="0" marR="0" lvl="0" indent="0" algn="l" defTabSz="914400" rtl="0" eaLnBrk="0" fontAlgn="base" latinLnBrk="0" hangingPunct="0">
              <a:lnSpc>
                <a:spcPct val="100000"/>
              </a:lnSpc>
              <a:spcBef>
                <a:spcPct val="0"/>
              </a:spcBef>
              <a:spcAft>
                <a:spcPct val="0"/>
              </a:spcAft>
              <a:buClrTx/>
              <a:buSzTx/>
              <a:tabLst/>
            </a:pPr>
            <a:r>
              <a:rPr kumimoji="0" lang="ru-RU" sz="2400" i="1" u="none" strike="noStrike" cap="none" normalizeH="0" baseline="0" dirty="0" smtClean="0">
                <a:ln>
                  <a:noFill/>
                </a:ln>
                <a:solidFill>
                  <a:schemeClr val="bg2">
                    <a:lumMod val="10000"/>
                  </a:schemeClr>
                </a:solidFill>
                <a:effectLst/>
                <a:latin typeface="Constantia" pitchFamily="18" charset="0"/>
                <a:ea typeface="Calibri" pitchFamily="34" charset="0"/>
                <a:cs typeface="Times New Roman" pitchFamily="18" charset="0"/>
              </a:rPr>
              <a:t>(Из опыта работы учителей школы).</a:t>
            </a:r>
            <a:endParaRPr kumimoji="0" lang="ru-RU" sz="2400" i="1" u="none" strike="noStrike" cap="none" normalizeH="0" baseline="0" dirty="0" smtClean="0">
              <a:ln>
                <a:noFill/>
              </a:ln>
              <a:solidFill>
                <a:schemeClr val="bg2">
                  <a:lumMod val="10000"/>
                </a:schemeClr>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i="1" u="none" strike="noStrike" cap="none" normalizeH="0" baseline="0" dirty="0" smtClean="0">
                <a:ln>
                  <a:noFill/>
                </a:ln>
                <a:solidFill>
                  <a:schemeClr val="bg2">
                    <a:lumMod val="10000"/>
                  </a:schemeClr>
                </a:solidFill>
                <a:effectLst/>
                <a:latin typeface="Constantia" pitchFamily="18" charset="0"/>
                <a:ea typeface="Times New Roman" pitchFamily="18" charset="0"/>
                <a:cs typeface="Times New Roman" pitchFamily="18" charset="0"/>
              </a:rPr>
              <a:t>Игра «Ассоциация»</a:t>
            </a:r>
            <a:endParaRPr kumimoji="0" lang="ru-RU" sz="2400" i="1" u="none" strike="noStrike" cap="none" normalizeH="0" baseline="0" dirty="0" smtClean="0">
              <a:ln>
                <a:noFill/>
              </a:ln>
              <a:solidFill>
                <a:schemeClr val="bg2">
                  <a:lumMod val="10000"/>
                </a:schemeClr>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i="1" u="none" strike="noStrike" cap="none" normalizeH="0" baseline="0" dirty="0" smtClean="0">
                <a:ln>
                  <a:noFill/>
                </a:ln>
                <a:solidFill>
                  <a:schemeClr val="bg2">
                    <a:lumMod val="10000"/>
                  </a:schemeClr>
                </a:solidFill>
                <a:effectLst/>
                <a:latin typeface="Constantia" pitchFamily="18" charset="0"/>
                <a:ea typeface="Times New Roman" pitchFamily="18" charset="0"/>
                <a:cs typeface="Times New Roman" pitchFamily="18" charset="0"/>
              </a:rPr>
              <a:t>Анкета «Стиль преподавания»</a:t>
            </a:r>
            <a:endParaRPr kumimoji="0" lang="ru-RU" sz="2400" i="1" u="none" strike="noStrike" cap="none" normalizeH="0" baseline="0" dirty="0" smtClean="0">
              <a:ln>
                <a:noFill/>
              </a:ln>
              <a:solidFill>
                <a:schemeClr val="bg2">
                  <a:lumMod val="10000"/>
                </a:schemeClr>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i="1" u="none" strike="noStrike" cap="none" normalizeH="0" baseline="0" dirty="0" smtClean="0">
                <a:ln>
                  <a:noFill/>
                </a:ln>
                <a:solidFill>
                  <a:schemeClr val="bg2">
                    <a:lumMod val="10000"/>
                  </a:schemeClr>
                </a:solidFill>
                <a:effectLst/>
                <a:latin typeface="Constantia" pitchFamily="18" charset="0"/>
                <a:ea typeface="Times New Roman" pitchFamily="18" charset="0"/>
                <a:cs typeface="Times New Roman" pitchFamily="18" charset="0"/>
              </a:rPr>
              <a:t>Заключение </a:t>
            </a:r>
            <a:endParaRPr kumimoji="0" lang="ru-RU" sz="2400" i="1" u="none" strike="noStrike" cap="none" normalizeH="0" baseline="0" dirty="0" smtClean="0">
              <a:ln>
                <a:noFill/>
              </a:ln>
              <a:solidFill>
                <a:schemeClr val="bg2">
                  <a:lumMod val="10000"/>
                </a:schemeClr>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i="1" u="none" strike="noStrike" cap="none" normalizeH="0" baseline="0" dirty="0" smtClean="0">
                <a:ln>
                  <a:noFill/>
                </a:ln>
                <a:solidFill>
                  <a:schemeClr val="bg2">
                    <a:lumMod val="10000"/>
                  </a:schemeClr>
                </a:solidFill>
                <a:effectLst/>
                <a:latin typeface="Constantia" pitchFamily="18" charset="0"/>
                <a:ea typeface="Times New Roman" pitchFamily="18" charset="0"/>
                <a:cs typeface="Times New Roman" pitchFamily="18" charset="0"/>
              </a:rPr>
              <a:t>Решение педсовета</a:t>
            </a:r>
            <a:endParaRPr kumimoji="0" lang="ru-RU" sz="2400" i="1" u="none" strike="noStrike" cap="none" normalizeH="0" baseline="0" dirty="0" smtClean="0">
              <a:ln>
                <a:noFill/>
              </a:ln>
              <a:solidFill>
                <a:schemeClr val="bg2">
                  <a:lumMod val="10000"/>
                </a:schemeClr>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28596" y="428604"/>
            <a:ext cx="6858048" cy="714380"/>
          </a:xfrm>
          <a:prstGeom prst="rect">
            <a:avLst/>
          </a:prstGeom>
        </p:spPr>
        <p:txBody>
          <a:bodyPr wrap="square">
            <a:spAutoFit/>
          </a:bodyPr>
          <a:lstStyle/>
          <a:p>
            <a:pPr algn="ctr"/>
            <a:r>
              <a:rPr lang="ru-RU" sz="2000" b="1" i="1" dirty="0" smtClean="0">
                <a:solidFill>
                  <a:schemeClr val="accent4">
                    <a:lumMod val="50000"/>
                  </a:schemeClr>
                </a:solidFill>
                <a:latin typeface="Bookman Old Style" pitchFamily="18" charset="0"/>
              </a:rPr>
              <a:t>Результативность работы школы </a:t>
            </a:r>
          </a:p>
          <a:p>
            <a:pPr algn="ctr"/>
            <a:r>
              <a:rPr lang="ru-RU" sz="2000" b="1" i="1" dirty="0" smtClean="0">
                <a:solidFill>
                  <a:schemeClr val="accent4">
                    <a:lumMod val="50000"/>
                  </a:schemeClr>
                </a:solidFill>
                <a:latin typeface="Bookman Old Style" pitchFamily="18" charset="0"/>
              </a:rPr>
              <a:t>за 1 четверть 2017-2018 учебного года</a:t>
            </a:r>
          </a:p>
        </p:txBody>
      </p:sp>
      <p:graphicFrame>
        <p:nvGraphicFramePr>
          <p:cNvPr id="15" name="Диаграмма 14"/>
          <p:cNvGraphicFramePr/>
          <p:nvPr/>
        </p:nvGraphicFramePr>
        <p:xfrm>
          <a:off x="1000100" y="1285860"/>
          <a:ext cx="5786478" cy="47148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
            <p:extLst>
              <p:ext uri="{D42A27DB-BD31-4B8C-83A1-F6EECF244321}">
                <p14:modId xmlns:p14="http://schemas.microsoft.com/office/powerpoint/2010/main" xmlns="" val="3656550845"/>
              </p:ext>
            </p:extLst>
          </p:nvPr>
        </p:nvGraphicFramePr>
        <p:xfrm>
          <a:off x="571472" y="428604"/>
          <a:ext cx="8115328" cy="59293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356969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20000"/>
                <a:lumOff val="80000"/>
              </a:schemeClr>
            </a:gs>
            <a:gs pos="50000">
              <a:schemeClr val="accent1">
                <a:tint val="44500"/>
                <a:satMod val="160000"/>
              </a:schemeClr>
            </a:gs>
            <a:gs pos="100000">
              <a:schemeClr val="accent1">
                <a:tint val="23500"/>
                <a:satMod val="160000"/>
              </a:schemeClr>
            </a:gs>
          </a:gsLst>
          <a:path path="shape">
            <a:fillToRect l="50000" t="50000" r="50000" b="50000"/>
          </a:path>
        </a:gradFill>
        <a:effectLst/>
      </p:bgPr>
    </p:bg>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
            <p:extLst>
              <p:ext uri="{D42A27DB-BD31-4B8C-83A1-F6EECF244321}">
                <p14:modId xmlns:p14="http://schemas.microsoft.com/office/powerpoint/2010/main" xmlns="" val="3656550845"/>
              </p:ext>
            </p:extLst>
          </p:nvPr>
        </p:nvGraphicFramePr>
        <p:xfrm>
          <a:off x="571472" y="428604"/>
          <a:ext cx="8115328" cy="59293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356969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214290"/>
            <a:ext cx="6500858" cy="785818"/>
          </a:xfrm>
          <a:ln>
            <a:solidFill>
              <a:schemeClr val="accent1"/>
            </a:solidFill>
          </a:ln>
        </p:spPr>
        <p:txBody>
          <a:bodyPr>
            <a:normAutofit fontScale="90000"/>
          </a:bodyPr>
          <a:lstStyle/>
          <a:p>
            <a:pPr algn="ctr"/>
            <a:r>
              <a:rPr lang="ru-RU" b="1" dirty="0" smtClean="0">
                <a:solidFill>
                  <a:schemeClr val="accent1">
                    <a:lumMod val="75000"/>
                  </a:schemeClr>
                </a:solidFill>
                <a:latin typeface="Monotype Corsiva" pitchFamily="66" charset="0"/>
              </a:rPr>
              <a:t/>
            </a:r>
            <a:br>
              <a:rPr lang="ru-RU" b="1" dirty="0" smtClean="0">
                <a:solidFill>
                  <a:schemeClr val="accent1">
                    <a:lumMod val="75000"/>
                  </a:schemeClr>
                </a:solidFill>
                <a:latin typeface="Monotype Corsiva" pitchFamily="66" charset="0"/>
              </a:rPr>
            </a:br>
            <a:r>
              <a:rPr lang="ru-RU" b="1" dirty="0" smtClean="0">
                <a:solidFill>
                  <a:schemeClr val="accent1">
                    <a:lumMod val="75000"/>
                  </a:schemeClr>
                </a:solidFill>
                <a:latin typeface="Monotype Corsiva" pitchFamily="66" charset="0"/>
              </a:rPr>
              <a:t/>
            </a:r>
            <a:br>
              <a:rPr lang="ru-RU" b="1" dirty="0" smtClean="0">
                <a:solidFill>
                  <a:schemeClr val="accent1">
                    <a:lumMod val="75000"/>
                  </a:schemeClr>
                </a:solidFill>
                <a:latin typeface="Monotype Corsiva" pitchFamily="66" charset="0"/>
              </a:rPr>
            </a:br>
            <a:r>
              <a:rPr lang="ru-RU" b="1" dirty="0" smtClean="0">
                <a:solidFill>
                  <a:schemeClr val="accent1">
                    <a:lumMod val="75000"/>
                  </a:schemeClr>
                </a:solidFill>
                <a:latin typeface="Monotype Corsiva" pitchFamily="66" charset="0"/>
              </a:rPr>
              <a:t/>
            </a:r>
            <a:br>
              <a:rPr lang="ru-RU" b="1" dirty="0" smtClean="0">
                <a:solidFill>
                  <a:schemeClr val="accent1">
                    <a:lumMod val="75000"/>
                  </a:schemeClr>
                </a:solidFill>
                <a:latin typeface="Monotype Corsiva" pitchFamily="66" charset="0"/>
              </a:rPr>
            </a:br>
            <a:r>
              <a:rPr lang="ru-RU" b="1" dirty="0" smtClean="0">
                <a:solidFill>
                  <a:schemeClr val="accent1">
                    <a:lumMod val="75000"/>
                  </a:schemeClr>
                </a:solidFill>
                <a:latin typeface="Monotype Corsiva" pitchFamily="66" charset="0"/>
              </a:rPr>
              <a:t/>
            </a:r>
            <a:br>
              <a:rPr lang="ru-RU" b="1" dirty="0" smtClean="0">
                <a:solidFill>
                  <a:schemeClr val="accent1">
                    <a:lumMod val="75000"/>
                  </a:schemeClr>
                </a:solidFill>
                <a:latin typeface="Monotype Corsiva" pitchFamily="66" charset="0"/>
              </a:rPr>
            </a:br>
            <a:r>
              <a:rPr lang="ru-RU" b="1" dirty="0" smtClean="0">
                <a:solidFill>
                  <a:schemeClr val="accent1">
                    <a:lumMod val="75000"/>
                  </a:schemeClr>
                </a:solidFill>
                <a:latin typeface="Monotype Corsiva" pitchFamily="66" charset="0"/>
              </a:rPr>
              <a:t/>
            </a:r>
            <a:br>
              <a:rPr lang="ru-RU" b="1" dirty="0" smtClean="0">
                <a:solidFill>
                  <a:schemeClr val="accent1">
                    <a:lumMod val="75000"/>
                  </a:schemeClr>
                </a:solidFill>
                <a:latin typeface="Monotype Corsiva" pitchFamily="66" charset="0"/>
              </a:rPr>
            </a:br>
            <a:r>
              <a:rPr lang="ru-RU" b="1" dirty="0" smtClean="0">
                <a:solidFill>
                  <a:schemeClr val="accent1">
                    <a:lumMod val="75000"/>
                  </a:schemeClr>
                </a:solidFill>
                <a:latin typeface="Monotype Corsiva" pitchFamily="66" charset="0"/>
              </a:rPr>
              <a:t/>
            </a:r>
            <a:br>
              <a:rPr lang="ru-RU" b="1" dirty="0" smtClean="0">
                <a:solidFill>
                  <a:schemeClr val="accent1">
                    <a:lumMod val="75000"/>
                  </a:schemeClr>
                </a:solidFill>
                <a:latin typeface="Monotype Corsiva" pitchFamily="66" charset="0"/>
              </a:rPr>
            </a:br>
            <a:r>
              <a:rPr lang="ru-RU" sz="2700" b="0" i="1" dirty="0" smtClean="0">
                <a:solidFill>
                  <a:schemeClr val="accent5">
                    <a:lumMod val="50000"/>
                  </a:schemeClr>
                </a:solidFill>
                <a:latin typeface="Bookman Old Style" pitchFamily="18" charset="0"/>
              </a:rPr>
              <a:t>Результативность 2-11 классов </a:t>
            </a:r>
            <a:br>
              <a:rPr lang="ru-RU" sz="2700" b="0" i="1" dirty="0" smtClean="0">
                <a:solidFill>
                  <a:schemeClr val="accent5">
                    <a:lumMod val="50000"/>
                  </a:schemeClr>
                </a:solidFill>
                <a:latin typeface="Bookman Old Style" pitchFamily="18" charset="0"/>
              </a:rPr>
            </a:br>
            <a:r>
              <a:rPr lang="ru-RU" sz="2700" b="0" i="1" dirty="0" smtClean="0">
                <a:solidFill>
                  <a:schemeClr val="accent5">
                    <a:lumMod val="50000"/>
                  </a:schemeClr>
                </a:solidFill>
                <a:latin typeface="Bookman Old Style" pitchFamily="18" charset="0"/>
              </a:rPr>
              <a:t>за 2017-2018  учебный год</a:t>
            </a:r>
            <a:endParaRPr lang="ru-RU" sz="2700" b="0" i="1" dirty="0">
              <a:solidFill>
                <a:schemeClr val="accent5">
                  <a:lumMod val="50000"/>
                </a:schemeClr>
              </a:solidFill>
              <a:latin typeface="Bookman Old Style"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xmlns="" val="3656550845"/>
              </p:ext>
            </p:extLst>
          </p:nvPr>
        </p:nvGraphicFramePr>
        <p:xfrm>
          <a:off x="0" y="1000108"/>
          <a:ext cx="8643966" cy="55721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3569692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Urban</Template>
  <TotalTime>2734</TotalTime>
  <Words>687</Words>
  <PresentationFormat>Экран (4:3)</PresentationFormat>
  <Paragraphs>194</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Изящная</vt:lpstr>
      <vt:lpstr>Слайд 1</vt:lpstr>
      <vt:lpstr>Слайд 2</vt:lpstr>
      <vt:lpstr>  </vt:lpstr>
      <vt:lpstr>  </vt:lpstr>
      <vt:lpstr>  </vt:lpstr>
      <vt:lpstr>Слайд 6</vt:lpstr>
      <vt:lpstr>Слайд 7</vt:lpstr>
      <vt:lpstr>Слайд 8</vt:lpstr>
      <vt:lpstr>      Результативность 2-11 классов  за 2017-2018  учебный год</vt:lpstr>
      <vt:lpstr>Слайд 10</vt:lpstr>
      <vt:lpstr>                Итоги пробных экзаменов в  9-м классе по русскому языку  (сентябрь-октябрь) показали следующие результаты:</vt:lpstr>
      <vt:lpstr>Слайд 12</vt:lpstr>
      <vt:lpstr>Слайд 13</vt:lpstr>
      <vt:lpstr>Слайд 14</vt:lpstr>
      <vt:lpstr>Слайд 15</vt:lpstr>
      <vt:lpstr>Слайд 16</vt:lpstr>
      <vt:lpstr>Слайд 17</vt:lpstr>
      <vt:lpstr>  </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251</cp:revision>
  <dcterms:modified xsi:type="dcterms:W3CDTF">2017-11-02T17:06:46Z</dcterms:modified>
</cp:coreProperties>
</file>