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9"/>
  </p:notesMasterIdLst>
  <p:sldIdLst>
    <p:sldId id="256" r:id="rId2"/>
    <p:sldId id="257" r:id="rId3"/>
    <p:sldId id="258" r:id="rId4"/>
    <p:sldId id="267" r:id="rId5"/>
    <p:sldId id="259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93" r:id="rId14"/>
    <p:sldId id="290" r:id="rId15"/>
    <p:sldId id="275" r:id="rId16"/>
    <p:sldId id="276" r:id="rId17"/>
    <p:sldId id="292" r:id="rId18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3300"/>
    <a:srgbClr val="99FF33"/>
    <a:srgbClr val="66FF99"/>
    <a:srgbClr val="FFFF66"/>
    <a:srgbClr val="FFFF99"/>
    <a:srgbClr val="99CCFF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8291" autoAdjust="0"/>
    <p:restoredTop sz="94737" autoAdjust="0"/>
  </p:normalViewPr>
  <p:slideViewPr>
    <p:cSldViewPr>
      <p:cViewPr varScale="1">
        <p:scale>
          <a:sx n="86" d="100"/>
          <a:sy n="86" d="100"/>
        </p:scale>
        <p:origin x="51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84" y="97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F44673-EA97-4950-8E74-C84C60F6E986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9E3376-3CF1-40CA-BEE2-27992CCCB9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25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E3376-3CF1-40CA-BEE2-27992CCCB97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209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BC1AA-0EB3-456B-9A5C-51C4FD01F7B8}" type="datetimeFigureOut">
              <a:rPr lang="ru-RU"/>
              <a:pPr>
                <a:defRPr/>
              </a:pPr>
              <a:t>04.05.2022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4AD2-CB8E-4AE9-85C6-4ACB824AEB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/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/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F00F7-2837-43E9-A029-9180DAAA18F7}" type="datetimeFigureOut">
              <a:rPr lang="ru-RU"/>
              <a:pPr>
                <a:defRPr/>
              </a:pPr>
              <a:t>04.05.2022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157FB-C295-4C94-ACAE-0215BB5C4C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CB9E4-8A4D-4FAE-B702-9FA20AE2F010}" type="datetimeFigureOut">
              <a:rPr lang="ru-RU"/>
              <a:pPr>
                <a:defRPr/>
              </a:pPr>
              <a:t>04.05.2022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510C0-8D64-4BD0-9354-8561E1FB02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C9A55-3D36-49A1-9D8C-C8A59470FA6C}" type="datetimeFigureOut">
              <a:rPr lang="ru-RU"/>
              <a:pPr>
                <a:defRPr/>
              </a:pPr>
              <a:t>04.05.2022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51689-3D75-451A-8D88-910D17F6CA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FB995-1384-4BD1-890C-2CD70C773100}" type="datetimeFigureOut">
              <a:rPr lang="ru-RU"/>
              <a:pPr>
                <a:defRPr/>
              </a:pPr>
              <a:t>04.05.2022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E685A-20DD-4F5A-B3AC-402BA2B7C0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EA0DB-16D0-4AFD-AC08-5EC0C2DFDF72}" type="datetimeFigureOut">
              <a:rPr lang="ru-RU"/>
              <a:pPr>
                <a:defRPr/>
              </a:pPr>
              <a:t>04.05.2022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7B492-5CAB-4905-961B-4972CF6677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6225" y="1295400"/>
            <a:ext cx="8591550" cy="49339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6FA4FE-9631-4710-89C8-E4B0B2F3E1EF}" type="datetimeFigureOut">
              <a:rPr lang="ru-RU"/>
              <a:pPr>
                <a:defRPr/>
              </a:pPr>
              <a:t>04.05.2022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A60A7-A54C-4B3F-B22D-496B1A8AF5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276225" y="1295400"/>
            <a:ext cx="4219575" cy="49339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219575" cy="49339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BD4AD-72C2-4CE7-B994-8C304CFCA915}" type="datetimeFigureOut">
              <a:rPr lang="ru-RU"/>
              <a:pPr>
                <a:defRPr/>
              </a:pPr>
              <a:t>04.05.2022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B656D-66FA-4FC8-A490-2440011474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White"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76225" y="228600"/>
            <a:ext cx="85915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050" b="1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3E5A59C7-1A0D-4A54-8394-284FE829E833}" type="datetimeFigureOut">
              <a:rPr lang="ru-RU"/>
              <a:pPr>
                <a:defRPr/>
              </a:pPr>
              <a:t>04.05.2022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5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050" b="1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 b="1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A198DE1E-6FF9-4B5A-9648-08CD30F142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1" r:id="rId2"/>
    <p:sldLayoutId id="2147483810" r:id="rId3"/>
    <p:sldLayoutId id="2147483809" r:id="rId4"/>
    <p:sldLayoutId id="2147483808" r:id="rId5"/>
    <p:sldLayoutId id="2147483807" r:id="rId6"/>
    <p:sldLayoutId id="2147483806" r:id="rId7"/>
    <p:sldLayoutId id="2147483805" r:id="rId8"/>
  </p:sldLayoutIdLst>
  <p:txStyles>
    <p:titleStyle>
      <a:lvl1pPr algn="l" rtl="0" eaLnBrk="0" fontAlgn="base" hangingPunct="0">
        <a:spcBef>
          <a:spcPts val="40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Tunga" pitchFamily="2"/>
          <a:cs typeface="Tunga" pitchFamily="2"/>
        </a:defRPr>
      </a:lvl1pPr>
      <a:lvl2pPr algn="l" rtl="0" eaLnBrk="0" fontAlgn="base" hangingPunct="0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pitchFamily="34" charset="0"/>
          <a:ea typeface="Tunga" pitchFamily="2"/>
          <a:cs typeface="Tunga" pitchFamily="2"/>
        </a:defRPr>
      </a:lvl2pPr>
      <a:lvl3pPr algn="l" rtl="0" eaLnBrk="0" fontAlgn="base" hangingPunct="0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pitchFamily="34" charset="0"/>
          <a:ea typeface="Tunga" pitchFamily="2"/>
          <a:cs typeface="Tunga" pitchFamily="2"/>
        </a:defRPr>
      </a:lvl3pPr>
      <a:lvl4pPr algn="l" rtl="0" eaLnBrk="0" fontAlgn="base" hangingPunct="0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pitchFamily="34" charset="0"/>
          <a:ea typeface="Tunga" pitchFamily="2"/>
          <a:cs typeface="Tunga" pitchFamily="2"/>
        </a:defRPr>
      </a:lvl4pPr>
      <a:lvl5pPr algn="l" rtl="0" eaLnBrk="0" fontAlgn="base" hangingPunct="0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pitchFamily="34" charset="0"/>
          <a:ea typeface="Tunga" pitchFamily="2"/>
          <a:cs typeface="Tunga" pitchFamily="2"/>
        </a:defRPr>
      </a:lvl5pPr>
      <a:lvl6pPr marL="457200" algn="l" rtl="0" fontAlgn="base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pitchFamily="34" charset="0"/>
          <a:ea typeface="Tunga" pitchFamily="2"/>
          <a:cs typeface="Tunga" pitchFamily="2"/>
        </a:defRPr>
      </a:lvl6pPr>
      <a:lvl7pPr marL="914400" algn="l" rtl="0" fontAlgn="base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pitchFamily="34" charset="0"/>
          <a:ea typeface="Tunga" pitchFamily="2"/>
          <a:cs typeface="Tunga" pitchFamily="2"/>
        </a:defRPr>
      </a:lvl7pPr>
      <a:lvl8pPr marL="1371600" algn="l" rtl="0" fontAlgn="base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pitchFamily="34" charset="0"/>
          <a:ea typeface="Tunga" pitchFamily="2"/>
          <a:cs typeface="Tunga" pitchFamily="2"/>
        </a:defRPr>
      </a:lvl8pPr>
      <a:lvl9pPr marL="1828800" algn="l" rtl="0" fontAlgn="base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pitchFamily="34" charset="0"/>
          <a:ea typeface="Tunga" pitchFamily="2"/>
          <a:cs typeface="Tunga" pitchFamily="2"/>
        </a:defRPr>
      </a:lvl9pPr>
    </p:titleStyle>
    <p:bodyStyle>
      <a:lvl1pPr marL="171450" indent="-173038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Tahoma" pitchFamily="34" charset="0"/>
        <a:buChar char="•"/>
        <a:defRPr sz="2200" kern="1200" spc="30">
          <a:solidFill>
            <a:schemeClr val="tx2"/>
          </a:solidFill>
          <a:latin typeface="+mn-lt"/>
          <a:ea typeface="Arial Unicode MS" pitchFamily="34" charset="-128"/>
          <a:cs typeface="Arial Unicode MS" pitchFamily="34" charset="-128"/>
        </a:defRPr>
      </a:lvl1pPr>
      <a:lvl2pPr marL="344488" indent="-173038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Tahoma" pitchFamily="34" charset="0"/>
        <a:buChar char="•"/>
        <a:defRPr sz="2000" kern="1200">
          <a:solidFill>
            <a:schemeClr val="tx2"/>
          </a:solidFill>
          <a:latin typeface="+mn-lt"/>
          <a:ea typeface="Arial Unicode MS" pitchFamily="34" charset="-128"/>
          <a:cs typeface="Arial Unicode MS" pitchFamily="34" charset="-128"/>
        </a:defRPr>
      </a:lvl2pPr>
      <a:lvl3pPr marL="515938" indent="-173038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Tahoma" pitchFamily="34" charset="0"/>
        <a:buChar char="•"/>
        <a:defRPr kern="1200">
          <a:solidFill>
            <a:schemeClr val="tx2"/>
          </a:solidFill>
          <a:latin typeface="+mn-lt"/>
          <a:ea typeface="Arial Unicode MS" pitchFamily="34" charset="-128"/>
          <a:cs typeface="Arial Unicode MS" pitchFamily="34" charset="-128"/>
        </a:defRPr>
      </a:lvl3pPr>
      <a:lvl4pPr marL="688975" indent="-173038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Tahoma" pitchFamily="34" charset="0"/>
        <a:buChar char="•"/>
        <a:defRPr sz="1600" kern="1200">
          <a:solidFill>
            <a:schemeClr val="tx2"/>
          </a:solidFill>
          <a:latin typeface="+mn-lt"/>
          <a:ea typeface="Arial Unicode MS" pitchFamily="34" charset="-128"/>
          <a:cs typeface="Arial Unicode MS" pitchFamily="34" charset="-128"/>
        </a:defRPr>
      </a:lvl4pPr>
      <a:lvl5pPr marL="860425" indent="-173038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Tahoma" pitchFamily="34" charset="0"/>
        <a:buChar char="•"/>
        <a:defRPr sz="1600" kern="1200">
          <a:solidFill>
            <a:schemeClr val="tx2"/>
          </a:solidFill>
          <a:latin typeface="+mn-lt"/>
          <a:ea typeface="Arial Unicode MS" pitchFamily="34" charset="-128"/>
          <a:cs typeface="Arial Unicode MS" pitchFamily="34" charset="-128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4276616" y="3429000"/>
            <a:ext cx="4860032" cy="3313112"/>
          </a:xfrm>
        </p:spPr>
        <p:txBody>
          <a:bodyPr>
            <a:noAutofit/>
          </a:bodyPr>
          <a:lstStyle/>
          <a:p>
            <a:pPr algn="just" eaLnBrk="1" hangingPunct="1">
              <a:lnSpc>
                <a:spcPct val="90000"/>
              </a:lnSpc>
              <a:buFont typeface="Tahoma" pitchFamily="34" charset="0"/>
              <a:buNone/>
              <a:defRPr/>
            </a:pPr>
            <a:r>
              <a:rPr lang="ru-RU" sz="1500" dirty="0" smtClean="0"/>
              <a:t>                                     </a:t>
            </a:r>
          </a:p>
          <a:p>
            <a:pPr algn="r" eaLnBrk="1" hangingPunct="1">
              <a:lnSpc>
                <a:spcPct val="90000"/>
              </a:lnSpc>
              <a:buFont typeface="Tahoma" pitchFamily="34" charset="0"/>
              <a:buNone/>
              <a:defRPr/>
            </a:pPr>
            <a:r>
              <a:rPr lang="ru-RU" sz="1500" b="1" dirty="0" smtClean="0">
                <a:solidFill>
                  <a:srgbClr val="0033CC"/>
                </a:solidFill>
                <a:latin typeface="Tahoma" pitchFamily="34" charset="0"/>
                <a:cs typeface="Times New Roman" pitchFamily="18" charset="0"/>
              </a:rPr>
              <a:t>                             </a:t>
            </a:r>
            <a:r>
              <a:rPr lang="ru-RU" sz="1400" b="1" dirty="0" smtClean="0">
                <a:solidFill>
                  <a:schemeClr val="tx1"/>
                </a:solidFill>
                <a:latin typeface="Tahoma" pitchFamily="34" charset="0"/>
                <a:cs typeface="Times New Roman" pitchFamily="18" charset="0"/>
              </a:rPr>
              <a:t>Выполнил:</a:t>
            </a:r>
          </a:p>
          <a:p>
            <a:pPr algn="r" eaLnBrk="1" hangingPunct="1">
              <a:lnSpc>
                <a:spcPct val="90000"/>
              </a:lnSpc>
              <a:buFont typeface="Tahoma" pitchFamily="34" charset="0"/>
              <a:buNone/>
              <a:defRPr/>
            </a:pPr>
            <a:r>
              <a:rPr lang="ru-RU" sz="1400" b="1" dirty="0">
                <a:solidFill>
                  <a:schemeClr val="tx1"/>
                </a:solidFill>
                <a:latin typeface="Tahoma" pitchFamily="34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  <a:latin typeface="Tahoma" pitchFamily="34" charset="0"/>
                <a:cs typeface="Times New Roman" pitchFamily="18" charset="0"/>
              </a:rPr>
              <a:t>                    Вильданов Рафаэль</a:t>
            </a:r>
          </a:p>
          <a:p>
            <a:pPr algn="r" eaLnBrk="1" hangingPunct="1">
              <a:lnSpc>
                <a:spcPct val="90000"/>
              </a:lnSpc>
              <a:buFont typeface="Tahoma" pitchFamily="34" charset="0"/>
              <a:buNone/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ahoma" pitchFamily="34" charset="0"/>
                <a:cs typeface="Times New Roman" pitchFamily="18" charset="0"/>
              </a:rPr>
              <a:t>                   обучающийся 9 класса</a:t>
            </a:r>
          </a:p>
          <a:p>
            <a:pPr algn="r" eaLnBrk="1" hangingPunct="1">
              <a:lnSpc>
                <a:spcPct val="90000"/>
              </a:lnSpc>
              <a:buFont typeface="Tahoma" pitchFamily="34" charset="0"/>
              <a:buNone/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ahoma" pitchFamily="34" charset="0"/>
                <a:cs typeface="Times New Roman" pitchFamily="18" charset="0"/>
              </a:rPr>
              <a:t>               </a:t>
            </a:r>
            <a:r>
              <a:rPr lang="ru-RU" sz="1400" b="1" dirty="0" err="1" smtClean="0">
                <a:solidFill>
                  <a:schemeClr val="tx1"/>
                </a:solidFill>
                <a:latin typeface="Tahoma" pitchFamily="34" charset="0"/>
                <a:cs typeface="Times New Roman" pitchFamily="18" charset="0"/>
              </a:rPr>
              <a:t>МБОУ«Наратлинская</a:t>
            </a:r>
            <a:r>
              <a:rPr lang="ru-RU" sz="1400" b="1" dirty="0" smtClean="0">
                <a:solidFill>
                  <a:schemeClr val="tx1"/>
                </a:solidFill>
                <a:latin typeface="Tahoma" pitchFamily="34" charset="0"/>
                <a:cs typeface="Times New Roman" pitchFamily="18" charset="0"/>
              </a:rPr>
              <a:t> ООШ»</a:t>
            </a:r>
          </a:p>
          <a:p>
            <a:pPr algn="r" eaLnBrk="1" hangingPunct="1">
              <a:lnSpc>
                <a:spcPct val="90000"/>
              </a:lnSpc>
              <a:buFont typeface="Tahoma" pitchFamily="34" charset="0"/>
              <a:buNone/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ahoma" pitchFamily="34" charset="0"/>
                <a:cs typeface="Times New Roman" pitchFamily="18" charset="0"/>
              </a:rPr>
              <a:t>                      </a:t>
            </a:r>
            <a:r>
              <a:rPr lang="ru-RU" sz="1400" b="1" dirty="0" smtClean="0">
                <a:solidFill>
                  <a:schemeClr val="tx1"/>
                </a:solidFill>
                <a:latin typeface="Tahoma" pitchFamily="34" charset="0"/>
                <a:cs typeface="Times New Roman" pitchFamily="18" charset="0"/>
              </a:rPr>
              <a:t>Педагог ДО</a:t>
            </a:r>
            <a:r>
              <a:rPr lang="ru-RU" sz="1400" b="1" dirty="0" smtClean="0">
                <a:solidFill>
                  <a:schemeClr val="tx1"/>
                </a:solidFill>
                <a:latin typeface="Tahoma" pitchFamily="34" charset="0"/>
                <a:cs typeface="Times New Roman" pitchFamily="18" charset="0"/>
              </a:rPr>
              <a:t>:</a:t>
            </a:r>
            <a:endParaRPr lang="ru-RU" sz="1400" b="1" dirty="0" smtClean="0">
              <a:solidFill>
                <a:schemeClr val="tx1"/>
              </a:solidFill>
              <a:latin typeface="Tahoma" pitchFamily="34" charset="0"/>
              <a:cs typeface="Times New Roman" pitchFamily="18" charset="0"/>
            </a:endParaRPr>
          </a:p>
          <a:p>
            <a:pPr algn="r" eaLnBrk="1" hangingPunct="1">
              <a:lnSpc>
                <a:spcPct val="90000"/>
              </a:lnSpc>
              <a:buNone/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ahoma" pitchFamily="34" charset="0"/>
                <a:cs typeface="Times New Roman" pitchFamily="18" charset="0"/>
              </a:rPr>
              <a:t>            </a:t>
            </a:r>
            <a:r>
              <a:rPr lang="ru-RU" sz="1400" b="1" dirty="0" err="1" smtClean="0">
                <a:solidFill>
                  <a:schemeClr val="tx1"/>
                </a:solidFill>
                <a:latin typeface="Tahoma" pitchFamily="34" charset="0"/>
                <a:cs typeface="Times New Roman" pitchFamily="18" charset="0"/>
              </a:rPr>
              <a:t>Желованов</a:t>
            </a:r>
            <a:r>
              <a:rPr lang="ru-RU" sz="1400" b="1" dirty="0" smtClean="0">
                <a:solidFill>
                  <a:schemeClr val="tx1"/>
                </a:solidFill>
                <a:latin typeface="Tahoma" pitchFamily="34" charset="0"/>
                <a:cs typeface="Times New Roman" pitchFamily="18" charset="0"/>
              </a:rPr>
              <a:t> Павел </a:t>
            </a:r>
            <a:r>
              <a:rPr lang="ru-RU" sz="1400" b="1" dirty="0" smtClean="0">
                <a:solidFill>
                  <a:schemeClr val="tx1"/>
                </a:solidFill>
                <a:latin typeface="Tahoma" pitchFamily="34" charset="0"/>
                <a:cs typeface="Times New Roman" pitchFamily="18" charset="0"/>
              </a:rPr>
              <a:t>Валентинович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endParaRPr lang="ru-RU" sz="1400" b="1" dirty="0" smtClean="0">
              <a:solidFill>
                <a:schemeClr val="tx1"/>
              </a:solidFill>
              <a:latin typeface="Tahoma" pitchFamily="34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buNone/>
              <a:defRPr/>
            </a:pPr>
            <a:endParaRPr lang="ru-RU" sz="1600" b="1" dirty="0" smtClean="0">
              <a:solidFill>
                <a:srgbClr val="0033CC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1024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98824" y="908835"/>
            <a:ext cx="3744912" cy="1204913"/>
          </a:xfrm>
        </p:spPr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C00000"/>
                </a:solidFill>
                <a:latin typeface="Tahoma" pitchFamily="34" charset="0"/>
              </a:rPr>
              <a:t>СКВОРЕЧНИК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628800"/>
            <a:ext cx="3819049" cy="381904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67744" y="234575"/>
            <a:ext cx="5723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МБОУ ДО Центр детского технического творчества </a:t>
            </a:r>
          </a:p>
          <a:p>
            <a:pPr algn="ctr"/>
            <a:r>
              <a:rPr lang="ru-RU" dirty="0" err="1" smtClean="0"/>
              <a:t>Бугульминского</a:t>
            </a:r>
            <a:r>
              <a:rPr lang="ru-RU" dirty="0" smtClean="0"/>
              <a:t> муниципального района РТ</a:t>
            </a:r>
            <a:endParaRPr lang="ru-RU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Заголовок 1"/>
          <p:cNvSpPr>
            <a:spLocks noGrp="1"/>
          </p:cNvSpPr>
          <p:nvPr>
            <p:ph type="title"/>
          </p:nvPr>
        </p:nvSpPr>
        <p:spPr>
          <a:xfrm>
            <a:off x="421481" y="408576"/>
            <a:ext cx="8229600" cy="1074737"/>
          </a:xfrm>
        </p:spPr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C00000"/>
                </a:solidFill>
              </a:rPr>
              <a:t>Содержание</a:t>
            </a:r>
            <a:endParaRPr lang="ru-RU" dirty="0" smtClean="0">
              <a:solidFill>
                <a:srgbClr val="C00000"/>
              </a:solidFill>
            </a:endParaRPr>
          </a:p>
        </p:txBody>
      </p:sp>
      <p:sp>
        <p:nvSpPr>
          <p:cNvPr id="11266" name="Прямоугольник 2"/>
          <p:cNvSpPr>
            <a:spLocks noChangeArrowheads="1"/>
          </p:cNvSpPr>
          <p:nvPr/>
        </p:nvSpPr>
        <p:spPr bwMode="auto">
          <a:xfrm>
            <a:off x="755650" y="1484313"/>
            <a:ext cx="7561263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 dirty="0">
                <a:solidFill>
                  <a:srgbClr val="0000FF"/>
                </a:solidFill>
              </a:rPr>
              <a:t>Титульный лист</a:t>
            </a:r>
          </a:p>
          <a:p>
            <a:pPr marL="342900" indent="-342900">
              <a:buFontTx/>
              <a:buAutoNum type="arabicPeriod"/>
            </a:pPr>
            <a:r>
              <a:rPr lang="ru-RU" dirty="0">
                <a:solidFill>
                  <a:srgbClr val="0000FF"/>
                </a:solidFill>
              </a:rPr>
              <a:t>Содержание</a:t>
            </a:r>
          </a:p>
          <a:p>
            <a:pPr marL="342900" indent="-342900">
              <a:buFontTx/>
              <a:buAutoNum type="arabicPeriod"/>
            </a:pPr>
            <a:r>
              <a:rPr lang="ru-RU" dirty="0">
                <a:solidFill>
                  <a:srgbClr val="0000FF"/>
                </a:solidFill>
              </a:rPr>
              <a:t>Выбор и обоснование </a:t>
            </a:r>
            <a:r>
              <a:rPr lang="ru-RU" dirty="0" smtClean="0">
                <a:solidFill>
                  <a:srgbClr val="0000FF"/>
                </a:solidFill>
              </a:rPr>
              <a:t>темы</a:t>
            </a:r>
          </a:p>
          <a:p>
            <a:pPr marL="342900" indent="-342900">
              <a:buFontTx/>
              <a:buAutoNum type="arabicPeriod"/>
            </a:pPr>
            <a:r>
              <a:rPr lang="ru-RU" dirty="0" smtClean="0">
                <a:solidFill>
                  <a:srgbClr val="0000FF"/>
                </a:solidFill>
              </a:rPr>
              <a:t>Цели и задачи</a:t>
            </a:r>
            <a:endParaRPr lang="ru-RU" dirty="0">
              <a:solidFill>
                <a:srgbClr val="0000FF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ru-RU" dirty="0">
                <a:solidFill>
                  <a:srgbClr val="0000FF"/>
                </a:solidFill>
              </a:rPr>
              <a:t>Историческая справка                                                  </a:t>
            </a:r>
          </a:p>
          <a:p>
            <a:pPr marL="342900" indent="-342900">
              <a:buFontTx/>
              <a:buAutoNum type="arabicPeriod"/>
            </a:pPr>
            <a:r>
              <a:rPr lang="ru-RU" dirty="0">
                <a:solidFill>
                  <a:srgbClr val="0000FF"/>
                </a:solidFill>
              </a:rPr>
              <a:t>Выбор вариантов                                                                    </a:t>
            </a:r>
          </a:p>
          <a:p>
            <a:pPr marL="342900" indent="-342900">
              <a:buFontTx/>
              <a:buAutoNum type="arabicPeriod"/>
            </a:pPr>
            <a:r>
              <a:rPr lang="ru-RU" dirty="0">
                <a:solidFill>
                  <a:srgbClr val="0000FF"/>
                </a:solidFill>
              </a:rPr>
              <a:t>Выбор </a:t>
            </a:r>
            <a:r>
              <a:rPr lang="ru-RU" dirty="0" smtClean="0">
                <a:solidFill>
                  <a:srgbClr val="0000FF"/>
                </a:solidFill>
              </a:rPr>
              <a:t>конструкции </a:t>
            </a:r>
          </a:p>
          <a:p>
            <a:pPr marL="342900" indent="-342900">
              <a:buFontTx/>
              <a:buAutoNum type="arabicPeriod"/>
            </a:pPr>
            <a:r>
              <a:rPr lang="ru-RU" dirty="0" smtClean="0">
                <a:solidFill>
                  <a:srgbClr val="0000FF"/>
                </a:solidFill>
              </a:rPr>
              <a:t>Выбор материалов                                                   </a:t>
            </a:r>
            <a:endParaRPr lang="ru-RU" dirty="0">
              <a:solidFill>
                <a:srgbClr val="0000FF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ru-RU" dirty="0">
                <a:solidFill>
                  <a:srgbClr val="0000FF"/>
                </a:solidFill>
              </a:rPr>
              <a:t>Инструменты                                            </a:t>
            </a:r>
          </a:p>
          <a:p>
            <a:pPr marL="342900" indent="-342900">
              <a:buFontTx/>
              <a:buAutoNum type="arabicPeriod"/>
            </a:pPr>
            <a:r>
              <a:rPr lang="ru-RU" dirty="0">
                <a:solidFill>
                  <a:srgbClr val="0000FF"/>
                </a:solidFill>
              </a:rPr>
              <a:t>Технология изготовления                                             </a:t>
            </a:r>
          </a:p>
          <a:p>
            <a:pPr marL="342900" indent="-342900">
              <a:buFontTx/>
              <a:buAutoNum type="arabicPeriod"/>
            </a:pPr>
            <a:r>
              <a:rPr lang="ru-RU" dirty="0">
                <a:solidFill>
                  <a:srgbClr val="0000FF"/>
                </a:solidFill>
              </a:rPr>
              <a:t>Отделка изделия</a:t>
            </a:r>
          </a:p>
          <a:p>
            <a:pPr marL="342900" indent="-342900">
              <a:buFontTx/>
              <a:buAutoNum type="arabicPeriod"/>
            </a:pPr>
            <a:r>
              <a:rPr lang="ru-RU" dirty="0">
                <a:solidFill>
                  <a:srgbClr val="0000FF"/>
                </a:solidFill>
              </a:rPr>
              <a:t>Техника </a:t>
            </a:r>
            <a:r>
              <a:rPr lang="ru-RU" dirty="0" smtClean="0">
                <a:solidFill>
                  <a:srgbClr val="0000FF"/>
                </a:solidFill>
              </a:rPr>
              <a:t>безопасности</a:t>
            </a:r>
          </a:p>
          <a:p>
            <a:pPr marL="342900" indent="-342900">
              <a:buFontTx/>
              <a:buAutoNum type="arabicPeriod"/>
            </a:pPr>
            <a:r>
              <a:rPr lang="ru-RU" dirty="0" smtClean="0">
                <a:solidFill>
                  <a:srgbClr val="0000FF"/>
                </a:solidFill>
              </a:rPr>
              <a:t>Ход работы  </a:t>
            </a:r>
            <a:endParaRPr lang="ru-RU" dirty="0">
              <a:solidFill>
                <a:srgbClr val="0000FF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ru-RU" dirty="0" smtClean="0">
                <a:solidFill>
                  <a:srgbClr val="0000FF"/>
                </a:solidFill>
              </a:rPr>
              <a:t> Экономическое </a:t>
            </a:r>
            <a:r>
              <a:rPr lang="ru-RU" dirty="0">
                <a:solidFill>
                  <a:srgbClr val="0000FF"/>
                </a:solidFill>
              </a:rPr>
              <a:t>обоснование</a:t>
            </a:r>
          </a:p>
          <a:p>
            <a:pPr marL="342900" indent="-342900">
              <a:buFontTx/>
              <a:buAutoNum type="arabicPeriod"/>
            </a:pPr>
            <a:r>
              <a:rPr lang="ru-RU" dirty="0" smtClean="0">
                <a:solidFill>
                  <a:srgbClr val="0000FF"/>
                </a:solidFill>
              </a:rPr>
              <a:t> Реклама изделия                                                                      </a:t>
            </a:r>
            <a:endParaRPr lang="ru-RU" dirty="0">
              <a:solidFill>
                <a:srgbClr val="0000FF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smtClean="0">
                <a:solidFill>
                  <a:srgbClr val="0000FF"/>
                </a:solidFill>
              </a:rPr>
              <a:t>Заключительная часть. Оценка изделия</a:t>
            </a:r>
            <a:endParaRPr lang="ru-RU" dirty="0">
              <a:solidFill>
                <a:srgbClr val="0000FF"/>
              </a:solidFill>
            </a:endParaRPr>
          </a:p>
          <a:p>
            <a:pPr marL="342900" indent="-342900"/>
            <a:r>
              <a:rPr lang="ru-RU" sz="2800" dirty="0">
                <a:latin typeface="Candara" pitchFamily="34" charset="0"/>
              </a:rPr>
              <a:t>                                                                     </a:t>
            </a:r>
          </a:p>
          <a:p>
            <a:pPr marL="342900" indent="-342900"/>
            <a:r>
              <a:rPr lang="ru-RU" sz="2400" dirty="0">
                <a:latin typeface="Candara" pitchFamily="34" charset="0"/>
              </a:rPr>
              <a:t> 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Заголовок 1"/>
          <p:cNvSpPr>
            <a:spLocks noGrp="1"/>
          </p:cNvSpPr>
          <p:nvPr>
            <p:ph type="title"/>
          </p:nvPr>
        </p:nvSpPr>
        <p:spPr>
          <a:xfrm>
            <a:off x="251520" y="1124744"/>
            <a:ext cx="8591550" cy="54006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rgbClr val="C00000"/>
                </a:solidFill>
              </a:rPr>
              <a:t>Выбор и обоснование темы.  Введение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FF"/>
                </a:solidFill>
              </a:rPr>
              <a:t>В нашей школе стало традицией каждый год птицам, живущим в нашем школьном дворе, строить жилища. </a:t>
            </a:r>
            <a:br>
              <a:rPr lang="ru-RU" dirty="0">
                <a:solidFill>
                  <a:srgbClr val="0000FF"/>
                </a:solidFill>
              </a:rPr>
            </a:br>
            <a:r>
              <a:rPr lang="ru-RU" dirty="0">
                <a:solidFill>
                  <a:srgbClr val="0000FF"/>
                </a:solidFill>
              </a:rPr>
              <a:t>Скворечники, изготовленные из дерева, экологически безопасны для птиц,  они любят в них жить, и часто в них селятся. </a:t>
            </a:r>
            <a:br>
              <a:rPr lang="ru-RU" dirty="0">
                <a:solidFill>
                  <a:srgbClr val="0000FF"/>
                </a:solidFill>
              </a:rPr>
            </a:br>
            <a:r>
              <a:rPr lang="ru-RU" dirty="0">
                <a:solidFill>
                  <a:srgbClr val="0000FF"/>
                </a:solidFill>
              </a:rPr>
              <a:t>Поэтому у нас возникло решение изготовить скворечник для птиц из дерева и облегчить их жизнь, чтоб они спокойно могли вывести птенцов.</a:t>
            </a:r>
            <a:br>
              <a:rPr lang="ru-RU" dirty="0">
                <a:solidFill>
                  <a:srgbClr val="0000FF"/>
                </a:solidFill>
              </a:rPr>
            </a:br>
            <a:r>
              <a:rPr lang="ru-RU" dirty="0"/>
              <a:t> 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752128"/>
          </a:xfrm>
        </p:spPr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C00000"/>
                </a:solidFill>
              </a:rPr>
              <a:t>Цели и задачи</a:t>
            </a:r>
          </a:p>
        </p:txBody>
      </p:sp>
      <p:sp>
        <p:nvSpPr>
          <p:cNvPr id="29699" name="Rectangle 3"/>
          <p:cNvSpPr>
            <a:spLocks noGrp="1"/>
          </p:cNvSpPr>
          <p:nvPr>
            <p:ph idx="1"/>
          </p:nvPr>
        </p:nvSpPr>
        <p:spPr bwMode="auto">
          <a:xfrm>
            <a:off x="179512" y="1412776"/>
            <a:ext cx="8784976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 </a:t>
            </a:r>
            <a:r>
              <a:rPr lang="ru-RU" sz="2400" b="1" dirty="0" smtClean="0">
                <a:solidFill>
                  <a:srgbClr val="C00000"/>
                </a:solidFill>
                <a:latin typeface="+mj-lt"/>
              </a:rPr>
              <a:t>Цель </a:t>
            </a:r>
            <a:r>
              <a:rPr lang="ru-RU" sz="2400" b="1" dirty="0">
                <a:solidFill>
                  <a:srgbClr val="C00000"/>
                </a:solidFill>
                <a:latin typeface="+mj-lt"/>
              </a:rPr>
              <a:t>проекта</a:t>
            </a:r>
            <a:r>
              <a:rPr lang="ru-RU" sz="2400" dirty="0">
                <a:solidFill>
                  <a:srgbClr val="C00000"/>
                </a:solidFill>
                <a:latin typeface="+mj-lt"/>
              </a:rPr>
              <a:t>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00FF"/>
                </a:solidFill>
                <a:latin typeface="+mj-lt"/>
              </a:rPr>
              <a:t>Изготовить </a:t>
            </a:r>
            <a:r>
              <a:rPr lang="ru-RU" sz="2400" dirty="0" smtClean="0">
                <a:solidFill>
                  <a:srgbClr val="0000FF"/>
                </a:solidFill>
                <a:latin typeface="+mj-lt"/>
              </a:rPr>
              <a:t>скворечник</a:t>
            </a:r>
            <a:endParaRPr lang="ru-RU" sz="2400" dirty="0">
              <a:solidFill>
                <a:srgbClr val="0000FF"/>
              </a:solidFill>
              <a:latin typeface="+mj-lt"/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+mj-lt"/>
              </a:rPr>
              <a:t>Задачи </a:t>
            </a:r>
            <a:r>
              <a:rPr lang="ru-RU" sz="2400" b="1" dirty="0">
                <a:solidFill>
                  <a:srgbClr val="C00000"/>
                </a:solidFill>
                <a:latin typeface="+mj-lt"/>
              </a:rPr>
              <a:t>проекта:</a:t>
            </a:r>
            <a:endParaRPr lang="ru-RU" sz="2400" dirty="0">
              <a:solidFill>
                <a:srgbClr val="C00000"/>
              </a:solidFill>
              <a:latin typeface="+mj-lt"/>
            </a:endParaRPr>
          </a:p>
          <a:p>
            <a:pPr marL="0" lvl="0" indent="0">
              <a:buNone/>
            </a:pPr>
            <a:r>
              <a:rPr lang="ru-RU" sz="2400" dirty="0">
                <a:solidFill>
                  <a:srgbClr val="0000FF"/>
                </a:solidFill>
                <a:latin typeface="+mj-lt"/>
              </a:rPr>
              <a:t>разработать </a:t>
            </a:r>
            <a:r>
              <a:rPr lang="ru-RU" sz="2400" dirty="0" err="1">
                <a:solidFill>
                  <a:srgbClr val="0000FF"/>
                </a:solidFill>
                <a:latin typeface="+mj-lt"/>
              </a:rPr>
              <a:t>экологичную</a:t>
            </a:r>
            <a:r>
              <a:rPr lang="ru-RU" sz="2400" dirty="0">
                <a:solidFill>
                  <a:srgbClr val="0000FF"/>
                </a:solidFill>
                <a:latin typeface="+mj-lt"/>
              </a:rPr>
              <a:t>, экономичную, технологичную, прочную и надежную конструкцию из древесины;</a:t>
            </a:r>
          </a:p>
          <a:p>
            <a:pPr marL="0" lvl="0" indent="0">
              <a:buNone/>
            </a:pPr>
            <a:r>
              <a:rPr lang="ru-RU" sz="2400" dirty="0">
                <a:solidFill>
                  <a:srgbClr val="0000FF"/>
                </a:solidFill>
                <a:latin typeface="+mj-lt"/>
              </a:rPr>
              <a:t>разработать несложный технологический процесс изготовления скворечника на основе изученных технологий обработки </a:t>
            </a:r>
            <a:r>
              <a:rPr lang="ru-RU" sz="2400" dirty="0" smtClean="0">
                <a:solidFill>
                  <a:srgbClr val="0000FF"/>
                </a:solidFill>
                <a:latin typeface="+mj-lt"/>
              </a:rPr>
              <a:t>древесины;</a:t>
            </a:r>
            <a:endParaRPr lang="ru-RU" sz="2400" dirty="0">
              <a:solidFill>
                <a:srgbClr val="0000FF"/>
              </a:solidFill>
              <a:latin typeface="+mj-lt"/>
            </a:endParaRPr>
          </a:p>
          <a:p>
            <a:pPr marL="0" lvl="0" indent="0">
              <a:buNone/>
            </a:pPr>
            <a:r>
              <a:rPr lang="ru-RU" sz="2400" dirty="0">
                <a:solidFill>
                  <a:srgbClr val="0000FF"/>
                </a:solidFill>
                <a:latin typeface="+mj-lt"/>
              </a:rPr>
              <a:t>соблюдать правила техники безопасности при работе с деревом и электроприборами</a:t>
            </a:r>
            <a:r>
              <a:rPr lang="ru-RU" sz="2400" dirty="0" smtClean="0">
                <a:solidFill>
                  <a:srgbClr val="0000FF"/>
                </a:solidFill>
                <a:latin typeface="+mj-lt"/>
              </a:rPr>
              <a:t>.</a:t>
            </a:r>
            <a:endParaRPr lang="ru-RU" sz="2400" dirty="0">
              <a:solidFill>
                <a:srgbClr val="0000FF"/>
              </a:solidFill>
              <a:latin typeface="+mj-lt"/>
            </a:endParaRPr>
          </a:p>
          <a:p>
            <a:pPr marL="0" indent="0">
              <a:buNone/>
            </a:pPr>
            <a:r>
              <a:rPr lang="ru-RU" sz="1800" dirty="0"/>
              <a:t>          </a:t>
            </a:r>
          </a:p>
          <a:p>
            <a:pPr marL="0" indent="0" algn="just" eaLnBrk="1" hangingPunct="1">
              <a:lnSpc>
                <a:spcPct val="90000"/>
              </a:lnSpc>
              <a:buNone/>
              <a:defRPr/>
            </a:pPr>
            <a:endParaRPr lang="ru-RU" sz="1800" dirty="0" smtClean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179388" y="188913"/>
            <a:ext cx="8591550" cy="1066800"/>
          </a:xfrm>
        </p:spPr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C00000"/>
                </a:solidFill>
              </a:rPr>
              <a:t>Историческая справка</a:t>
            </a:r>
            <a:endParaRPr lang="ru-RU" dirty="0" smtClean="0">
              <a:solidFill>
                <a:srgbClr val="C00000"/>
              </a:solidFill>
            </a:endParaRPr>
          </a:p>
        </p:txBody>
      </p:sp>
      <p:sp>
        <p:nvSpPr>
          <p:cNvPr id="14338" name="Прямоугольник 2"/>
          <p:cNvSpPr>
            <a:spLocks noChangeArrowheads="1"/>
          </p:cNvSpPr>
          <p:nvPr/>
        </p:nvSpPr>
        <p:spPr bwMode="auto">
          <a:xfrm>
            <a:off x="583398" y="1700213"/>
            <a:ext cx="8137525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dirty="0" smtClean="0">
                <a:solidFill>
                  <a:srgbClr val="0000FF"/>
                </a:solidFill>
              </a:rPr>
              <a:t>В </a:t>
            </a:r>
            <a:r>
              <a:rPr lang="ru-RU" sz="2000" dirty="0">
                <a:solidFill>
                  <a:srgbClr val="0000FF"/>
                </a:solidFill>
              </a:rPr>
              <a:t>России традиция строить птичьи теремки была заложена Петром Великим. Как известно, царь – плотник любил всякие забавные вещицы и сам с удовольствием их мастерил в перерывах между реформами и войнами. Увидев в Европе скворечники и кормушки, он не преминул в обязательном порядке ввести их на Родину. Эта голландская забава сразу прижилась. Ведь на Руси всегда любили малых птах, селившихся рядом с человеческим жильем, считали их божьими созданиями и добрыми вестниками.</a:t>
            </a:r>
          </a:p>
          <a:p>
            <a:pPr algn="just"/>
            <a:r>
              <a:rPr lang="ru-RU" sz="2000" dirty="0">
                <a:solidFill>
                  <a:srgbClr val="0000FF"/>
                </a:solidFill>
              </a:rPr>
              <a:t>      Мы хотим, чтобы вокруг школы поселилось много разных птиц. Пусть они поют и радуют нас. Но для этого им нужны домики и кормушки. Поэтому мы решили изготовить скворечник.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  <a:endParaRPr lang="ru-RU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680120"/>
          </a:xfrm>
        </p:spPr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C00000"/>
                </a:solidFill>
              </a:rPr>
              <a:t>                Выбор вариантов</a:t>
            </a:r>
          </a:p>
        </p:txBody>
      </p:sp>
      <p:sp>
        <p:nvSpPr>
          <p:cNvPr id="30723" name="Rectangle 3"/>
          <p:cNvSpPr>
            <a:spLocks noGrp="1"/>
          </p:cNvSpPr>
          <p:nvPr>
            <p:ph idx="1"/>
          </p:nvPr>
        </p:nvSpPr>
        <p:spPr bwMode="auto">
          <a:xfrm>
            <a:off x="276225" y="908720"/>
            <a:ext cx="8591550" cy="532063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900" dirty="0" smtClean="0">
                <a:solidFill>
                  <a:srgbClr val="0033CC"/>
                </a:solidFill>
                <a:latin typeface="Arial Unicode MS" pitchFamily="34" charset="-128"/>
              </a:rPr>
              <a:t>  </a:t>
            </a:r>
            <a:r>
              <a:rPr lang="ru-RU" sz="1900" dirty="0"/>
              <a:t> </a:t>
            </a:r>
            <a:r>
              <a:rPr lang="ru-RU" sz="1900" dirty="0">
                <a:solidFill>
                  <a:srgbClr val="0000FF"/>
                </a:solidFill>
              </a:rPr>
              <a:t>Изготовление любой вещи начинается с эскизов. Идея должна созреть, тогда изделие проще будет реализовать в материале. </a:t>
            </a:r>
            <a:endParaRPr lang="ru-RU" sz="1900" dirty="0" smtClean="0">
              <a:solidFill>
                <a:srgbClr val="0000FF"/>
              </a:solidFill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900" dirty="0" smtClean="0">
                <a:solidFill>
                  <a:srgbClr val="0000FF"/>
                </a:solidFill>
              </a:rPr>
              <a:t>    В литературе приводятся различные конструкции скворечников.</a:t>
            </a:r>
            <a:endParaRPr lang="ru-RU" sz="1900" dirty="0">
              <a:solidFill>
                <a:srgbClr val="0000FF"/>
              </a:solidFill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900" dirty="0">
                <a:solidFill>
                  <a:srgbClr val="0000FF"/>
                </a:solidFill>
              </a:rPr>
              <a:t>   </a:t>
            </a:r>
            <a:r>
              <a:rPr lang="ru-RU" sz="1900" dirty="0" smtClean="0">
                <a:solidFill>
                  <a:srgbClr val="0000FF"/>
                </a:solidFill>
              </a:rPr>
              <a:t>Я выбрал </a:t>
            </a:r>
            <a:r>
              <a:rPr lang="ru-RU" sz="1900" dirty="0">
                <a:solidFill>
                  <a:srgbClr val="0000FF"/>
                </a:solidFill>
              </a:rPr>
              <a:t>вариант изготовления из древесины. Эта технология достаточно проста и доступна в условиях школьной мастерской. У нас в мастерской представлены несколько вариантов изготовления скворечников из разного материала и разными способами, вот некоторые из них</a:t>
            </a:r>
            <a:r>
              <a:rPr lang="ru-RU" sz="1900" dirty="0" smtClean="0">
                <a:solidFill>
                  <a:srgbClr val="0000FF"/>
                </a:solidFill>
              </a:rPr>
              <a:t>:</a:t>
            </a:r>
            <a:endParaRPr lang="ru-RU" sz="1900" dirty="0"/>
          </a:p>
          <a:p>
            <a:pPr marL="0" indent="0">
              <a:buNone/>
            </a:pPr>
            <a:r>
              <a:rPr lang="ru-RU" sz="1800" dirty="0"/>
              <a:t> </a:t>
            </a:r>
          </a:p>
          <a:p>
            <a:pPr marL="0" indent="0">
              <a:buNone/>
            </a:pPr>
            <a:r>
              <a:rPr lang="ru-RU" sz="1800" dirty="0"/>
              <a:t>      </a:t>
            </a:r>
          </a:p>
          <a:p>
            <a:pPr marL="0" indent="0">
              <a:buNone/>
            </a:pPr>
            <a:r>
              <a:rPr lang="ru-RU" sz="1800" dirty="0"/>
              <a:t>                  </a:t>
            </a:r>
            <a:r>
              <a:rPr lang="ru-RU" sz="1800" dirty="0" smtClean="0"/>
              <a:t>                                                                                           </a:t>
            </a:r>
            <a:endParaRPr lang="ru-RU" sz="1800" dirty="0"/>
          </a:p>
          <a:p>
            <a:pPr marL="0" indent="0">
              <a:buNone/>
            </a:pPr>
            <a:r>
              <a:rPr lang="ru-RU" sz="1800" dirty="0"/>
              <a:t> </a:t>
            </a:r>
          </a:p>
          <a:p>
            <a:pPr marL="0" indent="0">
              <a:buNone/>
            </a:pPr>
            <a:r>
              <a:rPr lang="ru-RU" sz="1800" dirty="0"/>
              <a:t> </a:t>
            </a:r>
            <a:endParaRPr lang="ru-RU" sz="1800" dirty="0" smtClean="0"/>
          </a:p>
          <a:p>
            <a:pPr marL="0" indent="0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               </a:t>
            </a:r>
          </a:p>
          <a:p>
            <a:pPr marL="0" indent="0" algn="ctr">
              <a:buNone/>
            </a:pPr>
            <a:endParaRPr lang="ru-RU" sz="18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18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№ 1                                          № 2                                   № 3</a:t>
            </a:r>
            <a:endParaRPr lang="ru-RU" sz="18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900" dirty="0">
                <a:solidFill>
                  <a:srgbClr val="0000FF"/>
                </a:solidFill>
              </a:rPr>
              <a:t>Я</a:t>
            </a:r>
            <a:r>
              <a:rPr lang="ru-RU" sz="1900" dirty="0" smtClean="0">
                <a:solidFill>
                  <a:srgbClr val="0000FF"/>
                </a:solidFill>
              </a:rPr>
              <a:t> выбрал </a:t>
            </a:r>
            <a:r>
              <a:rPr lang="ru-RU" sz="1900" dirty="0">
                <a:solidFill>
                  <a:srgbClr val="0000FF"/>
                </a:solidFill>
              </a:rPr>
              <a:t>вариант № 1 – поскольку </a:t>
            </a:r>
            <a:r>
              <a:rPr lang="ru-RU" sz="1900" dirty="0" smtClean="0">
                <a:solidFill>
                  <a:srgbClr val="0000FF"/>
                </a:solidFill>
              </a:rPr>
              <a:t>мне </a:t>
            </a:r>
            <a:r>
              <a:rPr lang="ru-RU" sz="1900" dirty="0">
                <a:solidFill>
                  <a:srgbClr val="0000FF"/>
                </a:solidFill>
              </a:rPr>
              <a:t>хотелось максимально попробовать свои силы и сделать необычный скворечник.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00FF"/>
                </a:solidFill>
              </a:rPr>
              <a:t> </a:t>
            </a:r>
            <a:endParaRPr lang="ru-RU" sz="1800" dirty="0" smtClean="0">
              <a:solidFill>
                <a:srgbClr val="0000FF"/>
              </a:solidFill>
              <a:latin typeface="Arial Unicode MS" pitchFamily="34" charset="-128"/>
            </a:endParaRPr>
          </a:p>
        </p:txBody>
      </p:sp>
      <p:pic>
        <p:nvPicPr>
          <p:cNvPr id="4" name="Рисунок 3" descr="C:\Users\Альфия\Desktop\IMG_187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449" y="2780928"/>
            <a:ext cx="2232248" cy="2064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Описание: t_1new1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780928"/>
            <a:ext cx="2448272" cy="2088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59" y="2780928"/>
            <a:ext cx="2348290" cy="208823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C00000"/>
                </a:solidFill>
              </a:rPr>
              <a:t>Выбор конструкции</a:t>
            </a:r>
          </a:p>
        </p:txBody>
      </p:sp>
      <p:sp>
        <p:nvSpPr>
          <p:cNvPr id="31747" name="Rectangle 3"/>
          <p:cNvSpPr>
            <a:spLocks noGrp="1"/>
          </p:cNvSpPr>
          <p:nvPr>
            <p:ph idx="1"/>
          </p:nvPr>
        </p:nvSpPr>
        <p:spPr bwMode="auto">
          <a:xfrm>
            <a:off x="179512" y="1556792"/>
            <a:ext cx="8519542" cy="4608512"/>
          </a:xfrm>
        </p:spPr>
        <p:txBody>
          <a:bodyPr>
            <a:normAutofit fontScale="25000" lnSpcReduction="20000"/>
          </a:bodyPr>
          <a:lstStyle/>
          <a:p>
            <a:pPr algn="just" eaLnBrk="1" hangingPunct="1">
              <a:defRPr/>
            </a:pPr>
            <a:endParaRPr lang="ru-RU" sz="1800" b="1" dirty="0" smtClean="0"/>
          </a:p>
          <a:p>
            <a:pPr algn="just" eaLnBrk="1" hangingPunct="1">
              <a:buFont typeface="Tahoma" pitchFamily="34" charset="0"/>
              <a:buNone/>
              <a:defRPr/>
            </a:pPr>
            <a:endParaRPr lang="ru-RU" sz="1800" b="1" dirty="0" smtClean="0">
              <a:solidFill>
                <a:srgbClr val="0033CC"/>
              </a:solidFill>
            </a:endParaRPr>
          </a:p>
          <a:p>
            <a:pPr marL="0" indent="0" algn="ctr">
              <a:buNone/>
            </a:pPr>
            <a:r>
              <a:rPr lang="ru-RU" sz="80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8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Скворечник должен быть:</a:t>
            </a:r>
          </a:p>
          <a:p>
            <a:pPr marL="0" indent="0" algn="ctr">
              <a:buNone/>
            </a:pPr>
            <a:r>
              <a:rPr lang="ru-RU" sz="8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универсальным</a:t>
            </a:r>
            <a:endParaRPr lang="ru-RU" sz="8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8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приятного дизайна</a:t>
            </a:r>
          </a:p>
          <a:p>
            <a:pPr marL="0" indent="0" algn="ctr">
              <a:buNone/>
            </a:pPr>
            <a:r>
              <a:rPr lang="ru-RU" sz="8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визуально привлекательным</a:t>
            </a:r>
          </a:p>
          <a:p>
            <a:pPr marL="0" indent="0" algn="ctr">
              <a:buNone/>
            </a:pPr>
            <a:r>
              <a:rPr lang="ru-RU" sz="8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безопасным в изготовлении</a:t>
            </a:r>
          </a:p>
          <a:p>
            <a:pPr marL="0" indent="0" algn="ctr">
              <a:buNone/>
            </a:pPr>
            <a:r>
              <a:rPr lang="ru-RU" sz="8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простым в изготовлении и сборке</a:t>
            </a:r>
          </a:p>
          <a:p>
            <a:pPr marL="0" indent="0" algn="ctr">
              <a:buNone/>
            </a:pPr>
            <a:r>
              <a:rPr lang="ru-RU" sz="8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небольшим </a:t>
            </a:r>
          </a:p>
          <a:p>
            <a:pPr marL="0" indent="0" algn="ctr">
              <a:buNone/>
            </a:pPr>
            <a:r>
              <a:rPr lang="ru-RU" sz="8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прочным</a:t>
            </a:r>
            <a:endParaRPr lang="ru-RU" sz="8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8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долговечным</a:t>
            </a:r>
          </a:p>
          <a:p>
            <a:pPr marL="0" indent="0" algn="ctr">
              <a:buNone/>
            </a:pPr>
            <a:r>
              <a:rPr lang="ru-RU" sz="8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из доступного материала</a:t>
            </a:r>
          </a:p>
          <a:p>
            <a:pPr marL="0" indent="0" algn="ctr">
              <a:buNone/>
            </a:pPr>
            <a:r>
              <a:rPr lang="ru-RU" sz="8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экологически</a:t>
            </a:r>
          </a:p>
          <a:p>
            <a:pPr marL="0" indent="0" algn="ctr">
              <a:buNone/>
            </a:pPr>
            <a:r>
              <a:rPr lang="ru-RU" sz="8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чистым</a:t>
            </a:r>
          </a:p>
          <a:p>
            <a:pPr marL="0" indent="0" algn="ctr">
              <a:buNone/>
            </a:pPr>
            <a:r>
              <a:rPr lang="ru-RU" sz="8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удобным для птиц</a:t>
            </a:r>
          </a:p>
          <a:p>
            <a:pPr marL="0" indent="0">
              <a:buNone/>
            </a:pPr>
            <a:r>
              <a:rPr lang="ru-RU" sz="8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   </a:t>
            </a:r>
          </a:p>
          <a:p>
            <a:pPr marL="0" indent="0">
              <a:buNone/>
            </a:pP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/>
              <a:t> </a:t>
            </a:r>
          </a:p>
          <a:p>
            <a:r>
              <a:rPr lang="ru-RU" sz="1800" dirty="0"/>
              <a:t> </a:t>
            </a:r>
          </a:p>
          <a:p>
            <a:r>
              <a:rPr lang="ru-RU" sz="1800" dirty="0"/>
              <a:t> </a:t>
            </a:r>
          </a:p>
          <a:p>
            <a:r>
              <a:rPr lang="ru-RU" sz="1800" dirty="0"/>
              <a:t> </a:t>
            </a:r>
          </a:p>
          <a:p>
            <a:r>
              <a:rPr lang="ru-RU" sz="1800" dirty="0"/>
              <a:t> </a:t>
            </a:r>
          </a:p>
          <a:p>
            <a:r>
              <a:rPr lang="ru-RU" sz="1800" dirty="0"/>
              <a:t> </a:t>
            </a:r>
          </a:p>
          <a:p>
            <a:r>
              <a:rPr lang="ru-RU" sz="1800" dirty="0"/>
              <a:t> </a:t>
            </a:r>
          </a:p>
          <a:p>
            <a:r>
              <a:rPr lang="ru-RU" sz="1800" dirty="0"/>
              <a:t> </a:t>
            </a:r>
          </a:p>
          <a:p>
            <a:r>
              <a:rPr lang="ru-RU" sz="1800" dirty="0"/>
              <a:t> </a:t>
            </a:r>
          </a:p>
          <a:p>
            <a:r>
              <a:rPr lang="ru-RU" sz="1800" dirty="0"/>
              <a:t> </a:t>
            </a:r>
          </a:p>
          <a:p>
            <a:r>
              <a:rPr lang="ru-RU" sz="1800" dirty="0"/>
              <a:t> </a:t>
            </a:r>
          </a:p>
          <a:p>
            <a:r>
              <a:rPr lang="ru-RU" sz="1800" dirty="0"/>
              <a:t> </a:t>
            </a:r>
          </a:p>
          <a:p>
            <a:r>
              <a:rPr lang="ru-RU" sz="1800" dirty="0"/>
              <a:t> </a:t>
            </a:r>
          </a:p>
          <a:p>
            <a:r>
              <a:rPr lang="ru-RU" sz="1800" dirty="0"/>
              <a:t> </a:t>
            </a:r>
          </a:p>
          <a:p>
            <a:r>
              <a:rPr lang="ru-RU" sz="1800" dirty="0"/>
              <a:t> </a:t>
            </a:r>
          </a:p>
          <a:p>
            <a:r>
              <a:rPr lang="ru-RU" sz="1800" dirty="0"/>
              <a:t> </a:t>
            </a:r>
          </a:p>
          <a:p>
            <a:r>
              <a:rPr lang="ru-RU" sz="1800" dirty="0"/>
              <a:t> </a:t>
            </a:r>
          </a:p>
          <a:p>
            <a:pPr algn="just" eaLnBrk="1" hangingPunct="1">
              <a:buFont typeface="Tahoma" pitchFamily="34" charset="0"/>
              <a:buNone/>
              <a:defRPr/>
            </a:pPr>
            <a:endParaRPr lang="ru-RU" sz="1800" dirty="0" smtClean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C00000"/>
                </a:solidFill>
              </a:rPr>
              <a:t>Выбор материала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76225" y="1484784"/>
            <a:ext cx="8591550" cy="474456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>
                <a:solidFill>
                  <a:srgbClr val="0000FF"/>
                </a:solidFill>
              </a:rPr>
              <a:t>Основным материалом для изготовления изделия выбрали древесину, она легко обрабатывается и хорошо поддается отделке. </a:t>
            </a:r>
          </a:p>
          <a:p>
            <a:pPr marL="0" indent="0">
              <a:buNone/>
            </a:pPr>
            <a:r>
              <a:rPr lang="ru-RU" dirty="0">
                <a:solidFill>
                  <a:srgbClr val="0000FF"/>
                </a:solidFill>
              </a:rPr>
              <a:t>       Толщина доски  20 миллиметров вполне достаточна</a:t>
            </a:r>
            <a:r>
              <a:rPr lang="ru-RU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00FF"/>
                </a:solidFill>
              </a:rPr>
              <a:t>Древесина должна быть из лиственных пород, без запаха смолы.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00FF"/>
                </a:solidFill>
              </a:rPr>
              <a:t>Мы выбрали осину.</a:t>
            </a:r>
            <a:endParaRPr lang="ru-RU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title"/>
          </p:nvPr>
        </p:nvSpPr>
        <p:spPr>
          <a:xfrm>
            <a:off x="250825" y="260350"/>
            <a:ext cx="8591550" cy="1066800"/>
          </a:xfrm>
        </p:spPr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C00000"/>
                </a:solidFill>
              </a:rPr>
              <a:t>Инструменты</a:t>
            </a:r>
          </a:p>
        </p:txBody>
      </p:sp>
      <p:sp>
        <p:nvSpPr>
          <p:cNvPr id="41987" name="Rectangle 3"/>
          <p:cNvSpPr>
            <a:spLocks noGrp="1"/>
          </p:cNvSpPr>
          <p:nvPr>
            <p:ph idx="1"/>
          </p:nvPr>
        </p:nvSpPr>
        <p:spPr bwMode="auto">
          <a:xfrm>
            <a:off x="276225" y="1295400"/>
            <a:ext cx="8591550" cy="52292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Чтобы </a:t>
            </a:r>
            <a:r>
              <a:rPr lang="ru-RU" sz="2000" dirty="0">
                <a:solidFill>
                  <a:srgbClr val="0000FF"/>
                </a:solidFill>
              </a:rPr>
              <a:t>изготовить скворечник, </a:t>
            </a:r>
            <a:r>
              <a:rPr lang="ru-RU" sz="2000" dirty="0" smtClean="0">
                <a:solidFill>
                  <a:srgbClr val="0000FF"/>
                </a:solidFill>
              </a:rPr>
              <a:t>мне </a:t>
            </a:r>
            <a:r>
              <a:rPr lang="ru-RU" sz="2000" dirty="0">
                <a:solidFill>
                  <a:srgbClr val="0000FF"/>
                </a:solidFill>
              </a:rPr>
              <a:t>понадобятся </a:t>
            </a:r>
            <a:r>
              <a:rPr lang="ru-RU" sz="2000" dirty="0" smtClean="0">
                <a:solidFill>
                  <a:srgbClr val="0000FF"/>
                </a:solidFill>
              </a:rPr>
              <a:t>инструменты</a:t>
            </a:r>
            <a:r>
              <a:rPr lang="ru-RU" sz="2000" dirty="0">
                <a:solidFill>
                  <a:srgbClr val="0000FF"/>
                </a:solidFill>
              </a:rPr>
              <a:t>: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0000FF"/>
                </a:solidFill>
              </a:rPr>
              <a:t>                   - метровая линейка с делениями;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0000FF"/>
                </a:solidFill>
              </a:rPr>
              <a:t> </a:t>
            </a:r>
            <a:r>
              <a:rPr lang="ru-RU" sz="2000" dirty="0" smtClean="0">
                <a:solidFill>
                  <a:srgbClr val="0000FF"/>
                </a:solidFill>
              </a:rPr>
              <a:t>                 </a:t>
            </a:r>
            <a:r>
              <a:rPr lang="ru-RU" sz="2000" dirty="0">
                <a:solidFill>
                  <a:srgbClr val="0000FF"/>
                </a:solidFill>
              </a:rPr>
              <a:t>- </a:t>
            </a:r>
            <a:r>
              <a:rPr lang="ru-RU" sz="2000" dirty="0" smtClean="0">
                <a:solidFill>
                  <a:srgbClr val="0000FF"/>
                </a:solidFill>
              </a:rPr>
              <a:t>ножовка;</a:t>
            </a:r>
            <a:endParaRPr lang="ru-RU" sz="20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ru-RU" sz="2000" dirty="0">
                <a:solidFill>
                  <a:srgbClr val="0000FF"/>
                </a:solidFill>
              </a:rPr>
              <a:t>                </a:t>
            </a:r>
            <a:r>
              <a:rPr lang="ru-RU" sz="2000" dirty="0" smtClean="0">
                <a:solidFill>
                  <a:srgbClr val="0000FF"/>
                </a:solidFill>
              </a:rPr>
              <a:t>  </a:t>
            </a:r>
            <a:r>
              <a:rPr lang="ru-RU" sz="2000" dirty="0">
                <a:solidFill>
                  <a:srgbClr val="0000FF"/>
                </a:solidFill>
              </a:rPr>
              <a:t>- плоский напильник;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                  </a:t>
            </a:r>
            <a:r>
              <a:rPr lang="ru-RU" sz="2000" dirty="0">
                <a:solidFill>
                  <a:srgbClr val="0000FF"/>
                </a:solidFill>
              </a:rPr>
              <a:t>- </a:t>
            </a:r>
            <a:r>
              <a:rPr lang="ru-RU" sz="2000" dirty="0" smtClean="0">
                <a:solidFill>
                  <a:srgbClr val="0000FF"/>
                </a:solidFill>
              </a:rPr>
              <a:t>сверло;</a:t>
            </a:r>
            <a:endParaRPr lang="ru-RU" sz="20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                  </a:t>
            </a:r>
            <a:r>
              <a:rPr lang="ru-RU" sz="2000" dirty="0">
                <a:solidFill>
                  <a:srgbClr val="0000FF"/>
                </a:solidFill>
              </a:rPr>
              <a:t>- станок сверлильный;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0000FF"/>
                </a:solidFill>
              </a:rPr>
              <a:t>               </a:t>
            </a:r>
            <a:r>
              <a:rPr lang="ru-RU" sz="2000" dirty="0" smtClean="0">
                <a:solidFill>
                  <a:srgbClr val="0000FF"/>
                </a:solidFill>
              </a:rPr>
              <a:t>   </a:t>
            </a:r>
            <a:r>
              <a:rPr lang="ru-RU" sz="2000" dirty="0">
                <a:solidFill>
                  <a:srgbClr val="0000FF"/>
                </a:solidFill>
              </a:rPr>
              <a:t>- отвёртка</a:t>
            </a:r>
            <a:r>
              <a:rPr lang="ru-RU" sz="2000" dirty="0" smtClean="0">
                <a:solidFill>
                  <a:srgbClr val="0000FF"/>
                </a:solidFill>
              </a:rPr>
              <a:t>;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0000FF"/>
                </a:solidFill>
              </a:rPr>
              <a:t> </a:t>
            </a:r>
            <a:r>
              <a:rPr lang="ru-RU" sz="2000" dirty="0" smtClean="0">
                <a:solidFill>
                  <a:srgbClr val="0000FF"/>
                </a:solidFill>
              </a:rPr>
              <a:t>                 - </a:t>
            </a:r>
            <a:r>
              <a:rPr lang="ru-RU" sz="2000" dirty="0" err="1" smtClean="0">
                <a:solidFill>
                  <a:srgbClr val="0000FF"/>
                </a:solidFill>
              </a:rPr>
              <a:t>саморезы</a:t>
            </a:r>
            <a:r>
              <a:rPr lang="ru-RU" sz="2000" dirty="0" smtClean="0">
                <a:solidFill>
                  <a:srgbClr val="0000FF"/>
                </a:solidFill>
              </a:rPr>
              <a:t>; </a:t>
            </a:r>
            <a:endParaRPr lang="ru-RU" sz="20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ru-RU" sz="2000" dirty="0">
                <a:solidFill>
                  <a:srgbClr val="0000FF"/>
                </a:solidFill>
              </a:rPr>
              <a:t> </a:t>
            </a:r>
            <a:r>
              <a:rPr lang="ru-RU" sz="2000" dirty="0" smtClean="0">
                <a:solidFill>
                  <a:srgbClr val="0000FF"/>
                </a:solidFill>
              </a:rPr>
              <a:t>                 </a:t>
            </a:r>
            <a:r>
              <a:rPr lang="ru-RU" sz="2000" dirty="0">
                <a:solidFill>
                  <a:srgbClr val="0000FF"/>
                </a:solidFill>
              </a:rPr>
              <a:t>- </a:t>
            </a:r>
            <a:r>
              <a:rPr lang="ru-RU" sz="2000" dirty="0" smtClean="0">
                <a:solidFill>
                  <a:srgbClr val="0000FF"/>
                </a:solidFill>
              </a:rPr>
              <a:t>рубанок;</a:t>
            </a:r>
            <a:endParaRPr lang="ru-RU" sz="20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                  </a:t>
            </a:r>
            <a:r>
              <a:rPr lang="ru-RU" sz="2000" dirty="0">
                <a:solidFill>
                  <a:srgbClr val="0000FF"/>
                </a:solidFill>
              </a:rPr>
              <a:t>- угольник столярный</a:t>
            </a:r>
            <a:r>
              <a:rPr lang="ru-RU" sz="2000" dirty="0" smtClean="0">
                <a:solidFill>
                  <a:srgbClr val="0000FF"/>
                </a:solidFill>
              </a:rPr>
              <a:t>;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0000FF"/>
                </a:solidFill>
              </a:rPr>
              <a:t> </a:t>
            </a:r>
            <a:r>
              <a:rPr lang="ru-RU" sz="2000" dirty="0" smtClean="0">
                <a:solidFill>
                  <a:srgbClr val="0000FF"/>
                </a:solidFill>
              </a:rPr>
              <a:t>                 - молоток;</a:t>
            </a:r>
            <a:endParaRPr lang="ru-RU" sz="20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                  </a:t>
            </a:r>
            <a:r>
              <a:rPr lang="ru-RU" sz="2000" dirty="0">
                <a:solidFill>
                  <a:srgbClr val="0000FF"/>
                </a:solidFill>
              </a:rPr>
              <a:t>- наждачная бумага разной зернистости.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0000FF"/>
                </a:solidFill>
              </a:rPr>
              <a:t>  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   </a:t>
            </a:r>
            <a:endParaRPr lang="ru-RU" sz="2000" dirty="0" smtClean="0">
              <a:solidFill>
                <a:srgbClr val="0000FF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/>
          </p:nvPr>
        </p:nvSpPr>
        <p:spPr>
          <a:xfrm>
            <a:off x="250825" y="260350"/>
            <a:ext cx="8591550" cy="1066800"/>
          </a:xfrm>
        </p:spPr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C00000"/>
                </a:solidFill>
              </a:rPr>
              <a:t>Технологическая карта изготовления изделия</a:t>
            </a:r>
          </a:p>
        </p:txBody>
      </p:sp>
      <p:sp>
        <p:nvSpPr>
          <p:cNvPr id="43011" name="Rectangle 3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algn="just" eaLnBrk="1" hangingPunct="1">
              <a:buFont typeface="Tahoma" pitchFamily="34" charset="0"/>
              <a:buNone/>
              <a:defRPr/>
            </a:pPr>
            <a:r>
              <a:rPr lang="ru-RU" sz="1800" dirty="0" smtClean="0">
                <a:solidFill>
                  <a:srgbClr val="0033CC"/>
                </a:solidFill>
              </a:rPr>
              <a:t>    </a:t>
            </a:r>
            <a:endParaRPr lang="ru-RU" sz="1800" dirty="0" smtClean="0">
              <a:solidFill>
                <a:srgbClr val="0033CC"/>
              </a:solidFill>
              <a:latin typeface="Arial Unicode MS" pitchFamily="34" charset="-128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4316735"/>
              </p:ext>
            </p:extLst>
          </p:nvPr>
        </p:nvGraphicFramePr>
        <p:xfrm>
          <a:off x="1547664" y="1274778"/>
          <a:ext cx="5727107" cy="540034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523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07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2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95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</a:t>
                      </a:r>
                      <a:r>
                        <a:rPr lang="ru-RU" sz="1200" dirty="0" err="1">
                          <a:effectLst/>
                        </a:rPr>
                        <a:t>п.п</a:t>
                      </a:r>
                      <a:r>
                        <a:rPr lang="ru-RU" sz="1200" dirty="0">
                          <a:effectLst/>
                        </a:rPr>
                        <a:t>.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Операции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Графическое изображение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Инструменты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88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Подбор заготовки </a:t>
                      </a:r>
                      <a:r>
                        <a:rPr lang="ru-RU" sz="1200" dirty="0" smtClean="0">
                          <a:effectLst/>
                        </a:rPr>
                        <a:t>для передней и задней стенки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скворечника, внутренние стенки не обрабатываются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Верстак, линейка, карандаш, ножовка, рубанок.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90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Подбор заготовки и изготовление </a:t>
                      </a:r>
                      <a:r>
                        <a:rPr lang="ru-RU" sz="1200" dirty="0" smtClean="0">
                          <a:effectLst/>
                        </a:rPr>
                        <a:t>боковин </a:t>
                      </a:r>
                      <a:r>
                        <a:rPr lang="ru-RU" sz="1200" dirty="0">
                          <a:effectLst/>
                        </a:rPr>
                        <a:t>скворечника 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(2 штуки)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b="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180х200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Верстак, линейка, карандаш, ножовка, рубанок.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90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Подбор заготовки и изготовление  днища </a:t>
                      </a:r>
                      <a:r>
                        <a:rPr lang="ru-RU" sz="1200" dirty="0" smtClean="0">
                          <a:effectLst/>
                        </a:rPr>
                        <a:t>скворечника и второй крышки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Крыша</a:t>
                      </a:r>
                      <a:r>
                        <a:rPr lang="ru-RU" sz="12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2шт.180х180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Верстак, линейка, карандаш, ножовка, рубанок, лобзик с пилками.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8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Отделка и подгонка соединяемых поверхностей </a:t>
                      </a:r>
                      <a:r>
                        <a:rPr lang="ru-RU" sz="1200" dirty="0" smtClean="0">
                          <a:effectLst/>
                        </a:rPr>
                        <a:t>деталей, внутренняя сторона не обрабатывается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Верстак , рашпиль, угольник, мелкая и крупная наждачная бумага.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701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Сборка изделия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Верстак, </a:t>
                      </a:r>
                      <a:r>
                        <a:rPr lang="ru-RU" sz="1200" dirty="0" err="1" smtClean="0">
                          <a:effectLst/>
                        </a:rPr>
                        <a:t>саморезы</a:t>
                      </a:r>
                      <a:r>
                        <a:rPr lang="ru-RU" sz="1200" dirty="0" smtClean="0">
                          <a:effectLst/>
                        </a:rPr>
                        <a:t>, </a:t>
                      </a:r>
                      <a:r>
                        <a:rPr lang="ru-RU" sz="1200" dirty="0">
                          <a:effectLst/>
                        </a:rPr>
                        <a:t>угольник, линейка, карандаш, </a:t>
                      </a:r>
                      <a:r>
                        <a:rPr lang="ru-RU" sz="1200" dirty="0" smtClean="0">
                          <a:effectLst/>
                        </a:rPr>
                        <a:t>отвёртка.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93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Контроль качества изделия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Верстак,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Линейка, штангенциркуль.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139951" y="3465004"/>
            <a:ext cx="1584175" cy="23181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 </a:t>
            </a:r>
            <a:r>
              <a:rPr lang="ru-RU" sz="1200" dirty="0">
                <a:latin typeface="Times New Roman"/>
                <a:ea typeface="Times New Roman"/>
              </a:rPr>
              <a:t>2</a:t>
            </a:r>
            <a:r>
              <a:rPr lang="ru-RU" sz="1200" dirty="0" smtClean="0">
                <a:effectLst/>
                <a:latin typeface="Times New Roman"/>
                <a:ea typeface="Times New Roman"/>
              </a:rPr>
              <a:t> шт.</a:t>
            </a:r>
            <a:r>
              <a:rPr lang="en-US" sz="1200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1200" dirty="0" smtClean="0">
                <a:latin typeface="Times New Roman"/>
                <a:ea typeface="Times New Roman"/>
              </a:rPr>
              <a:t>160</a:t>
            </a:r>
            <a:r>
              <a:rPr lang="ru-RU" sz="1200" dirty="0" smtClean="0">
                <a:latin typeface="Times New Roman"/>
                <a:ea typeface="Times New Roman"/>
              </a:rPr>
              <a:t>х</a:t>
            </a:r>
            <a:r>
              <a:rPr lang="en-US" sz="1200" dirty="0" smtClean="0">
                <a:latin typeface="Times New Roman"/>
                <a:ea typeface="Times New Roman"/>
              </a:rPr>
              <a:t>160</a:t>
            </a:r>
            <a:endParaRPr lang="ru-RU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27984" y="4509120"/>
            <a:ext cx="1008112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1752600"/>
            <a:ext cx="1584175" cy="812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основ.</a:t>
            </a:r>
          </a:p>
          <a:p>
            <a:pPr algn="ctr">
              <a:spcAft>
                <a:spcPts val="0"/>
              </a:spcAft>
            </a:pPr>
            <a:r>
              <a:rPr lang="ru-RU" sz="1200" dirty="0">
                <a:latin typeface="Times New Roman"/>
                <a:ea typeface="Times New Roman"/>
              </a:rPr>
              <a:t>4</a:t>
            </a:r>
            <a:r>
              <a:rPr lang="ru-RU" sz="12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шт</a:t>
            </a:r>
            <a:r>
              <a:rPr lang="ru-RU" sz="1200" dirty="0" smtClean="0">
                <a:effectLst/>
                <a:latin typeface="Times New Roman"/>
                <a:ea typeface="Times New Roman"/>
              </a:rPr>
              <a:t>.</a:t>
            </a:r>
          </a:p>
          <a:p>
            <a:pPr algn="ctr">
              <a:spcAft>
                <a:spcPts val="0"/>
              </a:spcAft>
            </a:pPr>
            <a:r>
              <a:rPr lang="ru-RU" sz="1200" dirty="0" smtClean="0">
                <a:latin typeface="Times New Roman"/>
                <a:ea typeface="Times New Roman"/>
              </a:rPr>
              <a:t>315</a:t>
            </a:r>
            <a:r>
              <a:rPr lang="en-US" sz="1200" dirty="0" smtClean="0">
                <a:latin typeface="Times New Roman"/>
                <a:ea typeface="Times New Roman"/>
              </a:rPr>
              <a:t>x</a:t>
            </a:r>
            <a:r>
              <a:rPr lang="ru-RU" sz="1200" dirty="0" smtClean="0">
                <a:latin typeface="Times New Roman"/>
                <a:ea typeface="Times New Roman"/>
              </a:rPr>
              <a:t>200</a:t>
            </a:r>
            <a:endParaRPr lang="ru-RU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" name="Rectangle 12"/>
          <p:cNvSpPr>
            <a:spLocks noChangeArrowheads="1"/>
          </p:cNvSpPr>
          <p:nvPr/>
        </p:nvSpPr>
        <p:spPr bwMode="auto">
          <a:xfrm>
            <a:off x="1868488" y="1295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972" y="6110793"/>
            <a:ext cx="1275606" cy="5487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854" y="5085184"/>
            <a:ext cx="1203598" cy="9803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C00000"/>
                </a:solidFill>
              </a:rPr>
              <a:t>Отделка изделия</a:t>
            </a:r>
          </a:p>
        </p:txBody>
      </p:sp>
      <p:sp>
        <p:nvSpPr>
          <p:cNvPr id="44035" name="Rectangle 3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>
              <a:buNone/>
            </a:pPr>
            <a:r>
              <a:rPr lang="ru-RU" sz="1800" dirty="0"/>
              <a:t> </a:t>
            </a:r>
            <a:r>
              <a:rPr lang="ru-RU" sz="2000" dirty="0">
                <a:solidFill>
                  <a:srgbClr val="0000FF"/>
                </a:solidFill>
              </a:rPr>
              <a:t>Изделия из древесины отделывают различными способами. </a:t>
            </a:r>
            <a:endParaRPr lang="ru-RU" sz="20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Изделия </a:t>
            </a:r>
            <a:r>
              <a:rPr lang="ru-RU" sz="2000" dirty="0">
                <a:solidFill>
                  <a:srgbClr val="0000FF"/>
                </a:solidFill>
              </a:rPr>
              <a:t>с красивой текстурой тщательно зачищают наждачной бумагой вдоль волокон, а затем полируют бруском более твердой породы. 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0000FF"/>
                </a:solidFill>
              </a:rPr>
              <a:t>Внутренняя часть скворечника не обрабатывается. Если обработано, необходимо поцарапать внутреннюю поверхность, чтобы птенец мог цепляться при выходе из гнезда</a:t>
            </a:r>
            <a:r>
              <a:rPr lang="ru-RU" sz="2000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Покраска </a:t>
            </a:r>
            <a:r>
              <a:rPr lang="ru-RU" sz="2000" dirty="0">
                <a:solidFill>
                  <a:srgbClr val="0000FF"/>
                </a:solidFill>
              </a:rPr>
              <a:t>не допускается в экологических целях. Можно выжечь рисунок</a:t>
            </a:r>
            <a:r>
              <a:rPr lang="ru-RU" sz="2000" dirty="0" smtClean="0">
                <a:solidFill>
                  <a:srgbClr val="0000FF"/>
                </a:solidFill>
              </a:rPr>
              <a:t>. Но для красоты снаружи я украсил скворечник дополнительными деталями.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/>
          </p:nvPr>
        </p:nvSpPr>
        <p:spPr>
          <a:xfrm>
            <a:off x="250825" y="188913"/>
            <a:ext cx="8591550" cy="1066800"/>
          </a:xfrm>
        </p:spPr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C00000"/>
                </a:solidFill>
              </a:rPr>
              <a:t>Техника безопасности</a:t>
            </a:r>
          </a:p>
        </p:txBody>
      </p:sp>
      <p:sp>
        <p:nvSpPr>
          <p:cNvPr id="45059" name="Rectangle 3"/>
          <p:cNvSpPr>
            <a:spLocks noGrp="1"/>
          </p:cNvSpPr>
          <p:nvPr>
            <p:ph idx="1"/>
          </p:nvPr>
        </p:nvSpPr>
        <p:spPr bwMode="auto"/>
        <p:txBody>
          <a:bodyPr>
            <a:normAutofit lnSpcReduction="10000"/>
          </a:bodyPr>
          <a:lstStyle/>
          <a:p>
            <a:pPr algn="just" eaLnBrk="1" hangingPunct="1">
              <a:buFont typeface="Tahoma" pitchFamily="34" charset="0"/>
              <a:buNone/>
              <a:defRPr/>
            </a:pPr>
            <a:r>
              <a:rPr lang="ru-RU" sz="1800" dirty="0" smtClean="0">
                <a:solidFill>
                  <a:srgbClr val="0033CC"/>
                </a:solidFill>
                <a:latin typeface="Tahoma" pitchFamily="34" charset="0"/>
                <a:cs typeface="Tahoma" pitchFamily="34" charset="0"/>
              </a:rPr>
              <a:t>        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При работе с пилами необходимо соблюдать особые правила техники безопасности.</a:t>
            </a:r>
          </a:p>
          <a:p>
            <a:pPr marL="0" lvl="0" indent="0">
              <a:buNone/>
            </a:pP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Нельзя выполнять пиление ножовкой на весу.</a:t>
            </a:r>
          </a:p>
          <a:p>
            <a:pPr marL="0" lvl="0" indent="0">
              <a:buNone/>
            </a:pP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Применять только правильные приемы пиления.</a:t>
            </a:r>
          </a:p>
          <a:p>
            <a:pPr marL="0" lvl="0" indent="0">
              <a:buNone/>
            </a:pP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Делать перерывы в работе.</a:t>
            </a:r>
          </a:p>
          <a:p>
            <a:pPr marL="0" lvl="0" indent="0">
              <a:buNone/>
            </a:pP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Остерегаться травм пальцев рук режущей кромкой пилы.</a:t>
            </a:r>
          </a:p>
          <a:p>
            <a:pPr marL="0" lvl="0" indent="0">
              <a:buNone/>
            </a:pP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Разрешается работать только исправным инструментом.</a:t>
            </a:r>
          </a:p>
          <a:p>
            <a:pPr marL="0" lvl="0" indent="0">
              <a:buNone/>
            </a:pP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Во время пиления ножовкой используй </a:t>
            </a:r>
            <a:r>
              <a:rPr lang="ru-RU" sz="2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стусло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0" indent="0">
              <a:buNone/>
            </a:pP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Нельзя смахивать и сдувать опилки, пользуйся щеткой-сметкой.</a:t>
            </a:r>
          </a:p>
          <a:p>
            <a:pPr marL="0" lvl="0" indent="0">
              <a:buNone/>
            </a:pP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 окончании работы наведи порядок на рабочем месте, инструменты сдай учителю.</a:t>
            </a:r>
          </a:p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indent="0">
              <a:buNone/>
            </a:pPr>
            <a:r>
              <a:rPr lang="ru-RU" sz="1800" dirty="0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16244"/>
            <a:ext cx="8591550" cy="6512767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749457" y="216244"/>
            <a:ext cx="8591550" cy="61888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en-US" sz="3600" b="1" spc="0" dirty="0" smtClean="0">
                <a:solidFill>
                  <a:srgbClr val="FF0000"/>
                </a:solidFill>
              </a:rPr>
              <a:t>                               </a:t>
            </a:r>
            <a:r>
              <a:rPr lang="ru-RU" sz="3600" b="1" spc="0" dirty="0" smtClean="0">
                <a:solidFill>
                  <a:srgbClr val="FF0000"/>
                </a:solidFill>
              </a:rPr>
              <a:t>Ход </a:t>
            </a:r>
            <a:r>
              <a:rPr lang="ru-RU" sz="3600" b="1" spc="0" dirty="0">
                <a:solidFill>
                  <a:srgbClr val="FF0000"/>
                </a:solidFill>
              </a:rPr>
              <a:t>работы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800" b="1" dirty="0" smtClean="0">
                <a:solidFill>
                  <a:schemeClr val="tx1"/>
                </a:solidFill>
              </a:rPr>
              <a:t>1</a:t>
            </a:r>
            <a:r>
              <a:rPr lang="ru-RU" b="1" dirty="0" smtClean="0">
                <a:solidFill>
                  <a:schemeClr val="tx1"/>
                </a:solidFill>
              </a:rPr>
              <a:t>)                                                </a:t>
            </a:r>
            <a:r>
              <a:rPr lang="ru-RU" sz="2800" b="1" dirty="0" smtClean="0">
                <a:solidFill>
                  <a:schemeClr val="tx1"/>
                </a:solidFill>
              </a:rPr>
              <a:t>2)                            3)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   Заготовил и отшлифовал      Отрезал по шаблону    Собрал скворечник 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                 доски    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         5)                                                       </a:t>
            </a:r>
            <a:r>
              <a:rPr lang="ru-RU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Поимпровизировал</a:t>
            </a: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,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                                                            добавил некоторые детали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076" y="1216870"/>
            <a:ext cx="2688299" cy="20162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353" y="1216870"/>
            <a:ext cx="1851670" cy="199555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1227204"/>
            <a:ext cx="1903886" cy="19955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256" y="4213052"/>
            <a:ext cx="2544097" cy="235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888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Экономическое обоснование</a:t>
            </a:r>
          </a:p>
        </p:txBody>
      </p:sp>
      <p:sp>
        <p:nvSpPr>
          <p:cNvPr id="40963" name="Rectangle 3"/>
          <p:cNvSpPr>
            <a:spLocks noGrp="1"/>
          </p:cNvSpPr>
          <p:nvPr>
            <p:ph idx="1"/>
          </p:nvPr>
        </p:nvSpPr>
        <p:spPr bwMode="auto">
          <a:xfrm>
            <a:off x="276225" y="1295400"/>
            <a:ext cx="8591550" cy="5301952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rgbClr val="0000FF"/>
                </a:solidFill>
              </a:rPr>
              <a:t>Для того чтобы подсчитать затраты на выполнение изделия, необходимо знать  стоимость всех материалов и электроэнергии, затраченных на его изготовление.</a:t>
            </a:r>
          </a:p>
          <a:p>
            <a:r>
              <a:rPr lang="ru-RU" dirty="0">
                <a:solidFill>
                  <a:srgbClr val="0000FF"/>
                </a:solidFill>
              </a:rPr>
              <a:t>Мы не учитывали затраты на:</a:t>
            </a:r>
          </a:p>
          <a:p>
            <a:r>
              <a:rPr lang="ru-RU" dirty="0">
                <a:solidFill>
                  <a:srgbClr val="0000FF"/>
                </a:solidFill>
              </a:rPr>
              <a:t>-амортизацию оборудования, так как работали в школьной мастерской;</a:t>
            </a:r>
          </a:p>
          <a:p>
            <a:r>
              <a:rPr lang="ru-RU" dirty="0">
                <a:solidFill>
                  <a:srgbClr val="0000FF"/>
                </a:solidFill>
              </a:rPr>
              <a:t>-электроэнергию, так как работали в светлое время суток;</a:t>
            </a:r>
          </a:p>
          <a:p>
            <a:r>
              <a:rPr lang="ru-RU" dirty="0">
                <a:solidFill>
                  <a:srgbClr val="0000FF"/>
                </a:solidFill>
              </a:rPr>
              <a:t>-оплату труда, так как делали самостоятельно.</a:t>
            </a:r>
          </a:p>
          <a:p>
            <a:r>
              <a:rPr lang="ru-RU" dirty="0">
                <a:solidFill>
                  <a:srgbClr val="0000FF"/>
                </a:solidFill>
              </a:rPr>
              <a:t>При изготовлении скворечника потратили деньги на покупку древесины:</a:t>
            </a:r>
          </a:p>
          <a:p>
            <a:r>
              <a:rPr lang="ru-RU" dirty="0">
                <a:solidFill>
                  <a:srgbClr val="0000FF"/>
                </a:solidFill>
              </a:rPr>
              <a:t>-заготовка 300х340 </a:t>
            </a:r>
            <a:r>
              <a:rPr lang="ru-RU" dirty="0" smtClean="0">
                <a:solidFill>
                  <a:srgbClr val="0000FF"/>
                </a:solidFill>
              </a:rPr>
              <a:t>(4 </a:t>
            </a:r>
            <a:r>
              <a:rPr lang="ru-RU" dirty="0">
                <a:solidFill>
                  <a:srgbClr val="0000FF"/>
                </a:solidFill>
              </a:rPr>
              <a:t>шт.); 250х250 </a:t>
            </a:r>
            <a:r>
              <a:rPr lang="ru-RU" dirty="0" smtClean="0">
                <a:solidFill>
                  <a:srgbClr val="0000FF"/>
                </a:solidFill>
              </a:rPr>
              <a:t>(4 </a:t>
            </a:r>
            <a:r>
              <a:rPr lang="ru-RU" dirty="0">
                <a:solidFill>
                  <a:srgbClr val="0000FF"/>
                </a:solidFill>
              </a:rPr>
              <a:t>шт.); 300х250 обошлось в 450 рублей.</a:t>
            </a:r>
          </a:p>
          <a:p>
            <a:r>
              <a:rPr lang="ru-RU" dirty="0" err="1" smtClean="0">
                <a:solidFill>
                  <a:srgbClr val="0000FF"/>
                </a:solidFill>
              </a:rPr>
              <a:t>Шурупысаморезы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>
                <a:solidFill>
                  <a:srgbClr val="0000FF"/>
                </a:solidFill>
              </a:rPr>
              <a:t>и гвозди – </a:t>
            </a:r>
            <a:r>
              <a:rPr lang="ru-RU" dirty="0" smtClean="0">
                <a:solidFill>
                  <a:srgbClr val="0000FF"/>
                </a:solidFill>
              </a:rPr>
              <a:t>100 </a:t>
            </a:r>
            <a:r>
              <a:rPr lang="ru-RU" dirty="0">
                <a:solidFill>
                  <a:srgbClr val="0000FF"/>
                </a:solidFill>
              </a:rPr>
              <a:t>рублей</a:t>
            </a:r>
          </a:p>
          <a:p>
            <a:r>
              <a:rPr lang="ru-RU" dirty="0">
                <a:solidFill>
                  <a:srgbClr val="0000FF"/>
                </a:solidFill>
              </a:rPr>
              <a:t>Общие затраты составили</a:t>
            </a:r>
            <a:r>
              <a:rPr lang="ru-RU" dirty="0" smtClean="0">
                <a:solidFill>
                  <a:srgbClr val="0000FF"/>
                </a:solidFill>
              </a:rPr>
              <a:t>:</a:t>
            </a:r>
            <a:endParaRPr lang="ru-RU" dirty="0">
              <a:solidFill>
                <a:srgbClr val="0000FF"/>
              </a:solidFill>
            </a:endParaRPr>
          </a:p>
          <a:p>
            <a:r>
              <a:rPr lang="ru-RU" dirty="0" smtClean="0">
                <a:solidFill>
                  <a:srgbClr val="0000FF"/>
                </a:solidFill>
              </a:rPr>
              <a:t> 450+100= 550 </a:t>
            </a:r>
            <a:r>
              <a:rPr lang="ru-RU" dirty="0">
                <a:solidFill>
                  <a:srgbClr val="0000FF"/>
                </a:solidFill>
              </a:rPr>
              <a:t>рублей .</a:t>
            </a:r>
          </a:p>
          <a:p>
            <a:pPr>
              <a:buFont typeface="Tahoma" pitchFamily="34" charset="0"/>
              <a:buNone/>
              <a:defRPr/>
            </a:pPr>
            <a:endParaRPr lang="ru-RU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C00000"/>
                </a:solidFill>
              </a:rPr>
              <a:t>Реклама изделия</a:t>
            </a:r>
          </a:p>
        </p:txBody>
      </p:sp>
      <p:sp>
        <p:nvSpPr>
          <p:cNvPr id="46083" name="Rectangle 3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>
                <a:solidFill>
                  <a:srgbClr val="0000FF"/>
                </a:solidFill>
              </a:rPr>
              <a:t>Мастерская по изготовлению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rgbClr val="0000FF"/>
                </a:solidFill>
              </a:rPr>
              <a:t> * </a:t>
            </a:r>
            <a:r>
              <a:rPr lang="ru-RU" sz="2400" i="1" dirty="0">
                <a:solidFill>
                  <a:srgbClr val="0000FF"/>
                </a:solidFill>
              </a:rPr>
              <a:t>домиков для птичек</a:t>
            </a:r>
            <a:r>
              <a:rPr lang="ru-RU" sz="2400" dirty="0">
                <a:solidFill>
                  <a:srgbClr val="0000FF"/>
                </a:solidFill>
              </a:rPr>
              <a:t>*.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rgbClr val="0000FF"/>
                </a:solidFill>
              </a:rPr>
              <a:t> 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rgbClr val="0000FF"/>
                </a:solidFill>
              </a:rPr>
              <a:t>В нашей мастерской вы можете заказать любое изделие.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rgbClr val="0000FF"/>
                </a:solidFill>
              </a:rPr>
              <a:t>Сделаем качественно, быстро, недорого.</a:t>
            </a:r>
          </a:p>
          <a:p>
            <a:pPr marL="0" indent="0" algn="ctr" eaLnBrk="1" hangingPunct="1">
              <a:buNone/>
              <a:defRPr/>
            </a:pPr>
            <a:endParaRPr lang="ru-RU" sz="2400" dirty="0" smtClean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/>
          </p:cNvSpPr>
          <p:nvPr>
            <p:ph type="title"/>
          </p:nvPr>
        </p:nvSpPr>
        <p:spPr>
          <a:xfrm>
            <a:off x="250825" y="188913"/>
            <a:ext cx="8591550" cy="1066800"/>
          </a:xfrm>
        </p:spPr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C00000"/>
                </a:solidFill>
              </a:rPr>
              <a:t>Заключительная часть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Оценка изделия</a:t>
            </a:r>
          </a:p>
        </p:txBody>
      </p:sp>
      <p:sp>
        <p:nvSpPr>
          <p:cNvPr id="47107" name="Rectangle 3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r>
              <a:rPr lang="ru-RU" sz="2000" dirty="0">
                <a:solidFill>
                  <a:srgbClr val="0000FF"/>
                </a:solidFill>
              </a:rPr>
              <a:t>При работе над проектом </a:t>
            </a:r>
            <a:r>
              <a:rPr lang="ru-RU" sz="2000" dirty="0" smtClean="0">
                <a:solidFill>
                  <a:srgbClr val="0000FF"/>
                </a:solidFill>
              </a:rPr>
              <a:t>решены поставленные </a:t>
            </a:r>
            <a:r>
              <a:rPr lang="ru-RU" sz="2000" dirty="0">
                <a:solidFill>
                  <a:srgbClr val="0000FF"/>
                </a:solidFill>
              </a:rPr>
              <a:t>задачи:</a:t>
            </a:r>
          </a:p>
          <a:p>
            <a:pPr lvl="0"/>
            <a:r>
              <a:rPr lang="ru-RU" sz="2000" dirty="0">
                <a:solidFill>
                  <a:srgbClr val="0000FF"/>
                </a:solidFill>
              </a:rPr>
              <a:t>разработана экономичная и технологичная, достаточно надежная и прочная конструкция из древесины;</a:t>
            </a:r>
          </a:p>
          <a:p>
            <a:pPr lvl="0"/>
            <a:r>
              <a:rPr lang="ru-RU" sz="2000" dirty="0">
                <a:solidFill>
                  <a:srgbClr val="0000FF"/>
                </a:solidFill>
              </a:rPr>
              <a:t>на основе изученных технологий обработки древесины разработан несложный технологический процесс изготовления скворечника;</a:t>
            </a:r>
          </a:p>
          <a:p>
            <a:pPr lvl="0"/>
            <a:r>
              <a:rPr lang="ru-RU" sz="2000" dirty="0">
                <a:solidFill>
                  <a:srgbClr val="0000FF"/>
                </a:solidFill>
              </a:rPr>
              <a:t>согласно разработанной технологической документации изделие изготовлено в установленный срок;</a:t>
            </a:r>
          </a:p>
          <a:p>
            <a:pPr lvl="0"/>
            <a:r>
              <a:rPr lang="ru-RU" sz="2000" dirty="0">
                <a:solidFill>
                  <a:srgbClr val="0000FF"/>
                </a:solidFill>
              </a:rPr>
              <a:t>итог работы показал достаточно </a:t>
            </a:r>
            <a:r>
              <a:rPr lang="ru-RU" sz="2000" dirty="0" smtClean="0">
                <a:solidFill>
                  <a:srgbClr val="0000FF"/>
                </a:solidFill>
              </a:rPr>
              <a:t>хорошую </a:t>
            </a:r>
            <a:r>
              <a:rPr lang="ru-RU" sz="2000" dirty="0">
                <a:solidFill>
                  <a:srgbClr val="0000FF"/>
                </a:solidFill>
              </a:rPr>
              <a:t>эстетичность изделия.</a:t>
            </a:r>
          </a:p>
          <a:p>
            <a:r>
              <a:rPr lang="ru-RU" sz="2000" dirty="0">
                <a:solidFill>
                  <a:srgbClr val="0000FF"/>
                </a:solidFill>
              </a:rPr>
              <a:t>Поэтому считаем, что цель по разработке и изготовлению красивого и недорогого скворечника достигнута.</a:t>
            </a:r>
          </a:p>
          <a:p>
            <a:r>
              <a:rPr lang="ru-RU" sz="2000" dirty="0">
                <a:solidFill>
                  <a:srgbClr val="0000FF"/>
                </a:solidFill>
              </a:rPr>
              <a:t>Результаты, полученные в ходе выполнения проекта, показывают возможность массового изготовления скворечника.</a:t>
            </a:r>
          </a:p>
          <a:p>
            <a:pPr marL="0" indent="0">
              <a:buNone/>
            </a:pPr>
            <a:endParaRPr lang="ru-RU" sz="2000" dirty="0" smtClean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СПАСИБО ЗА ВНИМАНИЕ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844824"/>
            <a:ext cx="3168352" cy="3522464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>
          <a:xfrm>
            <a:off x="4031940" y="3068960"/>
            <a:ext cx="432048" cy="8344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6600" b="1" dirty="0" smtClean="0"/>
              <a:t>=</a:t>
            </a:r>
            <a:endParaRPr lang="ru-RU" sz="66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844824"/>
            <a:ext cx="3240360" cy="352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33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1291</TotalTime>
  <Words>917</Words>
  <Application>Microsoft Office PowerPoint</Application>
  <PresentationFormat>Экран (4:3)</PresentationFormat>
  <Paragraphs>209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Arial Unicode MS</vt:lpstr>
      <vt:lpstr>Arial</vt:lpstr>
      <vt:lpstr>Arial Narrow</vt:lpstr>
      <vt:lpstr>Calibri</vt:lpstr>
      <vt:lpstr>Candara</vt:lpstr>
      <vt:lpstr>Tahoma</vt:lpstr>
      <vt:lpstr>Times New Roman</vt:lpstr>
      <vt:lpstr>Tunga</vt:lpstr>
      <vt:lpstr>Soho</vt:lpstr>
      <vt:lpstr>СКВОРЕЧНИК</vt:lpstr>
      <vt:lpstr>Содержание</vt:lpstr>
      <vt:lpstr>          Выбор и обоснование темы.  Введение   В нашей школе стало традицией каждый год птицам, живущим в нашем школьном дворе, строить жилища.  Скворечники, изготовленные из дерева, экологически безопасны для птиц,  они любят в них жить, и часто в них селятся.  Поэтому у нас возникло решение изготовить скворечник для птиц из дерева и облегчить их жизнь, чтоб они спокойно могли вывести птенцов.  </vt:lpstr>
      <vt:lpstr>Цели и задачи</vt:lpstr>
      <vt:lpstr>Историческая справка</vt:lpstr>
      <vt:lpstr>                Выбор вариантов</vt:lpstr>
      <vt:lpstr>Выбор конструкции</vt:lpstr>
      <vt:lpstr>Выбор материала</vt:lpstr>
      <vt:lpstr>Инструменты</vt:lpstr>
      <vt:lpstr>Технологическая карта изготовления изделия</vt:lpstr>
      <vt:lpstr>Отделка изделия</vt:lpstr>
      <vt:lpstr>Техника безопасности</vt:lpstr>
      <vt:lpstr>   </vt:lpstr>
      <vt:lpstr>Экономическое обоснование</vt:lpstr>
      <vt:lpstr>Реклама изделия</vt:lpstr>
      <vt:lpstr>Заключительная часть Оценка изделия</vt:lpstr>
      <vt:lpstr>СПАСИБО ЗА ВНИМАНИЕ</vt:lpstr>
    </vt:vector>
  </TitlesOfParts>
  <Company>Дом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«Домик в деревне»</dc:title>
  <dc:creator>Ирина</dc:creator>
  <cp:lastModifiedBy>mihail maximus</cp:lastModifiedBy>
  <cp:revision>107</cp:revision>
  <cp:lastPrinted>2016-11-15T10:37:07Z</cp:lastPrinted>
  <dcterms:created xsi:type="dcterms:W3CDTF">2012-04-29T15:19:46Z</dcterms:created>
  <dcterms:modified xsi:type="dcterms:W3CDTF">2022-05-04T08:14:19Z</dcterms:modified>
</cp:coreProperties>
</file>