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71" r:id="rId3"/>
    <p:sldId id="268" r:id="rId4"/>
    <p:sldId id="269" r:id="rId5"/>
    <p:sldId id="258" r:id="rId6"/>
    <p:sldId id="259" r:id="rId7"/>
    <p:sldId id="260" r:id="rId8"/>
    <p:sldId id="266" r:id="rId9"/>
    <p:sldId id="261" r:id="rId10"/>
    <p:sldId id="257" r:id="rId11"/>
    <p:sldId id="265" r:id="rId12"/>
    <p:sldId id="267" r:id="rId13"/>
    <p:sldId id="262" r:id="rId14"/>
    <p:sldId id="264" r:id="rId15"/>
    <p:sldId id="263" r:id="rId16"/>
    <p:sldId id="272"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05" autoAdjust="0"/>
    <p:restoredTop sz="94660"/>
  </p:normalViewPr>
  <p:slideViewPr>
    <p:cSldViewPr snapToGrid="0">
      <p:cViewPr varScale="1">
        <p:scale>
          <a:sx n="86" d="100"/>
          <a:sy n="86" d="100"/>
        </p:scale>
        <p:origin x="27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5732833D-FB89-4A8B-81A4-14EF99F17AFA}" type="slidenum">
              <a:rPr lang="ru-RU" smtClean="0"/>
              <a:pPr/>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1571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32833D-FB89-4A8B-81A4-14EF99F17AFA}" type="slidenum">
              <a:rPr lang="ru-RU" smtClean="0"/>
              <a:pPr/>
              <a:t>‹#›</a:t>
            </a:fld>
            <a:endParaRPr lang="ru-RU"/>
          </a:p>
        </p:txBody>
      </p:sp>
    </p:spTree>
    <p:extLst>
      <p:ext uri="{BB962C8B-B14F-4D97-AF65-F5344CB8AC3E}">
        <p14:creationId xmlns:p14="http://schemas.microsoft.com/office/powerpoint/2010/main" val="1513818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32833D-FB89-4A8B-81A4-14EF99F17AFA}" type="slidenum">
              <a:rPr lang="ru-RU" smtClean="0"/>
              <a:pPr/>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018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32833D-FB89-4A8B-81A4-14EF99F17AFA}" type="slidenum">
              <a:rPr lang="ru-RU" smtClean="0"/>
              <a:pPr/>
              <a:t>‹#›</a:t>
            </a:fld>
            <a:endParaRPr lang="ru-RU"/>
          </a:p>
        </p:txBody>
      </p:sp>
    </p:spTree>
    <p:extLst>
      <p:ext uri="{BB962C8B-B14F-4D97-AF65-F5344CB8AC3E}">
        <p14:creationId xmlns:p14="http://schemas.microsoft.com/office/powerpoint/2010/main" val="641034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732833D-FB89-4A8B-81A4-14EF99F17AFA}" type="slidenum">
              <a:rPr lang="ru-RU" smtClean="0"/>
              <a:pPr/>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103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732833D-FB89-4A8B-81A4-14EF99F17AFA}" type="slidenum">
              <a:rPr lang="ru-RU" smtClean="0"/>
              <a:pPr/>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9341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732833D-FB89-4A8B-81A4-14EF99F17AFA}" type="slidenum">
              <a:rPr lang="ru-RU" smtClean="0"/>
              <a:pPr/>
              <a:t>‹#›</a:t>
            </a:fld>
            <a:endParaRPr lang="ru-RU"/>
          </a:p>
        </p:txBody>
      </p:sp>
    </p:spTree>
    <p:extLst>
      <p:ext uri="{BB962C8B-B14F-4D97-AF65-F5344CB8AC3E}">
        <p14:creationId xmlns:p14="http://schemas.microsoft.com/office/powerpoint/2010/main" val="335654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32833D-FB89-4A8B-81A4-14EF99F17AFA}" type="slidenum">
              <a:rPr lang="ru-RU" smtClean="0"/>
              <a:pPr/>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965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32833D-FB89-4A8B-81A4-14EF99F17AFA}" type="slidenum">
              <a:rPr lang="ru-RU" smtClean="0"/>
              <a:pPr/>
              <a:t>‹#›</a:t>
            </a:fld>
            <a:endParaRPr lang="ru-RU"/>
          </a:p>
        </p:txBody>
      </p:sp>
    </p:spTree>
    <p:extLst>
      <p:ext uri="{BB962C8B-B14F-4D97-AF65-F5344CB8AC3E}">
        <p14:creationId xmlns:p14="http://schemas.microsoft.com/office/powerpoint/2010/main" val="98417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32833D-FB89-4A8B-81A4-14EF99F17AFA}" type="slidenum">
              <a:rPr lang="ru-RU" smtClean="0"/>
              <a:pPr/>
              <a:t>‹#›</a:t>
            </a:fld>
            <a:endParaRPr lang="ru-RU"/>
          </a:p>
        </p:txBody>
      </p:sp>
    </p:spTree>
    <p:extLst>
      <p:ext uri="{BB962C8B-B14F-4D97-AF65-F5344CB8AC3E}">
        <p14:creationId xmlns:p14="http://schemas.microsoft.com/office/powerpoint/2010/main" val="716238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32833D-FB89-4A8B-81A4-14EF99F17AFA}" type="slidenum">
              <a:rPr lang="ru-RU" smtClean="0"/>
              <a:pPr/>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2536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32833D-FB89-4A8B-81A4-14EF99F17AFA}" type="slidenum">
              <a:rPr lang="ru-RU" smtClean="0"/>
              <a:pPr/>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440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32833D-FB89-4A8B-81A4-14EF99F17AFA}" type="slidenum">
              <a:rPr lang="ru-RU" smtClean="0"/>
              <a:pPr/>
              <a:t>‹#›</a:t>
            </a:fld>
            <a:endParaRPr lang="ru-RU"/>
          </a:p>
        </p:txBody>
      </p:sp>
    </p:spTree>
    <p:extLst>
      <p:ext uri="{BB962C8B-B14F-4D97-AF65-F5344CB8AC3E}">
        <p14:creationId xmlns:p14="http://schemas.microsoft.com/office/powerpoint/2010/main" val="242448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32833D-FB89-4A8B-81A4-14EF99F17AFA}" type="slidenum">
              <a:rPr lang="ru-RU" smtClean="0"/>
              <a:pPr/>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6035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32833D-FB89-4A8B-81A4-14EF99F17AFA}" type="slidenum">
              <a:rPr lang="ru-RU" smtClean="0"/>
              <a:pPr/>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6376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32833D-FB89-4A8B-81A4-14EF99F17AFA}" type="slidenum">
              <a:rPr lang="ru-RU" smtClean="0"/>
              <a:pPr/>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7913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6ADDB5-9A55-4E1A-9747-D05C894036E9}" type="datetimeFigureOut">
              <a:rPr lang="ru-RU" smtClean="0"/>
              <a:pPr/>
              <a:t>17.05.2022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32833D-FB89-4A8B-81A4-14EF99F17AFA}" type="slidenum">
              <a:rPr lang="ru-RU" smtClean="0"/>
              <a:pPr/>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9140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56ADDB5-9A55-4E1A-9747-D05C894036E9}" type="datetimeFigureOut">
              <a:rPr lang="ru-RU" smtClean="0"/>
              <a:pPr/>
              <a:t>17.05.2022</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732833D-FB89-4A8B-81A4-14EF99F17AFA}" type="slidenum">
              <a:rPr lang="ru-RU" smtClean="0"/>
              <a:pPr/>
              <a:t>‹#›</a:t>
            </a:fld>
            <a:endParaRPr lang="ru-RU"/>
          </a:p>
        </p:txBody>
      </p:sp>
    </p:spTree>
    <p:extLst>
      <p:ext uri="{BB962C8B-B14F-4D97-AF65-F5344CB8AC3E}">
        <p14:creationId xmlns:p14="http://schemas.microsoft.com/office/powerpoint/2010/main" val="147649873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92398" y="1871131"/>
            <a:ext cx="6815669" cy="2554565"/>
          </a:xfrm>
        </p:spPr>
        <p:txBody>
          <a:bodyPr>
            <a:normAutofit fontScale="90000"/>
          </a:bodyPr>
          <a:lstStyle/>
          <a:p>
            <a:r>
              <a:rPr lang="ru-RU" dirty="0" smtClean="0"/>
              <a:t/>
            </a:r>
            <a:br>
              <a:rPr lang="ru-RU" dirty="0" smtClean="0"/>
            </a:br>
            <a:r>
              <a:rPr lang="ru-RU" dirty="0"/>
              <a:t/>
            </a:r>
            <a:br>
              <a:rPr lang="ru-RU" dirty="0"/>
            </a:br>
            <a:r>
              <a:rPr lang="ru-RU" dirty="0" smtClean="0"/>
              <a:t/>
            </a:r>
            <a:br>
              <a:rPr lang="ru-RU" dirty="0" smtClean="0"/>
            </a:br>
            <a:r>
              <a:rPr lang="ru-RU" dirty="0"/>
              <a:t>Изготовление многофункционального устройства: </a:t>
            </a:r>
            <a:br>
              <a:rPr lang="ru-RU" dirty="0"/>
            </a:br>
            <a:r>
              <a:rPr lang="ru-RU" dirty="0"/>
              <a:t>турник-брусья </a:t>
            </a:r>
          </a:p>
        </p:txBody>
      </p:sp>
      <p:sp>
        <p:nvSpPr>
          <p:cNvPr id="3" name="Подзаголовок 2"/>
          <p:cNvSpPr>
            <a:spLocks noGrp="1"/>
          </p:cNvSpPr>
          <p:nvPr>
            <p:ph type="subTitle" idx="1"/>
          </p:nvPr>
        </p:nvSpPr>
        <p:spPr>
          <a:xfrm>
            <a:off x="3575305" y="5998464"/>
            <a:ext cx="8616696" cy="877824"/>
          </a:xfrm>
        </p:spPr>
        <p:txBody>
          <a:bodyPr>
            <a:normAutofit fontScale="92500"/>
          </a:bodyPr>
          <a:lstStyle/>
          <a:p>
            <a:pPr algn="l"/>
            <a:r>
              <a:rPr lang="ru-RU" dirty="0" smtClean="0"/>
              <a:t>Презентацию </a:t>
            </a:r>
            <a:r>
              <a:rPr lang="ru-RU" dirty="0" smtClean="0"/>
              <a:t>подготовил обучающийся МБОУ ДО ЦДТТ, </a:t>
            </a:r>
            <a:r>
              <a:rPr lang="ru-RU" dirty="0" smtClean="0"/>
              <a:t>ученик 9А класса МБОУ СОШ №1 Ханов Самат под руководством </a:t>
            </a:r>
            <a:r>
              <a:rPr lang="ru-RU" smtClean="0"/>
              <a:t>педагога ДО Тихонова </a:t>
            </a:r>
            <a:r>
              <a:rPr lang="ru-RU" dirty="0" smtClean="0"/>
              <a:t>О.И.</a:t>
            </a:r>
            <a:endParaRPr lang="ru-RU" dirty="0"/>
          </a:p>
        </p:txBody>
      </p:sp>
    </p:spTree>
    <p:extLst>
      <p:ext uri="{BB962C8B-B14F-4D97-AF65-F5344CB8AC3E}">
        <p14:creationId xmlns:p14="http://schemas.microsoft.com/office/powerpoint/2010/main" val="3903398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53809" y="821802"/>
            <a:ext cx="6241816" cy="625033"/>
          </a:xfrm>
        </p:spPr>
        <p:txBody>
          <a:bodyPr>
            <a:noAutofit/>
          </a:bodyPr>
          <a:lstStyle/>
          <a:p>
            <a:r>
              <a:rPr lang="ru-RU" sz="4000" dirty="0" smtClean="0">
                <a:solidFill>
                  <a:srgbClr val="FF0000"/>
                </a:solidFill>
              </a:rPr>
              <a:t>Содержание</a:t>
            </a:r>
            <a:endParaRPr lang="ru-RU" sz="4000" dirty="0">
              <a:solidFill>
                <a:srgbClr val="FF0000"/>
              </a:solidFill>
            </a:endParaRPr>
          </a:p>
        </p:txBody>
      </p:sp>
      <p:sp>
        <p:nvSpPr>
          <p:cNvPr id="4" name="Текст 3"/>
          <p:cNvSpPr>
            <a:spLocks noGrp="1"/>
          </p:cNvSpPr>
          <p:nvPr>
            <p:ph type="body" sz="half" idx="2"/>
          </p:nvPr>
        </p:nvSpPr>
        <p:spPr>
          <a:xfrm>
            <a:off x="1447400" y="1446835"/>
            <a:ext cx="9780043" cy="4745621"/>
          </a:xfrm>
        </p:spPr>
        <p:txBody>
          <a:bodyPr>
            <a:normAutofit fontScale="85000" lnSpcReduction="20000"/>
          </a:bodyPr>
          <a:lstStyle/>
          <a:p>
            <a:pPr marL="342900" indent="-342900" algn="l">
              <a:buClr>
                <a:srgbClr val="7030A0"/>
              </a:buClr>
              <a:buAutoNum type="arabicPeriod"/>
            </a:pPr>
            <a:r>
              <a:rPr lang="ru-RU" dirty="0" smtClean="0">
                <a:solidFill>
                  <a:srgbClr val="7030A0"/>
                </a:solidFill>
              </a:rPr>
              <a:t>Титульный лист </a:t>
            </a:r>
          </a:p>
          <a:p>
            <a:pPr marL="342900" indent="-342900" algn="l">
              <a:buClr>
                <a:srgbClr val="7030A0"/>
              </a:buClr>
              <a:buAutoNum type="arabicPeriod"/>
            </a:pPr>
            <a:r>
              <a:rPr lang="ru-RU" dirty="0" smtClean="0">
                <a:solidFill>
                  <a:srgbClr val="7030A0"/>
                </a:solidFill>
              </a:rPr>
              <a:t>Содержание</a:t>
            </a:r>
          </a:p>
          <a:p>
            <a:pPr marL="342900" indent="-342900" algn="l">
              <a:buClr>
                <a:srgbClr val="7030A0"/>
              </a:buClr>
              <a:buAutoNum type="arabicPeriod"/>
            </a:pPr>
            <a:r>
              <a:rPr lang="ru-RU" dirty="0" smtClean="0">
                <a:solidFill>
                  <a:srgbClr val="7030A0"/>
                </a:solidFill>
              </a:rPr>
              <a:t>Выбор и обоснование темы</a:t>
            </a:r>
          </a:p>
          <a:p>
            <a:pPr marL="342900" indent="-342900" algn="l">
              <a:buClr>
                <a:srgbClr val="7030A0"/>
              </a:buClr>
              <a:buAutoNum type="arabicPeriod"/>
            </a:pPr>
            <a:r>
              <a:rPr lang="ru-RU" dirty="0" smtClean="0">
                <a:solidFill>
                  <a:srgbClr val="7030A0"/>
                </a:solidFill>
              </a:rPr>
              <a:t>Выбор вариантов </a:t>
            </a:r>
          </a:p>
          <a:p>
            <a:pPr marL="342900" indent="-342900" algn="l">
              <a:buClr>
                <a:srgbClr val="7030A0"/>
              </a:buClr>
              <a:buAutoNum type="arabicPeriod"/>
            </a:pPr>
            <a:r>
              <a:rPr lang="ru-RU" dirty="0">
                <a:solidFill>
                  <a:srgbClr val="7030A0"/>
                </a:solidFill>
              </a:rPr>
              <a:t>Инструменты необходимые для </a:t>
            </a:r>
            <a:r>
              <a:rPr lang="ru-RU" dirty="0" smtClean="0">
                <a:solidFill>
                  <a:srgbClr val="7030A0"/>
                </a:solidFill>
              </a:rPr>
              <a:t>изготовления</a:t>
            </a:r>
          </a:p>
          <a:p>
            <a:pPr marL="342900" indent="-342900" algn="l">
              <a:buClr>
                <a:srgbClr val="7030A0"/>
              </a:buClr>
              <a:buAutoNum type="arabicPeriod"/>
            </a:pPr>
            <a:r>
              <a:rPr lang="ru-RU" dirty="0">
                <a:solidFill>
                  <a:srgbClr val="7030A0"/>
                </a:solidFill>
              </a:rPr>
              <a:t>Материалы используемые для изготовления </a:t>
            </a:r>
            <a:r>
              <a:rPr lang="ru-RU" dirty="0" smtClean="0">
                <a:solidFill>
                  <a:srgbClr val="7030A0"/>
                </a:solidFill>
              </a:rPr>
              <a:t>турника</a:t>
            </a:r>
          </a:p>
          <a:p>
            <a:pPr marL="342900" indent="-342900" algn="l">
              <a:buClr>
                <a:srgbClr val="7030A0"/>
              </a:buClr>
              <a:buAutoNum type="arabicPeriod"/>
            </a:pPr>
            <a:r>
              <a:rPr lang="ru-RU" dirty="0">
                <a:solidFill>
                  <a:srgbClr val="7030A0"/>
                </a:solidFill>
              </a:rPr>
              <a:t>Резка металла </a:t>
            </a:r>
            <a:endParaRPr lang="ru-RU" dirty="0" smtClean="0">
              <a:solidFill>
                <a:srgbClr val="7030A0"/>
              </a:solidFill>
            </a:endParaRPr>
          </a:p>
          <a:p>
            <a:pPr marL="342900" indent="-342900" algn="l">
              <a:buClr>
                <a:srgbClr val="7030A0"/>
              </a:buClr>
              <a:buAutoNum type="arabicPeriod"/>
            </a:pPr>
            <a:r>
              <a:rPr lang="ru-RU" dirty="0">
                <a:solidFill>
                  <a:srgbClr val="7030A0"/>
                </a:solidFill>
              </a:rPr>
              <a:t>Техника безопасности при работе со угловой шлифовальной </a:t>
            </a:r>
            <a:r>
              <a:rPr lang="ru-RU" dirty="0" smtClean="0">
                <a:solidFill>
                  <a:srgbClr val="7030A0"/>
                </a:solidFill>
              </a:rPr>
              <a:t>машиной</a:t>
            </a:r>
          </a:p>
          <a:p>
            <a:pPr marL="342900" indent="-342900" algn="l">
              <a:buClr>
                <a:srgbClr val="7030A0"/>
              </a:buClr>
              <a:buAutoNum type="arabicPeriod"/>
            </a:pPr>
            <a:r>
              <a:rPr lang="ru-RU" dirty="0" smtClean="0">
                <a:solidFill>
                  <a:srgbClr val="7030A0"/>
                </a:solidFill>
              </a:rPr>
              <a:t>Сварка</a:t>
            </a:r>
          </a:p>
          <a:p>
            <a:pPr marL="342900" indent="-342900" algn="l">
              <a:buClr>
                <a:srgbClr val="7030A0"/>
              </a:buClr>
              <a:buAutoNum type="arabicPeriod"/>
            </a:pPr>
            <a:r>
              <a:rPr lang="ru-RU" dirty="0">
                <a:solidFill>
                  <a:srgbClr val="7030A0"/>
                </a:solidFill>
              </a:rPr>
              <a:t>Средства защиты при работе со сварочным </a:t>
            </a:r>
            <a:r>
              <a:rPr lang="ru-RU" dirty="0" smtClean="0">
                <a:solidFill>
                  <a:srgbClr val="7030A0"/>
                </a:solidFill>
              </a:rPr>
              <a:t>аппаратом</a:t>
            </a:r>
          </a:p>
          <a:p>
            <a:pPr marL="342900" indent="-342900" algn="l">
              <a:buClr>
                <a:srgbClr val="7030A0"/>
              </a:buClr>
              <a:buAutoNum type="arabicPeriod"/>
            </a:pPr>
            <a:r>
              <a:rPr lang="ru-RU" dirty="0">
                <a:solidFill>
                  <a:srgbClr val="7030A0"/>
                </a:solidFill>
              </a:rPr>
              <a:t>Грунтовка и </a:t>
            </a:r>
            <a:r>
              <a:rPr lang="ru-RU" dirty="0" smtClean="0">
                <a:solidFill>
                  <a:srgbClr val="7030A0"/>
                </a:solidFill>
              </a:rPr>
              <a:t>покраска</a:t>
            </a:r>
          </a:p>
          <a:p>
            <a:pPr marL="342900" indent="-342900" algn="l">
              <a:buClr>
                <a:srgbClr val="7030A0"/>
              </a:buClr>
              <a:buAutoNum type="arabicPeriod"/>
            </a:pPr>
            <a:r>
              <a:rPr lang="ru-RU" dirty="0">
                <a:solidFill>
                  <a:srgbClr val="7030A0"/>
                </a:solidFill>
              </a:rPr>
              <a:t>Техника безопасности при грунтовке и покраске </a:t>
            </a:r>
            <a:r>
              <a:rPr lang="ru-RU" dirty="0" smtClean="0">
                <a:solidFill>
                  <a:srgbClr val="7030A0"/>
                </a:solidFill>
              </a:rPr>
              <a:t>металла</a:t>
            </a:r>
          </a:p>
          <a:p>
            <a:pPr marL="342900" indent="-342900" algn="l">
              <a:buClr>
                <a:srgbClr val="7030A0"/>
              </a:buClr>
              <a:buAutoNum type="arabicPeriod"/>
            </a:pPr>
            <a:r>
              <a:rPr lang="ru-RU" dirty="0">
                <a:solidFill>
                  <a:srgbClr val="7030A0"/>
                </a:solidFill>
              </a:rPr>
              <a:t>Обшивка подлокотников и спинки </a:t>
            </a:r>
            <a:r>
              <a:rPr lang="ru-RU" dirty="0" smtClean="0">
                <a:solidFill>
                  <a:srgbClr val="7030A0"/>
                </a:solidFill>
              </a:rPr>
              <a:t>брусьев</a:t>
            </a:r>
          </a:p>
          <a:p>
            <a:pPr marL="342900" indent="-342900" algn="l">
              <a:buClr>
                <a:srgbClr val="7030A0"/>
              </a:buClr>
              <a:buAutoNum type="arabicPeriod"/>
            </a:pPr>
            <a:r>
              <a:rPr lang="ru-RU" dirty="0">
                <a:solidFill>
                  <a:srgbClr val="7030A0"/>
                </a:solidFill>
              </a:rPr>
              <a:t>Установка </a:t>
            </a:r>
            <a:r>
              <a:rPr lang="ru-RU" dirty="0" smtClean="0">
                <a:solidFill>
                  <a:srgbClr val="7030A0"/>
                </a:solidFill>
              </a:rPr>
              <a:t>подлокотников</a:t>
            </a:r>
          </a:p>
          <a:p>
            <a:pPr marL="342900" indent="-342900" algn="l">
              <a:buClr>
                <a:srgbClr val="7030A0"/>
              </a:buClr>
              <a:buAutoNum type="arabicPeriod"/>
            </a:pPr>
            <a:r>
              <a:rPr lang="ru-RU" dirty="0" smtClean="0">
                <a:solidFill>
                  <a:srgbClr val="7030A0"/>
                </a:solidFill>
              </a:rPr>
              <a:t>Экономическое обоснование</a:t>
            </a:r>
          </a:p>
          <a:p>
            <a:pPr marL="342900" indent="-342900" algn="l">
              <a:buClr>
                <a:srgbClr val="7030A0"/>
              </a:buClr>
              <a:buAutoNum type="arabicPeriod"/>
            </a:pPr>
            <a:endParaRPr lang="ru-RU" dirty="0" smtClean="0">
              <a:solidFill>
                <a:srgbClr val="7030A0"/>
              </a:solidFill>
            </a:endParaRPr>
          </a:p>
          <a:p>
            <a:pPr marL="342900" indent="-342900" algn="l">
              <a:buAutoNum type="arabicPeriod"/>
            </a:pPr>
            <a:endParaRPr lang="ru-RU" dirty="0" smtClean="0">
              <a:solidFill>
                <a:srgbClr val="7030A0"/>
              </a:solidFill>
            </a:endParaRPr>
          </a:p>
          <a:p>
            <a:pPr marL="342900" indent="-342900" algn="l">
              <a:buAutoNum type="arabicPeriod"/>
            </a:pPr>
            <a:endParaRPr lang="ru-RU" dirty="0">
              <a:solidFill>
                <a:srgbClr val="7030A0"/>
              </a:solidFill>
            </a:endParaRPr>
          </a:p>
        </p:txBody>
      </p:sp>
    </p:spTree>
    <p:extLst>
      <p:ext uri="{BB962C8B-B14F-4D97-AF65-F5344CB8AC3E}">
        <p14:creationId xmlns:p14="http://schemas.microsoft.com/office/powerpoint/2010/main" val="31371159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398" y="1041400"/>
            <a:ext cx="9642677" cy="798975"/>
          </a:xfrm>
        </p:spPr>
        <p:txBody>
          <a:bodyPr>
            <a:noAutofit/>
          </a:bodyPr>
          <a:lstStyle/>
          <a:p>
            <a:r>
              <a:rPr lang="ru-RU" sz="4400" dirty="0" smtClean="0">
                <a:solidFill>
                  <a:srgbClr val="FF0000"/>
                </a:solidFill>
              </a:rPr>
              <a:t>Выбор и обоснование темы. Введение.</a:t>
            </a:r>
            <a:endParaRPr lang="ru-RU" sz="4400" dirty="0">
              <a:solidFill>
                <a:srgbClr val="FF0000"/>
              </a:solidFill>
            </a:endParaRPr>
          </a:p>
        </p:txBody>
      </p:sp>
      <p:sp>
        <p:nvSpPr>
          <p:cNvPr id="4" name="Текст 3"/>
          <p:cNvSpPr>
            <a:spLocks noGrp="1"/>
          </p:cNvSpPr>
          <p:nvPr>
            <p:ph type="body" sz="half" idx="2"/>
          </p:nvPr>
        </p:nvSpPr>
        <p:spPr>
          <a:xfrm>
            <a:off x="1295398" y="2514599"/>
            <a:ext cx="9874171" cy="2913927"/>
          </a:xfrm>
        </p:spPr>
        <p:txBody>
          <a:bodyPr>
            <a:noAutofit/>
          </a:bodyPr>
          <a:lstStyle/>
          <a:p>
            <a:r>
              <a:rPr lang="ru-RU" sz="3600" dirty="0" smtClean="0">
                <a:solidFill>
                  <a:srgbClr val="7030A0"/>
                </a:solidFill>
              </a:rPr>
              <a:t>Так как я увлекаюсь спортом, но в зимний период очень сложно подойти к турнику на улице. Я решил сделать своими руками турник и установить его у себя в квартире.</a:t>
            </a:r>
            <a:endParaRPr lang="ru-RU" sz="3600" dirty="0">
              <a:solidFill>
                <a:srgbClr val="7030A0"/>
              </a:solidFill>
            </a:endParaRPr>
          </a:p>
        </p:txBody>
      </p:sp>
    </p:spTree>
    <p:extLst>
      <p:ext uri="{BB962C8B-B14F-4D97-AF65-F5344CB8AC3E}">
        <p14:creationId xmlns:p14="http://schemas.microsoft.com/office/powerpoint/2010/main" val="25358607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26488" y="1030145"/>
            <a:ext cx="6241816" cy="963645"/>
          </a:xfrm>
        </p:spPr>
        <p:txBody>
          <a:bodyPr>
            <a:normAutofit/>
          </a:bodyPr>
          <a:lstStyle/>
          <a:p>
            <a:r>
              <a:rPr lang="ru-RU" sz="4000" dirty="0" smtClean="0">
                <a:solidFill>
                  <a:srgbClr val="FF0000"/>
                </a:solidFill>
              </a:rPr>
              <a:t>Выбор вариантов</a:t>
            </a:r>
            <a:endParaRPr lang="ru-RU" sz="4000" dirty="0">
              <a:solidFill>
                <a:srgbClr val="FF0000"/>
              </a:solidFill>
            </a:endParaRPr>
          </a:p>
        </p:txBody>
      </p:sp>
      <p:sp>
        <p:nvSpPr>
          <p:cNvPr id="4" name="Текст 3"/>
          <p:cNvSpPr>
            <a:spLocks noGrp="1"/>
          </p:cNvSpPr>
          <p:nvPr>
            <p:ph type="body" sz="half" idx="2"/>
          </p:nvPr>
        </p:nvSpPr>
        <p:spPr>
          <a:xfrm>
            <a:off x="1295398" y="2245489"/>
            <a:ext cx="9746849" cy="3611301"/>
          </a:xfrm>
        </p:spPr>
        <p:txBody>
          <a:bodyPr>
            <a:normAutofit/>
          </a:bodyPr>
          <a:lstStyle/>
          <a:p>
            <a:pPr algn="l"/>
            <a:r>
              <a:rPr lang="ru-RU" sz="2800" dirty="0" smtClean="0">
                <a:solidFill>
                  <a:srgbClr val="7030A0"/>
                </a:solidFill>
              </a:rPr>
              <a:t>Я рассмотрел несколько вариантов изготовления турника. В интернете представлено множество идей. Но мне понравилось идея многофункционального турника-брусьев.</a:t>
            </a:r>
            <a:endParaRPr lang="ru-RU" sz="2800" dirty="0">
              <a:solidFill>
                <a:srgbClr val="7030A0"/>
              </a:solidFill>
            </a:endParaRPr>
          </a:p>
        </p:txBody>
      </p:sp>
    </p:spTree>
    <p:extLst>
      <p:ext uri="{BB962C8B-B14F-4D97-AF65-F5344CB8AC3E}">
        <p14:creationId xmlns:p14="http://schemas.microsoft.com/office/powerpoint/2010/main" val="24766004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399" y="-173621"/>
            <a:ext cx="6241816" cy="2071869"/>
          </a:xfrm>
        </p:spPr>
        <p:txBody>
          <a:bodyPr>
            <a:normAutofit/>
          </a:bodyPr>
          <a:lstStyle/>
          <a:p>
            <a:r>
              <a:rPr lang="ru-RU" sz="4000" dirty="0" smtClean="0">
                <a:solidFill>
                  <a:srgbClr val="FF0000"/>
                </a:solidFill>
              </a:rPr>
              <a:t>Инструменты необходимые для изготовления:</a:t>
            </a:r>
            <a:endParaRPr lang="ru-RU" sz="4000" dirty="0">
              <a:solidFill>
                <a:srgbClr val="FF0000"/>
              </a:solidFill>
            </a:endParaRPr>
          </a:p>
        </p:txBody>
      </p:sp>
      <p:pic>
        <p:nvPicPr>
          <p:cNvPr id="6" name="Рисунок 5"/>
          <p:cNvPicPr>
            <a:picLocks noGrp="1" noChangeAspect="1"/>
          </p:cNvPicPr>
          <p:nvPr>
            <p:ph type="pic" idx="1"/>
          </p:nvPr>
        </p:nvPicPr>
        <p:blipFill>
          <a:blip r:embed="rId2">
            <a:extLst>
              <a:ext uri="{28A0092B-C50C-407E-A947-70E740481C1C}">
                <a14:useLocalDpi xmlns:a14="http://schemas.microsoft.com/office/drawing/2010/main" val="0"/>
              </a:ext>
            </a:extLst>
          </a:blip>
          <a:srcRect l="25939" r="25939"/>
          <a:stretch>
            <a:fillRect/>
          </a:stretch>
        </p:blipFill>
        <p:spPr/>
      </p:pic>
      <p:sp>
        <p:nvSpPr>
          <p:cNvPr id="4" name="Текст 3"/>
          <p:cNvSpPr>
            <a:spLocks noGrp="1"/>
          </p:cNvSpPr>
          <p:nvPr>
            <p:ph type="body" sz="half" idx="2"/>
          </p:nvPr>
        </p:nvSpPr>
        <p:spPr>
          <a:xfrm>
            <a:off x="1179285" y="1753105"/>
            <a:ext cx="6241816" cy="4317357"/>
          </a:xfrm>
        </p:spPr>
        <p:txBody>
          <a:bodyPr>
            <a:noAutofit/>
          </a:bodyPr>
          <a:lstStyle/>
          <a:p>
            <a:r>
              <a:rPr lang="ru-RU" sz="2800" dirty="0" smtClean="0">
                <a:solidFill>
                  <a:srgbClr val="7030A0"/>
                </a:solidFill>
              </a:rPr>
              <a:t>-сварочный аппарат </a:t>
            </a:r>
          </a:p>
          <a:p>
            <a:r>
              <a:rPr lang="ru-RU" sz="2800" dirty="0" smtClean="0">
                <a:solidFill>
                  <a:srgbClr val="7030A0"/>
                </a:solidFill>
              </a:rPr>
              <a:t>-шуруповерт </a:t>
            </a:r>
          </a:p>
          <a:p>
            <a:r>
              <a:rPr lang="ru-RU" sz="2800" dirty="0" smtClean="0">
                <a:solidFill>
                  <a:srgbClr val="7030A0"/>
                </a:solidFill>
              </a:rPr>
              <a:t>-угловая шлифовальная машина</a:t>
            </a:r>
          </a:p>
          <a:p>
            <a:r>
              <a:rPr lang="ru-RU" sz="2800" dirty="0" smtClean="0">
                <a:solidFill>
                  <a:srgbClr val="7030A0"/>
                </a:solidFill>
              </a:rPr>
              <a:t>-рулетка </a:t>
            </a:r>
          </a:p>
          <a:p>
            <a:r>
              <a:rPr lang="ru-RU" sz="2800" dirty="0" smtClean="0">
                <a:solidFill>
                  <a:srgbClr val="7030A0"/>
                </a:solidFill>
              </a:rPr>
              <a:t>-карандаш</a:t>
            </a:r>
          </a:p>
          <a:p>
            <a:r>
              <a:rPr lang="ru-RU" sz="2800" dirty="0" smtClean="0">
                <a:solidFill>
                  <a:srgbClr val="7030A0"/>
                </a:solidFill>
              </a:rPr>
              <a:t>-чертилка</a:t>
            </a:r>
          </a:p>
          <a:p>
            <a:r>
              <a:rPr lang="ru-RU" sz="2800" dirty="0" smtClean="0">
                <a:solidFill>
                  <a:srgbClr val="7030A0"/>
                </a:solidFill>
              </a:rPr>
              <a:t>-кисти для нанесения грунтовки и краски</a:t>
            </a:r>
          </a:p>
          <a:p>
            <a:r>
              <a:rPr lang="ru-RU" sz="2800" dirty="0" smtClean="0">
                <a:solidFill>
                  <a:srgbClr val="7030A0"/>
                </a:solidFill>
              </a:rPr>
              <a:t>-</a:t>
            </a:r>
            <a:r>
              <a:rPr lang="ru-RU" sz="2800" dirty="0" err="1" smtClean="0">
                <a:solidFill>
                  <a:srgbClr val="7030A0"/>
                </a:solidFill>
              </a:rPr>
              <a:t>степлер</a:t>
            </a:r>
            <a:r>
              <a:rPr lang="ru-RU" sz="2800" dirty="0" smtClean="0">
                <a:solidFill>
                  <a:srgbClr val="7030A0"/>
                </a:solidFill>
              </a:rPr>
              <a:t> </a:t>
            </a:r>
            <a:endParaRPr lang="ru-RU" sz="2800" dirty="0">
              <a:solidFill>
                <a:srgbClr val="7030A0"/>
              </a:solidFill>
            </a:endParaRPr>
          </a:p>
        </p:txBody>
      </p:sp>
    </p:spTree>
    <p:extLst>
      <p:ext uri="{BB962C8B-B14F-4D97-AF65-F5344CB8AC3E}">
        <p14:creationId xmlns:p14="http://schemas.microsoft.com/office/powerpoint/2010/main" val="19921574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1568" y="680720"/>
            <a:ext cx="7917083" cy="1433846"/>
          </a:xfrm>
        </p:spPr>
        <p:txBody>
          <a:bodyPr>
            <a:normAutofit/>
          </a:bodyPr>
          <a:lstStyle/>
          <a:p>
            <a:r>
              <a:rPr lang="ru-RU" sz="4000" dirty="0">
                <a:solidFill>
                  <a:srgbClr val="FF0000"/>
                </a:solidFill>
              </a:rPr>
              <a:t>М</a:t>
            </a:r>
            <a:r>
              <a:rPr lang="ru-RU" sz="4000" dirty="0" smtClean="0">
                <a:solidFill>
                  <a:srgbClr val="FF0000"/>
                </a:solidFill>
              </a:rPr>
              <a:t>атериалы используемые для </a:t>
            </a:r>
            <a:r>
              <a:rPr lang="ru-RU" sz="4000" dirty="0">
                <a:solidFill>
                  <a:srgbClr val="FF0000"/>
                </a:solidFill>
              </a:rPr>
              <a:t>изготовления </a:t>
            </a:r>
            <a:r>
              <a:rPr lang="ru-RU" sz="4000" dirty="0" smtClean="0">
                <a:solidFill>
                  <a:srgbClr val="FF0000"/>
                </a:solidFill>
              </a:rPr>
              <a:t>турника:</a:t>
            </a:r>
            <a:endParaRPr lang="ru-RU" sz="4000" dirty="0">
              <a:solidFill>
                <a:srgbClr val="FF0000"/>
              </a:solidFill>
            </a:endParaRPr>
          </a:p>
        </p:txBody>
      </p:sp>
      <p:sp>
        <p:nvSpPr>
          <p:cNvPr id="4" name="Текст 3"/>
          <p:cNvSpPr>
            <a:spLocks noGrp="1"/>
          </p:cNvSpPr>
          <p:nvPr>
            <p:ph type="body" sz="half" idx="2"/>
          </p:nvPr>
        </p:nvSpPr>
        <p:spPr>
          <a:xfrm>
            <a:off x="1330317" y="2114566"/>
            <a:ext cx="9699584" cy="4032234"/>
          </a:xfrm>
        </p:spPr>
        <p:txBody>
          <a:bodyPr>
            <a:noAutofit/>
          </a:bodyPr>
          <a:lstStyle/>
          <a:p>
            <a:r>
              <a:rPr lang="ru-RU" sz="2400" dirty="0" smtClean="0">
                <a:solidFill>
                  <a:srgbClr val="7030A0"/>
                </a:solidFill>
              </a:rPr>
              <a:t>-квадратная труба 30мм×30мм толщиной 2мм и длинной 2800мм</a:t>
            </a:r>
          </a:p>
          <a:p>
            <a:r>
              <a:rPr lang="ru-RU" sz="2400" dirty="0" smtClean="0">
                <a:solidFill>
                  <a:srgbClr val="7030A0"/>
                </a:solidFill>
              </a:rPr>
              <a:t>-круглая труба ⌀25мм толщиной 2мм и длинной 2880мм</a:t>
            </a:r>
          </a:p>
          <a:p>
            <a:r>
              <a:rPr lang="ru-RU" sz="2400" dirty="0" smtClean="0">
                <a:solidFill>
                  <a:srgbClr val="7030A0"/>
                </a:solidFill>
              </a:rPr>
              <a:t>-ДСП 250мм×130мм</a:t>
            </a:r>
          </a:p>
          <a:p>
            <a:r>
              <a:rPr lang="ru-RU" sz="2400" dirty="0" smtClean="0">
                <a:solidFill>
                  <a:srgbClr val="7030A0"/>
                </a:solidFill>
              </a:rPr>
              <a:t>-ПВХ утеплитель для трубы ⌀25мм и </a:t>
            </a:r>
            <a:r>
              <a:rPr lang="ru-RU" sz="2400" dirty="0">
                <a:solidFill>
                  <a:srgbClr val="7030A0"/>
                </a:solidFill>
              </a:rPr>
              <a:t>длинной 1000мм</a:t>
            </a:r>
          </a:p>
          <a:p>
            <a:r>
              <a:rPr lang="ru-RU" sz="2400" dirty="0" smtClean="0">
                <a:solidFill>
                  <a:srgbClr val="7030A0"/>
                </a:solidFill>
              </a:rPr>
              <a:t>-дерматиновая </a:t>
            </a:r>
            <a:r>
              <a:rPr lang="ru-RU" sz="2400" dirty="0">
                <a:solidFill>
                  <a:srgbClr val="7030A0"/>
                </a:solidFill>
              </a:rPr>
              <a:t>кожа 600мм</a:t>
            </a:r>
            <a:r>
              <a:rPr lang="ru-RU" sz="2400" dirty="0" smtClean="0">
                <a:solidFill>
                  <a:srgbClr val="7030A0"/>
                </a:solidFill>
              </a:rPr>
              <a:t>×</a:t>
            </a:r>
            <a:r>
              <a:rPr lang="ru-RU" sz="2400" dirty="0">
                <a:solidFill>
                  <a:srgbClr val="7030A0"/>
                </a:solidFill>
              </a:rPr>
              <a:t> </a:t>
            </a:r>
            <a:r>
              <a:rPr lang="ru-RU" sz="2400" dirty="0" smtClean="0">
                <a:solidFill>
                  <a:srgbClr val="7030A0"/>
                </a:solidFill>
              </a:rPr>
              <a:t>600мм</a:t>
            </a:r>
          </a:p>
          <a:p>
            <a:r>
              <a:rPr lang="ru-RU" sz="2400" dirty="0" smtClean="0">
                <a:solidFill>
                  <a:srgbClr val="7030A0"/>
                </a:solidFill>
              </a:rPr>
              <a:t>- 6 </a:t>
            </a:r>
            <a:r>
              <a:rPr lang="ru-RU" sz="2400" dirty="0" err="1" smtClean="0">
                <a:solidFill>
                  <a:srgbClr val="7030A0"/>
                </a:solidFill>
              </a:rPr>
              <a:t>саморезов</a:t>
            </a:r>
            <a:r>
              <a:rPr lang="ru-RU" sz="2400" dirty="0" smtClean="0">
                <a:solidFill>
                  <a:srgbClr val="7030A0"/>
                </a:solidFill>
              </a:rPr>
              <a:t> ⌀2мм×и длинною30мм</a:t>
            </a:r>
          </a:p>
          <a:p>
            <a:r>
              <a:rPr lang="ru-RU" sz="2400" dirty="0" smtClean="0">
                <a:solidFill>
                  <a:srgbClr val="7030A0"/>
                </a:solidFill>
              </a:rPr>
              <a:t>-</a:t>
            </a:r>
            <a:r>
              <a:rPr lang="ru-RU" sz="2400" dirty="0">
                <a:solidFill>
                  <a:srgbClr val="7030A0"/>
                </a:solidFill>
              </a:rPr>
              <a:t>полипропилен  </a:t>
            </a:r>
            <a:r>
              <a:rPr lang="ru-RU" sz="2400" dirty="0" smtClean="0">
                <a:solidFill>
                  <a:srgbClr val="7030A0"/>
                </a:solidFill>
              </a:rPr>
              <a:t>280мм×300мм и толщиной 10мм</a:t>
            </a:r>
          </a:p>
          <a:p>
            <a:r>
              <a:rPr lang="ru-RU" sz="2400" dirty="0" smtClean="0">
                <a:solidFill>
                  <a:srgbClr val="7030A0"/>
                </a:solidFill>
              </a:rPr>
              <a:t>-грунтовка </a:t>
            </a:r>
            <a:r>
              <a:rPr lang="ru-RU" sz="2400" dirty="0">
                <a:solidFill>
                  <a:srgbClr val="7030A0"/>
                </a:solidFill>
              </a:rPr>
              <a:t>и </a:t>
            </a:r>
            <a:r>
              <a:rPr lang="ru-RU" sz="2400" dirty="0" smtClean="0">
                <a:solidFill>
                  <a:srgbClr val="7030A0"/>
                </a:solidFill>
              </a:rPr>
              <a:t>краска</a:t>
            </a:r>
          </a:p>
        </p:txBody>
      </p:sp>
    </p:spTree>
    <p:extLst>
      <p:ext uri="{BB962C8B-B14F-4D97-AF65-F5344CB8AC3E}">
        <p14:creationId xmlns:p14="http://schemas.microsoft.com/office/powerpoint/2010/main" val="4162164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399" y="798757"/>
            <a:ext cx="6241816" cy="1371600"/>
          </a:xfrm>
        </p:spPr>
        <p:txBody>
          <a:bodyPr>
            <a:normAutofit/>
          </a:bodyPr>
          <a:lstStyle/>
          <a:p>
            <a:pPr algn="ctr"/>
            <a:r>
              <a:rPr lang="ru-RU" sz="4000" dirty="0" smtClean="0">
                <a:solidFill>
                  <a:srgbClr val="FF0000"/>
                </a:solidFill>
              </a:rPr>
              <a:t>Резка металла </a:t>
            </a:r>
            <a:endParaRPr lang="ru-RU" sz="4000" dirty="0">
              <a:solidFill>
                <a:srgbClr val="FF0000"/>
              </a:solidFill>
            </a:endParaRPr>
          </a:p>
        </p:txBody>
      </p:sp>
      <p:pic>
        <p:nvPicPr>
          <p:cNvPr id="6" name="Рисунок 5"/>
          <p:cNvPicPr>
            <a:picLocks noGrp="1" noChangeAspect="1"/>
          </p:cNvPicPr>
          <p:nvPr>
            <p:ph type="pic" idx="1"/>
          </p:nvPr>
        </p:nvPicPr>
        <p:blipFill>
          <a:blip r:embed="rId2">
            <a:extLst>
              <a:ext uri="{28A0092B-C50C-407E-A947-70E740481C1C}">
                <a14:useLocalDpi xmlns:a14="http://schemas.microsoft.com/office/drawing/2010/main" val="0"/>
              </a:ext>
            </a:extLst>
          </a:blip>
          <a:srcRect l="7225" r="7225"/>
          <a:stretch>
            <a:fillRect/>
          </a:stretch>
        </p:blipFill>
        <p:spPr/>
      </p:pic>
      <p:sp>
        <p:nvSpPr>
          <p:cNvPr id="4" name="Текст 3"/>
          <p:cNvSpPr>
            <a:spLocks noGrp="1"/>
          </p:cNvSpPr>
          <p:nvPr>
            <p:ph type="body" sz="half" idx="2"/>
          </p:nvPr>
        </p:nvSpPr>
        <p:spPr>
          <a:xfrm>
            <a:off x="1295399" y="2662177"/>
            <a:ext cx="6241816" cy="2422055"/>
          </a:xfrm>
        </p:spPr>
        <p:txBody>
          <a:bodyPr>
            <a:noAutofit/>
          </a:bodyPr>
          <a:lstStyle/>
          <a:p>
            <a:r>
              <a:rPr lang="ru-RU" sz="2800" dirty="0" smtClean="0">
                <a:solidFill>
                  <a:srgbClr val="7030A0"/>
                </a:solidFill>
              </a:rPr>
              <a:t>Осуществлялась с помощью угловой шлифовальной машины , отрезного круга по металлу и тисков </a:t>
            </a:r>
          </a:p>
          <a:p>
            <a:r>
              <a:rPr lang="ru-RU" sz="2800" dirty="0" smtClean="0"/>
              <a:t> </a:t>
            </a:r>
            <a:endParaRPr lang="ru-RU" sz="2800" dirty="0"/>
          </a:p>
        </p:txBody>
      </p:sp>
    </p:spTree>
    <p:extLst>
      <p:ext uri="{BB962C8B-B14F-4D97-AF65-F5344CB8AC3E}">
        <p14:creationId xmlns:p14="http://schemas.microsoft.com/office/powerpoint/2010/main" val="4276260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399" y="725592"/>
            <a:ext cx="6241816" cy="1371600"/>
          </a:xfrm>
        </p:spPr>
        <p:txBody>
          <a:bodyPr/>
          <a:lstStyle/>
          <a:p>
            <a:r>
              <a:rPr lang="ru-RU" dirty="0" smtClean="0">
                <a:solidFill>
                  <a:srgbClr val="FF0000"/>
                </a:solidFill>
              </a:rPr>
              <a:t>Техника безопасности при </a:t>
            </a:r>
            <a:r>
              <a:rPr lang="ru-RU" dirty="0">
                <a:solidFill>
                  <a:srgbClr val="FF0000"/>
                </a:solidFill>
              </a:rPr>
              <a:t>работе со </a:t>
            </a:r>
            <a:r>
              <a:rPr lang="ru-RU" dirty="0" smtClean="0">
                <a:solidFill>
                  <a:srgbClr val="FF0000"/>
                </a:solidFill>
              </a:rPr>
              <a:t>угловой </a:t>
            </a:r>
            <a:r>
              <a:rPr lang="ru-RU" dirty="0">
                <a:solidFill>
                  <a:srgbClr val="FF0000"/>
                </a:solidFill>
              </a:rPr>
              <a:t>шлифовальной </a:t>
            </a:r>
            <a:r>
              <a:rPr lang="ru-RU" dirty="0" smtClean="0">
                <a:solidFill>
                  <a:srgbClr val="FF0000"/>
                </a:solidFill>
              </a:rPr>
              <a:t>машиной</a:t>
            </a:r>
            <a:endParaRPr lang="ru-RU" dirty="0">
              <a:solidFill>
                <a:srgbClr val="FF0000"/>
              </a:solidFill>
            </a:endParaRPr>
          </a:p>
        </p:txBody>
      </p:sp>
      <p:sp>
        <p:nvSpPr>
          <p:cNvPr id="4" name="Текст 3"/>
          <p:cNvSpPr>
            <a:spLocks noGrp="1"/>
          </p:cNvSpPr>
          <p:nvPr>
            <p:ph type="body" sz="half" idx="2"/>
          </p:nvPr>
        </p:nvSpPr>
        <p:spPr>
          <a:xfrm>
            <a:off x="1295399" y="2121744"/>
            <a:ext cx="6241816" cy="3694856"/>
          </a:xfrm>
        </p:spPr>
        <p:txBody>
          <a:bodyPr>
            <a:normAutofit fontScale="92500" lnSpcReduction="20000"/>
          </a:bodyPr>
          <a:lstStyle/>
          <a:p>
            <a:pPr algn="l"/>
            <a:r>
              <a:rPr lang="ru-RU" sz="2800" dirty="0">
                <a:solidFill>
                  <a:srgbClr val="7030A0"/>
                </a:solidFill>
              </a:rPr>
              <a:t> При работе с угловой шлифовальной машинкой необходимо: </a:t>
            </a:r>
            <a:br>
              <a:rPr lang="ru-RU" sz="2800" dirty="0">
                <a:solidFill>
                  <a:srgbClr val="7030A0"/>
                </a:solidFill>
              </a:rPr>
            </a:br>
            <a:r>
              <a:rPr lang="ru-RU" sz="2800" dirty="0">
                <a:solidFill>
                  <a:srgbClr val="7030A0"/>
                </a:solidFill>
              </a:rPr>
              <a:t>-убедиться в надежности крепления деталей; </a:t>
            </a:r>
            <a:br>
              <a:rPr lang="ru-RU" sz="2800" dirty="0">
                <a:solidFill>
                  <a:srgbClr val="7030A0"/>
                </a:solidFill>
              </a:rPr>
            </a:br>
            <a:r>
              <a:rPr lang="ru-RU" sz="2800" dirty="0">
                <a:solidFill>
                  <a:srgbClr val="7030A0"/>
                </a:solidFill>
              </a:rPr>
              <a:t>-убедиться, что в районе выполнения работ нет посторонних предметов; </a:t>
            </a:r>
            <a:br>
              <a:rPr lang="ru-RU" sz="2800" dirty="0">
                <a:solidFill>
                  <a:srgbClr val="7030A0"/>
                </a:solidFill>
              </a:rPr>
            </a:br>
            <a:r>
              <a:rPr lang="ru-RU" sz="2800" dirty="0">
                <a:solidFill>
                  <a:srgbClr val="7030A0"/>
                </a:solidFill>
              </a:rPr>
              <a:t>-проверить исправность </a:t>
            </a:r>
            <a:r>
              <a:rPr lang="ru-RU" sz="2800" dirty="0" err="1">
                <a:solidFill>
                  <a:srgbClr val="7030A0"/>
                </a:solidFill>
              </a:rPr>
              <a:t>электрокабеля</a:t>
            </a:r>
            <a:r>
              <a:rPr lang="ru-RU" sz="2800" dirty="0">
                <a:solidFill>
                  <a:srgbClr val="7030A0"/>
                </a:solidFill>
              </a:rPr>
              <a:t>, выключателя</a:t>
            </a:r>
            <a:r>
              <a:rPr lang="ru-RU" sz="2800" dirty="0" smtClean="0">
                <a:solidFill>
                  <a:srgbClr val="7030A0"/>
                </a:solidFill>
              </a:rPr>
              <a:t>;</a:t>
            </a:r>
          </a:p>
          <a:p>
            <a:pPr algn="l"/>
            <a:r>
              <a:rPr lang="ru-RU" sz="2800" dirty="0" smtClean="0">
                <a:solidFill>
                  <a:srgbClr val="7030A0"/>
                </a:solidFill>
              </a:rPr>
              <a:t>-выполнять работу строго в очках, перчатках и защитном халате.</a:t>
            </a:r>
            <a:endParaRPr lang="ru-RU" sz="2800" dirty="0">
              <a:solidFill>
                <a:srgbClr val="7030A0"/>
              </a:solidFill>
            </a:endParaRPr>
          </a:p>
        </p:txBody>
      </p:sp>
      <p:pic>
        <p:nvPicPr>
          <p:cNvPr id="9" name="Рисунок 8"/>
          <p:cNvPicPr>
            <a:picLocks noGrp="1" noChangeAspect="1"/>
          </p:cNvPicPr>
          <p:nvPr>
            <p:ph type="pic" idx="1"/>
          </p:nvPr>
        </p:nvPicPr>
        <p:blipFill>
          <a:blip r:embed="rId2"/>
          <a:srcRect l="1878" r="1878"/>
          <a:stretch>
            <a:fillRect/>
          </a:stretch>
        </p:blipFill>
        <p:spPr>
          <a:prstGeom prst="rect">
            <a:avLst/>
          </a:prstGeom>
        </p:spPr>
      </p:pic>
    </p:spTree>
    <p:extLst>
      <p:ext uri="{BB962C8B-B14F-4D97-AF65-F5344CB8AC3E}">
        <p14:creationId xmlns:p14="http://schemas.microsoft.com/office/powerpoint/2010/main" val="2902649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399" y="934708"/>
            <a:ext cx="6241816" cy="1371600"/>
          </a:xfrm>
        </p:spPr>
        <p:txBody>
          <a:bodyPr>
            <a:normAutofit/>
          </a:bodyPr>
          <a:lstStyle/>
          <a:p>
            <a:pPr algn="ctr"/>
            <a:r>
              <a:rPr lang="ru-RU" sz="4000" dirty="0">
                <a:solidFill>
                  <a:srgbClr val="FF0000"/>
                </a:solidFill>
              </a:rPr>
              <a:t>С</a:t>
            </a:r>
            <a:r>
              <a:rPr lang="ru-RU" sz="4000" dirty="0" smtClean="0">
                <a:solidFill>
                  <a:srgbClr val="FF0000"/>
                </a:solidFill>
              </a:rPr>
              <a:t>варка</a:t>
            </a:r>
            <a:endParaRPr lang="ru-RU" sz="4000" dirty="0">
              <a:solidFill>
                <a:srgbClr val="FF0000"/>
              </a:solidFill>
            </a:endParaRPr>
          </a:p>
        </p:txBody>
      </p:sp>
      <p:sp>
        <p:nvSpPr>
          <p:cNvPr id="4" name="Текст 3"/>
          <p:cNvSpPr>
            <a:spLocks noGrp="1"/>
          </p:cNvSpPr>
          <p:nvPr>
            <p:ph type="body" sz="half" idx="2"/>
          </p:nvPr>
        </p:nvSpPr>
        <p:spPr>
          <a:xfrm>
            <a:off x="1295399" y="2546430"/>
            <a:ext cx="6241816" cy="2537802"/>
          </a:xfrm>
        </p:spPr>
        <p:txBody>
          <a:bodyPr>
            <a:normAutofit/>
          </a:bodyPr>
          <a:lstStyle/>
          <a:p>
            <a:r>
              <a:rPr lang="ru-RU" sz="2800" dirty="0" smtClean="0">
                <a:solidFill>
                  <a:srgbClr val="7030A0"/>
                </a:solidFill>
              </a:rPr>
              <a:t>Осуществлялась с помощью ручного сварочного аппарата переменного тока</a:t>
            </a:r>
          </a:p>
          <a:p>
            <a:r>
              <a:rPr lang="ru-RU" sz="2800" dirty="0" smtClean="0">
                <a:solidFill>
                  <a:srgbClr val="7030A0"/>
                </a:solidFill>
              </a:rPr>
              <a:t> на 220 </a:t>
            </a:r>
            <a:r>
              <a:rPr lang="en-US" sz="2800" dirty="0" smtClean="0">
                <a:solidFill>
                  <a:srgbClr val="7030A0"/>
                </a:solidFill>
              </a:rPr>
              <a:t>V</a:t>
            </a:r>
            <a:endParaRPr lang="ru-RU" sz="2800" dirty="0">
              <a:solidFill>
                <a:srgbClr val="7030A0"/>
              </a:solidFill>
            </a:endParaRPr>
          </a:p>
        </p:txBody>
      </p:sp>
      <p:pic>
        <p:nvPicPr>
          <p:cNvPr id="9" name="Рисунок 8"/>
          <p:cNvPicPr>
            <a:picLocks noGrp="1" noChangeAspect="1"/>
          </p:cNvPicPr>
          <p:nvPr>
            <p:ph type="pic" idx="1"/>
          </p:nvPr>
        </p:nvPicPr>
        <p:blipFill>
          <a:blip r:embed="rId2">
            <a:extLst>
              <a:ext uri="{28A0092B-C50C-407E-A947-70E740481C1C}">
                <a14:useLocalDpi xmlns:a14="http://schemas.microsoft.com/office/drawing/2010/main" val="0"/>
              </a:ext>
            </a:extLst>
          </a:blip>
          <a:srcRect l="7225" r="7225"/>
          <a:stretch>
            <a:fillRect/>
          </a:stretch>
        </p:blipFill>
        <p:spPr/>
      </p:pic>
    </p:spTree>
    <p:extLst>
      <p:ext uri="{BB962C8B-B14F-4D97-AF65-F5344CB8AC3E}">
        <p14:creationId xmlns:p14="http://schemas.microsoft.com/office/powerpoint/2010/main" val="3145257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399" y="1041400"/>
            <a:ext cx="6241816" cy="1386840"/>
          </a:xfrm>
        </p:spPr>
        <p:txBody>
          <a:bodyPr>
            <a:noAutofit/>
          </a:bodyPr>
          <a:lstStyle/>
          <a:p>
            <a:r>
              <a:rPr lang="ru-RU" sz="3600" dirty="0">
                <a:solidFill>
                  <a:srgbClr val="FF0000"/>
                </a:solidFill>
              </a:rPr>
              <a:t>Средства </a:t>
            </a:r>
            <a:r>
              <a:rPr lang="ru-RU" sz="3600" dirty="0" smtClean="0">
                <a:solidFill>
                  <a:srgbClr val="FF0000"/>
                </a:solidFill>
              </a:rPr>
              <a:t>защиты при работе со сварочным аппаратом</a:t>
            </a:r>
            <a:r>
              <a:rPr lang="ru-RU" sz="4000" dirty="0"/>
              <a:t/>
            </a:r>
            <a:br>
              <a:rPr lang="ru-RU" sz="4000" dirty="0"/>
            </a:br>
            <a:endParaRPr lang="ru-RU" sz="4000" dirty="0"/>
          </a:p>
        </p:txBody>
      </p:sp>
      <p:sp>
        <p:nvSpPr>
          <p:cNvPr id="4" name="Текст 3"/>
          <p:cNvSpPr>
            <a:spLocks noGrp="1"/>
          </p:cNvSpPr>
          <p:nvPr>
            <p:ph type="body" sz="half" idx="2"/>
          </p:nvPr>
        </p:nvSpPr>
        <p:spPr>
          <a:xfrm>
            <a:off x="1295399" y="1727200"/>
            <a:ext cx="6241816" cy="4480560"/>
          </a:xfrm>
        </p:spPr>
        <p:txBody>
          <a:bodyPr>
            <a:noAutofit/>
          </a:bodyPr>
          <a:lstStyle/>
          <a:p>
            <a:pPr fontAlgn="base"/>
            <a:r>
              <a:rPr lang="ru-RU" sz="2100" dirty="0" smtClean="0">
                <a:solidFill>
                  <a:srgbClr val="7030A0"/>
                </a:solidFill>
              </a:rPr>
              <a:t>Согласно правилам техники безопасности, сварщик во время электросварки должен быть в специальной одежде. Одежда сварщика выполняется из негорючих, натуральных материалов. Для защиты рук сварщик снабжается защитными перчатками или варежками. Наиболее надежную защиту дают рабочие перчатки из спилка или замши. Обувь выполняется из различных материалов. Наиболее распространены кирзовые ботинки и сапоги. Защита лица и органов зрения производится с помощью сварочной маски или щитка. К сварочной маске инспекция по охране труда и правила техники безопасности предъявляют повышенные требования.</a:t>
            </a:r>
            <a:endParaRPr lang="ru-RU" sz="2100" dirty="0">
              <a:solidFill>
                <a:srgbClr val="7030A0"/>
              </a:solidFill>
            </a:endParaRPr>
          </a:p>
        </p:txBody>
      </p:sp>
      <p:pic>
        <p:nvPicPr>
          <p:cNvPr id="13" name="Рисунок 12"/>
          <p:cNvPicPr>
            <a:picLocks noGrp="1" noChangeAspect="1"/>
          </p:cNvPicPr>
          <p:nvPr>
            <p:ph type="pic" idx="1"/>
          </p:nvPr>
        </p:nvPicPr>
        <p:blipFill>
          <a:blip r:embed="rId2">
            <a:extLst>
              <a:ext uri="{28A0092B-C50C-407E-A947-70E740481C1C}">
                <a14:useLocalDpi xmlns:a14="http://schemas.microsoft.com/office/drawing/2010/main" val="0"/>
              </a:ext>
            </a:extLst>
          </a:blip>
          <a:srcRect l="5251" r="5251"/>
          <a:stretch>
            <a:fillRect/>
          </a:stretch>
        </p:blipFill>
        <p:spPr/>
      </p:pic>
    </p:spTree>
    <p:extLst>
      <p:ext uri="{BB962C8B-B14F-4D97-AF65-F5344CB8AC3E}">
        <p14:creationId xmlns:p14="http://schemas.microsoft.com/office/powerpoint/2010/main" val="34755939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399" y="1041400"/>
            <a:ext cx="6241816" cy="1371600"/>
          </a:xfrm>
        </p:spPr>
        <p:txBody>
          <a:bodyPr>
            <a:normAutofit/>
          </a:bodyPr>
          <a:lstStyle/>
          <a:p>
            <a:pPr algn="ctr"/>
            <a:r>
              <a:rPr lang="ru-RU" sz="4000" dirty="0" smtClean="0">
                <a:solidFill>
                  <a:srgbClr val="FF0000"/>
                </a:solidFill>
              </a:rPr>
              <a:t>Грунтовка и покраска</a:t>
            </a:r>
            <a:endParaRPr lang="ru-RU" sz="4000" dirty="0">
              <a:solidFill>
                <a:srgbClr val="FF0000"/>
              </a:solidFill>
            </a:endParaRPr>
          </a:p>
        </p:txBody>
      </p:sp>
      <p:pic>
        <p:nvPicPr>
          <p:cNvPr id="6" name="Рисунок 5"/>
          <p:cNvPicPr>
            <a:picLocks noGrp="1" noChangeAspect="1"/>
          </p:cNvPicPr>
          <p:nvPr>
            <p:ph type="pic" idx="1"/>
          </p:nvPr>
        </p:nvPicPr>
        <p:blipFill>
          <a:blip r:embed="rId2">
            <a:extLst>
              <a:ext uri="{28A0092B-C50C-407E-A947-70E740481C1C}">
                <a14:useLocalDpi xmlns:a14="http://schemas.microsoft.com/office/drawing/2010/main" val="0"/>
              </a:ext>
            </a:extLst>
          </a:blip>
          <a:srcRect l="25939" r="25939"/>
          <a:stretch>
            <a:fillRect/>
          </a:stretch>
        </p:blipFill>
        <p:spPr/>
      </p:pic>
      <p:sp>
        <p:nvSpPr>
          <p:cNvPr id="4" name="Текст 3"/>
          <p:cNvSpPr>
            <a:spLocks noGrp="1"/>
          </p:cNvSpPr>
          <p:nvPr>
            <p:ph type="body" sz="half" idx="2"/>
          </p:nvPr>
        </p:nvSpPr>
        <p:spPr>
          <a:xfrm>
            <a:off x="1295399" y="2514599"/>
            <a:ext cx="6241816" cy="3087547"/>
          </a:xfrm>
        </p:spPr>
        <p:txBody>
          <a:bodyPr>
            <a:normAutofit/>
          </a:bodyPr>
          <a:lstStyle/>
          <a:p>
            <a:pPr algn="l"/>
            <a:r>
              <a:rPr lang="ru-RU" sz="2800" dirty="0" smtClean="0">
                <a:solidFill>
                  <a:srgbClr val="7030A0"/>
                </a:solidFill>
              </a:rPr>
              <a:t>Наносились с помощью кисти </a:t>
            </a:r>
            <a:endParaRPr lang="ru-RU" sz="2800" dirty="0">
              <a:solidFill>
                <a:srgbClr val="7030A0"/>
              </a:solidFill>
            </a:endParaRPr>
          </a:p>
        </p:txBody>
      </p:sp>
    </p:spTree>
    <p:extLst>
      <p:ext uri="{BB962C8B-B14F-4D97-AF65-F5344CB8AC3E}">
        <p14:creationId xmlns:p14="http://schemas.microsoft.com/office/powerpoint/2010/main" val="854525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399" y="1041400"/>
            <a:ext cx="6241816" cy="1371600"/>
          </a:xfrm>
        </p:spPr>
        <p:txBody>
          <a:bodyPr>
            <a:noAutofit/>
          </a:bodyPr>
          <a:lstStyle/>
          <a:p>
            <a:r>
              <a:rPr lang="ru-RU" sz="4000" dirty="0" smtClean="0">
                <a:solidFill>
                  <a:srgbClr val="FF0000"/>
                </a:solidFill>
              </a:rPr>
              <a:t>Техника безопасности при грунтовке </a:t>
            </a:r>
            <a:r>
              <a:rPr lang="ru-RU" sz="4000" dirty="0">
                <a:solidFill>
                  <a:srgbClr val="FF0000"/>
                </a:solidFill>
              </a:rPr>
              <a:t>и покраске металла</a:t>
            </a:r>
          </a:p>
        </p:txBody>
      </p:sp>
      <p:sp>
        <p:nvSpPr>
          <p:cNvPr id="3" name="Рисунок 2"/>
          <p:cNvSpPr>
            <a:spLocks noGrp="1"/>
          </p:cNvSpPr>
          <p:nvPr>
            <p:ph type="pic" idx="1"/>
          </p:nvPr>
        </p:nvSpPr>
        <p:spPr/>
      </p:sp>
      <p:sp>
        <p:nvSpPr>
          <p:cNvPr id="4" name="Текст 3"/>
          <p:cNvSpPr>
            <a:spLocks noGrp="1"/>
          </p:cNvSpPr>
          <p:nvPr>
            <p:ph type="body" sz="half" idx="2"/>
          </p:nvPr>
        </p:nvSpPr>
        <p:spPr>
          <a:xfrm>
            <a:off x="1295399" y="2413000"/>
            <a:ext cx="6241816" cy="3403600"/>
          </a:xfrm>
        </p:spPr>
        <p:txBody>
          <a:bodyPr>
            <a:normAutofit lnSpcReduction="10000"/>
          </a:bodyPr>
          <a:lstStyle/>
          <a:p>
            <a:r>
              <a:rPr lang="ru-RU" dirty="0"/>
              <a:t>Материал горюч, поэтому в рабочей зоне не должны находиться источники огня.</a:t>
            </a:r>
          </a:p>
          <a:p>
            <a:r>
              <a:rPr lang="ru-RU" dirty="0"/>
              <a:t>Приступая к работе пары грунтовки не стоит вдыхать, лучше наденьте респиратор.</a:t>
            </a:r>
          </a:p>
          <a:p>
            <a:r>
              <a:rPr lang="ru-RU" dirty="0"/>
              <a:t>Наносить грунтовку стоит в хорошо проветриваемом помещении, используя валик, кисть, аэрозольный разбрызгиватель.</a:t>
            </a:r>
          </a:p>
          <a:p>
            <a:r>
              <a:rPr lang="ru-RU" dirty="0"/>
              <a:t>Для защиты рук используйте резиновые перчатки.</a:t>
            </a:r>
          </a:p>
          <a:p>
            <a:r>
              <a:rPr lang="ru-RU" dirty="0"/>
              <a:t>Не допускайте попадания грунтовочного состава в глаза, не выливайте в сток.</a:t>
            </a:r>
          </a:p>
          <a:p>
            <a:endParaRPr lang="ru-RU" dirty="0"/>
          </a:p>
        </p:txBody>
      </p:sp>
      <p:pic>
        <p:nvPicPr>
          <p:cNvPr id="3074" name="Picture 2" descr="https://olestnicah.ru/wp-content/uploads/2018/01/okrashivanie-metallicheskoy-konstruktsii-poroshko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830" y="1041400"/>
            <a:ext cx="3063347" cy="477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2574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399" y="1041400"/>
            <a:ext cx="6241816" cy="1449677"/>
          </a:xfrm>
        </p:spPr>
        <p:txBody>
          <a:bodyPr>
            <a:normAutofit/>
          </a:bodyPr>
          <a:lstStyle/>
          <a:p>
            <a:pPr algn="ctr"/>
            <a:r>
              <a:rPr lang="ru-RU" sz="4000" dirty="0" smtClean="0">
                <a:solidFill>
                  <a:srgbClr val="FF0000"/>
                </a:solidFill>
              </a:rPr>
              <a:t>Обшивка подлокотников и спинки брусьев</a:t>
            </a:r>
            <a:endParaRPr lang="ru-RU" sz="4000" dirty="0">
              <a:solidFill>
                <a:srgbClr val="FF0000"/>
              </a:solidFill>
            </a:endParaRPr>
          </a:p>
        </p:txBody>
      </p:sp>
      <p:pic>
        <p:nvPicPr>
          <p:cNvPr id="6" name="Рисунок 5"/>
          <p:cNvPicPr>
            <a:picLocks noGrp="1" noChangeAspect="1"/>
          </p:cNvPicPr>
          <p:nvPr>
            <p:ph type="pic" idx="1"/>
          </p:nvPr>
        </p:nvPicPr>
        <p:blipFill>
          <a:blip r:embed="rId2">
            <a:extLst>
              <a:ext uri="{28A0092B-C50C-407E-A947-70E740481C1C}">
                <a14:useLocalDpi xmlns:a14="http://schemas.microsoft.com/office/drawing/2010/main" val="0"/>
              </a:ext>
            </a:extLst>
          </a:blip>
          <a:srcRect l="7225" r="7225"/>
          <a:stretch>
            <a:fillRect/>
          </a:stretch>
        </p:blipFill>
        <p:spPr/>
      </p:pic>
      <p:sp>
        <p:nvSpPr>
          <p:cNvPr id="4" name="Текст 3"/>
          <p:cNvSpPr>
            <a:spLocks noGrp="1"/>
          </p:cNvSpPr>
          <p:nvPr>
            <p:ph type="body" sz="half" idx="2"/>
          </p:nvPr>
        </p:nvSpPr>
        <p:spPr/>
        <p:txBody>
          <a:bodyPr>
            <a:normAutofit/>
          </a:bodyPr>
          <a:lstStyle/>
          <a:p>
            <a:r>
              <a:rPr lang="ru-RU" sz="2800" dirty="0" smtClean="0">
                <a:solidFill>
                  <a:srgbClr val="7030A0"/>
                </a:solidFill>
              </a:rPr>
              <a:t>Для обшивки спинки и подлокотников использовал ручной механический </a:t>
            </a:r>
            <a:r>
              <a:rPr lang="ru-RU" sz="2800" dirty="0" err="1" smtClean="0">
                <a:solidFill>
                  <a:srgbClr val="7030A0"/>
                </a:solidFill>
              </a:rPr>
              <a:t>степлер</a:t>
            </a:r>
            <a:r>
              <a:rPr lang="ru-RU" sz="2800" dirty="0" smtClean="0">
                <a:solidFill>
                  <a:srgbClr val="7030A0"/>
                </a:solidFill>
              </a:rPr>
              <a:t> </a:t>
            </a:r>
            <a:endParaRPr lang="ru-RU" sz="2800" dirty="0">
              <a:solidFill>
                <a:srgbClr val="7030A0"/>
              </a:solidFill>
            </a:endParaRPr>
          </a:p>
        </p:txBody>
      </p:sp>
    </p:spTree>
    <p:extLst>
      <p:ext uri="{BB962C8B-B14F-4D97-AF65-F5344CB8AC3E}">
        <p14:creationId xmlns:p14="http://schemas.microsoft.com/office/powerpoint/2010/main" val="33662436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592" y="9611788"/>
            <a:ext cx="12192000" cy="6966283"/>
          </a:xfrm>
          <a:prstGeom prst="rect">
            <a:avLst/>
          </a:prstGeom>
        </p:spPr>
      </p:pic>
      <p:sp>
        <p:nvSpPr>
          <p:cNvPr id="2" name="Заголовок 1"/>
          <p:cNvSpPr>
            <a:spLocks noGrp="1"/>
          </p:cNvSpPr>
          <p:nvPr>
            <p:ph type="title"/>
          </p:nvPr>
        </p:nvSpPr>
        <p:spPr>
          <a:xfrm>
            <a:off x="1295399" y="1041400"/>
            <a:ext cx="6241816" cy="775825"/>
          </a:xfrm>
        </p:spPr>
        <p:txBody>
          <a:bodyPr>
            <a:normAutofit/>
          </a:bodyPr>
          <a:lstStyle/>
          <a:p>
            <a:r>
              <a:rPr lang="ru-RU" sz="4000" dirty="0">
                <a:solidFill>
                  <a:srgbClr val="FF0000"/>
                </a:solidFill>
              </a:rPr>
              <a:t>Установка подлокотников</a:t>
            </a:r>
          </a:p>
        </p:txBody>
      </p:sp>
      <p:pic>
        <p:nvPicPr>
          <p:cNvPr id="6" name="Рисунок 5"/>
          <p:cNvPicPr>
            <a:picLocks noGrp="1" noChangeAspect="1"/>
          </p:cNvPicPr>
          <p:nvPr>
            <p:ph type="pic" idx="1"/>
          </p:nvPr>
        </p:nvPicPr>
        <p:blipFill>
          <a:blip r:embed="rId3">
            <a:extLst>
              <a:ext uri="{28A0092B-C50C-407E-A947-70E740481C1C}">
                <a14:useLocalDpi xmlns:a14="http://schemas.microsoft.com/office/drawing/2010/main" val="0"/>
              </a:ext>
            </a:extLst>
          </a:blip>
          <a:srcRect l="7225" r="7225"/>
          <a:stretch>
            <a:fillRect/>
          </a:stretch>
        </p:blipFill>
        <p:spPr/>
      </p:pic>
      <p:sp>
        <p:nvSpPr>
          <p:cNvPr id="4" name="Текст 3"/>
          <p:cNvSpPr>
            <a:spLocks noGrp="1"/>
          </p:cNvSpPr>
          <p:nvPr>
            <p:ph type="body" sz="half" idx="2"/>
          </p:nvPr>
        </p:nvSpPr>
        <p:spPr>
          <a:xfrm>
            <a:off x="1295399" y="2144263"/>
            <a:ext cx="6241816" cy="1828800"/>
          </a:xfrm>
        </p:spPr>
        <p:txBody>
          <a:bodyPr>
            <a:normAutofit/>
          </a:bodyPr>
          <a:lstStyle/>
          <a:p>
            <a:pPr algn="l"/>
            <a:r>
              <a:rPr lang="ru-RU" sz="2800" dirty="0">
                <a:solidFill>
                  <a:srgbClr val="7030A0"/>
                </a:solidFill>
              </a:rPr>
              <a:t>Осуществлялась с </a:t>
            </a:r>
            <a:r>
              <a:rPr lang="ru-RU" sz="2800" dirty="0" smtClean="0">
                <a:solidFill>
                  <a:srgbClr val="7030A0"/>
                </a:solidFill>
              </a:rPr>
              <a:t>помощью </a:t>
            </a:r>
            <a:r>
              <a:rPr lang="ru-RU" sz="2800" dirty="0" err="1" smtClean="0">
                <a:solidFill>
                  <a:srgbClr val="7030A0"/>
                </a:solidFill>
              </a:rPr>
              <a:t>саморезов</a:t>
            </a:r>
            <a:r>
              <a:rPr lang="ru-RU" sz="2800" dirty="0" smtClean="0">
                <a:solidFill>
                  <a:srgbClr val="7030A0"/>
                </a:solidFill>
              </a:rPr>
              <a:t> по дереву </a:t>
            </a:r>
            <a:endParaRPr lang="ru-RU" sz="2800" dirty="0"/>
          </a:p>
        </p:txBody>
      </p:sp>
    </p:spTree>
    <p:extLst>
      <p:ext uri="{BB962C8B-B14F-4D97-AF65-F5344CB8AC3E}">
        <p14:creationId xmlns:p14="http://schemas.microsoft.com/office/powerpoint/2010/main" val="4926171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8167" y="231172"/>
            <a:ext cx="7720314" cy="1371600"/>
          </a:xfrm>
        </p:spPr>
        <p:txBody>
          <a:bodyPr/>
          <a:lstStyle/>
          <a:p>
            <a:pPr algn="ctr"/>
            <a:r>
              <a:rPr lang="ru-RU" sz="4000" dirty="0" smtClean="0">
                <a:solidFill>
                  <a:srgbClr val="FF0000"/>
                </a:solidFill>
              </a:rPr>
              <a:t>Экономическое обоснование</a:t>
            </a:r>
            <a:endParaRPr lang="ru-RU" dirty="0"/>
          </a:p>
        </p:txBody>
      </p:sp>
      <p:sp>
        <p:nvSpPr>
          <p:cNvPr id="4" name="Текст 3"/>
          <p:cNvSpPr>
            <a:spLocks noGrp="1"/>
          </p:cNvSpPr>
          <p:nvPr>
            <p:ph type="body" sz="half" idx="2"/>
          </p:nvPr>
        </p:nvSpPr>
        <p:spPr>
          <a:xfrm>
            <a:off x="1295399" y="1602771"/>
            <a:ext cx="9932044" cy="4450787"/>
          </a:xfrm>
        </p:spPr>
        <p:txBody>
          <a:bodyPr/>
          <a:lstStyle/>
          <a:p>
            <a:pPr marL="342900" indent="-342900" algn="l">
              <a:buClr>
                <a:srgbClr val="7030A0"/>
              </a:buClr>
              <a:buFont typeface="+mj-lt"/>
              <a:buAutoNum type="arabicPeriod"/>
            </a:pPr>
            <a:r>
              <a:rPr lang="ru-RU" dirty="0" smtClean="0">
                <a:solidFill>
                  <a:srgbClr val="7030A0"/>
                </a:solidFill>
              </a:rPr>
              <a:t>Для того чтобы подсчитать затраты на выполнения  изделия, необходимо знать стоимость всех материалов и электроэнергии, затраченных на его изготовление.</a:t>
            </a:r>
            <a:endParaRPr lang="ru-RU" dirty="0">
              <a:solidFill>
                <a:srgbClr val="7030A0"/>
              </a:solidFill>
            </a:endParaRPr>
          </a:p>
          <a:p>
            <a:pPr marL="342900" indent="-342900" algn="l">
              <a:buClr>
                <a:srgbClr val="7030A0"/>
              </a:buClr>
              <a:buFont typeface="+mj-lt"/>
              <a:buAutoNum type="arabicPeriod"/>
            </a:pPr>
            <a:r>
              <a:rPr lang="ru-RU" dirty="0" smtClean="0">
                <a:solidFill>
                  <a:srgbClr val="7030A0"/>
                </a:solidFill>
              </a:rPr>
              <a:t>Не учитывались затраты на:</a:t>
            </a:r>
          </a:p>
          <a:p>
            <a:pPr algn="l">
              <a:buClr>
                <a:srgbClr val="7030A0"/>
              </a:buClr>
            </a:pPr>
            <a:r>
              <a:rPr lang="ru-RU" dirty="0" smtClean="0">
                <a:solidFill>
                  <a:srgbClr val="7030A0"/>
                </a:solidFill>
              </a:rPr>
              <a:t>-амортизацию оборудования, так как работали в школьной мастерской;</a:t>
            </a:r>
          </a:p>
          <a:p>
            <a:pPr algn="l">
              <a:buClr>
                <a:srgbClr val="7030A0"/>
              </a:buClr>
            </a:pPr>
            <a:r>
              <a:rPr lang="ru-RU" dirty="0" smtClean="0">
                <a:solidFill>
                  <a:srgbClr val="7030A0"/>
                </a:solidFill>
              </a:rPr>
              <a:t>-оплату труда, так как делал самостоятельно;</a:t>
            </a:r>
          </a:p>
          <a:p>
            <a:pPr algn="l">
              <a:buClr>
                <a:srgbClr val="7030A0"/>
              </a:buClr>
            </a:pPr>
            <a:r>
              <a:rPr lang="ru-RU" dirty="0" smtClean="0">
                <a:solidFill>
                  <a:srgbClr val="7030A0"/>
                </a:solidFill>
              </a:rPr>
              <a:t>-грунтовку и краску, наждачную бумагу и кисти , так как были в школьной мастерской;</a:t>
            </a:r>
          </a:p>
          <a:p>
            <a:pPr algn="l">
              <a:buClr>
                <a:srgbClr val="7030A0"/>
              </a:buClr>
            </a:pPr>
            <a:r>
              <a:rPr lang="ru-RU" dirty="0" smtClean="0">
                <a:solidFill>
                  <a:srgbClr val="7030A0"/>
                </a:solidFill>
              </a:rPr>
              <a:t>-круглую и квадратную трубу </a:t>
            </a:r>
            <a:r>
              <a:rPr lang="ru-RU" dirty="0">
                <a:solidFill>
                  <a:srgbClr val="7030A0"/>
                </a:solidFill>
              </a:rPr>
              <a:t>так как </a:t>
            </a:r>
            <a:r>
              <a:rPr lang="ru-RU" dirty="0" smtClean="0">
                <a:solidFill>
                  <a:srgbClr val="7030A0"/>
                </a:solidFill>
              </a:rPr>
              <a:t>была после ремонта дома и постройки теплицы;</a:t>
            </a:r>
          </a:p>
          <a:p>
            <a:pPr algn="l">
              <a:buClr>
                <a:srgbClr val="7030A0"/>
              </a:buClr>
            </a:pPr>
            <a:r>
              <a:rPr lang="ru-RU" dirty="0" smtClean="0">
                <a:solidFill>
                  <a:srgbClr val="7030A0"/>
                </a:solidFill>
              </a:rPr>
              <a:t>-электроэнергии так как работали в школьной мастерской.</a:t>
            </a:r>
          </a:p>
          <a:p>
            <a:pPr algn="l">
              <a:buClr>
                <a:srgbClr val="7030A0"/>
              </a:buClr>
            </a:pPr>
            <a:endParaRPr lang="ru-RU" dirty="0">
              <a:solidFill>
                <a:srgbClr val="7030A0"/>
              </a:solidFill>
            </a:endParaRPr>
          </a:p>
          <a:p>
            <a:pPr algn="l">
              <a:buClr>
                <a:srgbClr val="7030A0"/>
              </a:buClr>
            </a:pPr>
            <a:r>
              <a:rPr lang="ru-RU" dirty="0" smtClean="0">
                <a:solidFill>
                  <a:srgbClr val="7030A0"/>
                </a:solidFill>
              </a:rPr>
              <a:t>Себестоимость в спортивном магазине данного снаряда от 2000 до 3000 рублей</a:t>
            </a:r>
          </a:p>
          <a:p>
            <a:pPr algn="l">
              <a:buClr>
                <a:srgbClr val="7030A0"/>
              </a:buClr>
            </a:pPr>
            <a:endParaRPr lang="ru-RU" dirty="0" smtClean="0">
              <a:solidFill>
                <a:srgbClr val="7030A0"/>
              </a:solidFill>
            </a:endParaRPr>
          </a:p>
          <a:p>
            <a:pPr algn="l">
              <a:buClr>
                <a:srgbClr val="7030A0"/>
              </a:buClr>
            </a:pPr>
            <a:endParaRPr lang="ru-RU" dirty="0" smtClean="0">
              <a:solidFill>
                <a:srgbClr val="7030A0"/>
              </a:solidFill>
            </a:endParaRPr>
          </a:p>
          <a:p>
            <a:pPr marL="342900" indent="-342900" algn="l">
              <a:buClr>
                <a:srgbClr val="7030A0"/>
              </a:buClr>
              <a:buFont typeface="+mj-lt"/>
              <a:buAutoNum type="arabicPeriod"/>
            </a:pPr>
            <a:endParaRPr lang="ru-RU" dirty="0" smtClean="0">
              <a:solidFill>
                <a:srgbClr val="7030A0"/>
              </a:solidFill>
            </a:endParaRPr>
          </a:p>
        </p:txBody>
      </p:sp>
    </p:spTree>
    <p:extLst>
      <p:ext uri="{BB962C8B-B14F-4D97-AF65-F5344CB8AC3E}">
        <p14:creationId xmlns:p14="http://schemas.microsoft.com/office/powerpoint/2010/main" val="26829821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72786" y="865260"/>
            <a:ext cx="6241816" cy="1371600"/>
          </a:xfrm>
        </p:spPr>
        <p:txBody>
          <a:bodyPr>
            <a:normAutofit/>
          </a:bodyPr>
          <a:lstStyle/>
          <a:p>
            <a:r>
              <a:rPr lang="ru-RU" sz="4000" dirty="0" smtClean="0">
                <a:solidFill>
                  <a:srgbClr val="FF0000"/>
                </a:solidFill>
              </a:rPr>
              <a:t>Спасибо за внимание</a:t>
            </a:r>
            <a:endParaRPr lang="ru-RU" sz="4000" dirty="0">
              <a:solidFill>
                <a:srgbClr val="FF0000"/>
              </a:solidFill>
            </a:endParaRPr>
          </a:p>
        </p:txBody>
      </p:sp>
      <p:sp>
        <p:nvSpPr>
          <p:cNvPr id="4" name="Текст 3"/>
          <p:cNvSpPr>
            <a:spLocks noGrp="1"/>
          </p:cNvSpPr>
          <p:nvPr>
            <p:ph type="body" sz="half" idx="2"/>
          </p:nvPr>
        </p:nvSpPr>
        <p:spPr>
          <a:xfrm>
            <a:off x="2510741" y="2236860"/>
            <a:ext cx="6241816" cy="1828800"/>
          </a:xfrm>
        </p:spPr>
        <p:txBody>
          <a:bodyPr/>
          <a:lstStyle/>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595" y="2236860"/>
            <a:ext cx="5274197" cy="3955648"/>
          </a:xfrm>
          <a:prstGeom prst="rect">
            <a:avLst/>
          </a:prstGeom>
        </p:spPr>
      </p:pic>
    </p:spTree>
    <p:extLst>
      <p:ext uri="{BB962C8B-B14F-4D97-AF65-F5344CB8AC3E}">
        <p14:creationId xmlns:p14="http://schemas.microsoft.com/office/powerpoint/2010/main" val="4182055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222</TotalTime>
  <Words>533</Words>
  <Application>Microsoft Office PowerPoint</Application>
  <PresentationFormat>Широкоэкранный</PresentationFormat>
  <Paragraphs>76</Paragraphs>
  <Slides>16</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16</vt:i4>
      </vt:variant>
    </vt:vector>
  </HeadingPairs>
  <TitlesOfParts>
    <vt:vector size="19" baseType="lpstr">
      <vt:lpstr>Arial</vt:lpstr>
      <vt:lpstr>Garamond</vt:lpstr>
      <vt:lpstr>Натуральные материалы</vt:lpstr>
      <vt:lpstr>   Изготовление многофункционального устройства:  турник-брусья </vt:lpstr>
      <vt:lpstr>Содержание</vt:lpstr>
      <vt:lpstr>Выбор и обоснование темы. Введение.</vt:lpstr>
      <vt:lpstr>Выбор вариантов</vt:lpstr>
      <vt:lpstr>Инструменты необходимые для изготовления:</vt:lpstr>
      <vt:lpstr>Материалы используемые для изготовления турника:</vt:lpstr>
      <vt:lpstr>Резка металла </vt:lpstr>
      <vt:lpstr>Техника безопасности при работе со угловой шлифовальной машиной</vt:lpstr>
      <vt:lpstr>Сварка</vt:lpstr>
      <vt:lpstr>Средства защиты при работе со сварочным аппаратом </vt:lpstr>
      <vt:lpstr>Грунтовка и покраска</vt:lpstr>
      <vt:lpstr>Техника безопасности при грунтовке и покраске металла</vt:lpstr>
      <vt:lpstr>Обшивка подлокотников и спинки брусьев</vt:lpstr>
      <vt:lpstr>Установка подлокотников</vt:lpstr>
      <vt:lpstr>Экономическое обоснование</vt:lpstr>
      <vt:lpstr>Спасибо за внимание</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Изготовление многофункционального устройства: турник-брусья </dc:title>
  <dc:creator>User</dc:creator>
  <cp:lastModifiedBy>mihail maximus</cp:lastModifiedBy>
  <cp:revision>28</cp:revision>
  <dcterms:created xsi:type="dcterms:W3CDTF">2019-10-06T11:41:48Z</dcterms:created>
  <dcterms:modified xsi:type="dcterms:W3CDTF">2022-05-17T05:36:06Z</dcterms:modified>
</cp:coreProperties>
</file>