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4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99"/>
    <a:srgbClr val="0000CC"/>
    <a:srgbClr val="3333FF"/>
    <a:srgbClr val="0000FF"/>
    <a:srgbClr val="3333CC"/>
    <a:srgbClr val="000000"/>
    <a:srgbClr val="A50021"/>
    <a:srgbClr val="990000"/>
    <a:srgbClr val="00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8CF7E2-3282-410E-A3B1-72F7D5275C47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A2D98D-08A9-4FEF-84E2-F60A24EACA1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642919"/>
            <a:ext cx="8229600" cy="574042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rgbClr val="A50021"/>
                </a:solidFill>
              </a:rPr>
              <a:t>    </a:t>
            </a:r>
            <a:r>
              <a:rPr lang="ru-RU" sz="5400" b="1" dirty="0" smtClean="0">
                <a:solidFill>
                  <a:srgbClr val="0000CC"/>
                </a:solidFill>
                <a:latin typeface="Arial Black" pitchFamily="34" charset="0"/>
              </a:rPr>
              <a:t>«Р е ч е </a:t>
            </a:r>
            <a:r>
              <a:rPr lang="ru-RU" sz="5400" b="1" dirty="0" err="1" smtClean="0">
                <a:solidFill>
                  <a:srgbClr val="0000CC"/>
                </a:solidFill>
                <a:latin typeface="Arial Black" pitchFamily="34" charset="0"/>
              </a:rPr>
              <a:t>ц</a:t>
            </a:r>
            <a:r>
              <a:rPr lang="ru-RU" sz="5400" b="1" dirty="0" smtClean="0">
                <a:solidFill>
                  <a:srgbClr val="0000CC"/>
                </a:solidFill>
                <a:latin typeface="Arial Black" pitchFamily="34" charset="0"/>
              </a:rPr>
              <a:t> в е т и к»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33CC"/>
                </a:solidFill>
              </a:rPr>
              <a:t>Дополнительная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33CC"/>
                </a:solidFill>
              </a:rPr>
              <a:t> образовательная программа для детей 4-5 лет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0033CC"/>
                </a:solidFill>
              </a:rPr>
              <a:t>на 2016-2017 учебный год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0033CC"/>
                </a:solidFill>
              </a:rPr>
              <a:t>   </a:t>
            </a:r>
            <a:r>
              <a:rPr lang="ru-RU" sz="1800" b="1" dirty="0" smtClean="0">
                <a:solidFill>
                  <a:srgbClr val="0033CC"/>
                </a:solidFill>
              </a:rPr>
              <a:t>Руководитель</a:t>
            </a:r>
          </a:p>
          <a:p>
            <a:pPr algn="ctr">
              <a:buNone/>
            </a:pPr>
            <a:r>
              <a:rPr lang="ru-RU" sz="1800" b="1" dirty="0" smtClean="0">
                <a:solidFill>
                  <a:srgbClr val="0033CC"/>
                </a:solidFill>
              </a:rPr>
              <a:t>  учитель-логопед высшей </a:t>
            </a:r>
          </a:p>
          <a:p>
            <a:pPr algn="ctr">
              <a:buNone/>
            </a:pPr>
            <a:r>
              <a:rPr lang="ru-RU" sz="1800" b="1" dirty="0" smtClean="0">
                <a:solidFill>
                  <a:srgbClr val="0033CC"/>
                </a:solidFill>
              </a:rPr>
              <a:t>             квалификационной категории 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33CC"/>
                </a:solidFill>
              </a:rPr>
              <a:t>Аксанова Татьяна Юрьевна</a:t>
            </a:r>
            <a:endParaRPr lang="ru-RU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33CC"/>
                </a:solidFill>
              </a:rPr>
              <a:t>Особенности программы « </a:t>
            </a:r>
            <a:r>
              <a:rPr lang="ru-RU" sz="2800" b="1" dirty="0" err="1" smtClean="0">
                <a:solidFill>
                  <a:srgbClr val="0033CC"/>
                </a:solidFill>
              </a:rPr>
              <a:t>Речецветик</a:t>
            </a:r>
            <a:r>
              <a:rPr lang="ru-RU" sz="2800" b="1" dirty="0" smtClean="0">
                <a:solidFill>
                  <a:srgbClr val="3333CC"/>
                </a:solidFill>
              </a:rPr>
              <a:t>»</a:t>
            </a:r>
            <a:endParaRPr lang="ru-RU" sz="2800" b="1" dirty="0">
              <a:solidFill>
                <a:srgbClr val="3333CC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000" dirty="0" smtClean="0">
                <a:solidFill>
                  <a:srgbClr val="0033CC"/>
                </a:solidFill>
              </a:rPr>
              <a:t>Занятия строятся на основе психолого-педагогического  подхода, исходным положением которого является рассмотрение речи как деятельности.</a:t>
            </a:r>
          </a:p>
          <a:p>
            <a:r>
              <a:rPr lang="ru-RU" sz="2000" dirty="0" smtClean="0">
                <a:solidFill>
                  <a:srgbClr val="0033CC"/>
                </a:solidFill>
              </a:rPr>
              <a:t>Программу «</a:t>
            </a:r>
            <a:r>
              <a:rPr lang="ru-RU" sz="2000" dirty="0" err="1" smtClean="0">
                <a:solidFill>
                  <a:srgbClr val="0033CC"/>
                </a:solidFill>
              </a:rPr>
              <a:t>Речецветик</a:t>
            </a:r>
            <a:r>
              <a:rPr lang="ru-RU" sz="2000" dirty="0" smtClean="0">
                <a:solidFill>
                  <a:srgbClr val="0033CC"/>
                </a:solidFill>
              </a:rPr>
              <a:t>» можно рассматривать как систему игр, упражнений, творческих заданий, направленную на развитие у дошкольников коммуникативной компетенции, способности налаживать общение с окружающими при помощи языковых средств (фонетических, лексических, грамматических).</a:t>
            </a:r>
          </a:p>
          <a:p>
            <a:r>
              <a:rPr lang="ru-RU" sz="2000" dirty="0" smtClean="0">
                <a:solidFill>
                  <a:srgbClr val="0033CC"/>
                </a:solidFill>
              </a:rPr>
              <a:t>Предлагаемая система занятий имеет познавательную основу. Она опирается на методику, разработанную ведущим специалистом Московского </a:t>
            </a:r>
            <a:r>
              <a:rPr lang="ru-RU" sz="2000" dirty="0" err="1" smtClean="0">
                <a:solidFill>
                  <a:srgbClr val="0033CC"/>
                </a:solidFill>
              </a:rPr>
              <a:t>Инновационно-педагогогического</a:t>
            </a:r>
            <a:r>
              <a:rPr lang="ru-RU" sz="2000" dirty="0" smtClean="0">
                <a:solidFill>
                  <a:srgbClr val="0033CC"/>
                </a:solidFill>
              </a:rPr>
              <a:t> центра  С. А. </a:t>
            </a:r>
            <a:r>
              <a:rPr lang="ru-RU" sz="2000" dirty="0" err="1" smtClean="0">
                <a:solidFill>
                  <a:srgbClr val="0033CC"/>
                </a:solidFill>
              </a:rPr>
              <a:t>Батаевой</a:t>
            </a:r>
            <a:r>
              <a:rPr lang="ru-RU" sz="2000" dirty="0" smtClean="0">
                <a:solidFill>
                  <a:srgbClr val="0033CC"/>
                </a:solidFill>
              </a:rPr>
              <a:t>.</a:t>
            </a:r>
          </a:p>
          <a:p>
            <a:r>
              <a:rPr lang="ru-RU" sz="2000" dirty="0" smtClean="0">
                <a:solidFill>
                  <a:srgbClr val="0033CC"/>
                </a:solidFill>
              </a:rPr>
              <a:t>При составлении календарно-тематического плана использовались методические рекомендации Т.А </a:t>
            </a:r>
            <a:r>
              <a:rPr lang="ru-RU" sz="2000" dirty="0" err="1" smtClean="0">
                <a:solidFill>
                  <a:srgbClr val="0033CC"/>
                </a:solidFill>
              </a:rPr>
              <a:t>Ткаченко,Е</a:t>
            </a:r>
            <a:r>
              <a:rPr lang="ru-RU" sz="2000" dirty="0" smtClean="0">
                <a:solidFill>
                  <a:srgbClr val="0033CC"/>
                </a:solidFill>
              </a:rPr>
              <a:t>. А. </a:t>
            </a:r>
            <a:r>
              <a:rPr lang="ru-RU" sz="2000" dirty="0" err="1" smtClean="0">
                <a:solidFill>
                  <a:srgbClr val="0033CC"/>
                </a:solidFill>
              </a:rPr>
              <a:t>Алябьевой</a:t>
            </a:r>
            <a:r>
              <a:rPr lang="ru-RU" sz="2000" dirty="0" smtClean="0">
                <a:solidFill>
                  <a:srgbClr val="0033CC"/>
                </a:solidFill>
              </a:rPr>
              <a:t>…</a:t>
            </a:r>
            <a:endParaRPr lang="ru-RU" sz="2000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85720" y="571480"/>
            <a:ext cx="8229600" cy="214314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dirty="0" smtClean="0">
                <a:solidFill>
                  <a:srgbClr val="0033CC"/>
                </a:solidFill>
              </a:rPr>
              <a:t/>
            </a:r>
            <a:br>
              <a:rPr lang="ru-RU" sz="2400" dirty="0" smtClean="0">
                <a:solidFill>
                  <a:srgbClr val="0033CC"/>
                </a:solidFill>
              </a:rPr>
            </a:br>
            <a:r>
              <a:rPr lang="ru-RU" sz="2700" dirty="0" smtClean="0">
                <a:solidFill>
                  <a:srgbClr val="0033CC"/>
                </a:solidFill>
              </a:rPr>
              <a:t/>
            </a:r>
            <a:br>
              <a:rPr lang="ru-RU" sz="2700" dirty="0" smtClean="0">
                <a:solidFill>
                  <a:srgbClr val="0033CC"/>
                </a:solidFill>
              </a:rPr>
            </a:br>
            <a:r>
              <a:rPr lang="ru-RU" sz="2700" b="1" dirty="0" smtClean="0">
                <a:solidFill>
                  <a:srgbClr val="0033CC"/>
                </a:solidFill>
              </a:rPr>
              <a:t>Цель:  </a:t>
            </a:r>
            <a:r>
              <a:rPr lang="ru-RU" sz="2700" dirty="0" smtClean="0">
                <a:solidFill>
                  <a:srgbClr val="0033CC"/>
                </a:solidFill>
              </a:rPr>
              <a:t>Построение системы комплексной </a:t>
            </a:r>
            <a:r>
              <a:rPr lang="ru-RU" sz="2700" dirty="0" err="1" smtClean="0">
                <a:solidFill>
                  <a:srgbClr val="0033CC"/>
                </a:solidFill>
              </a:rPr>
              <a:t>коррекционно</a:t>
            </a:r>
            <a:r>
              <a:rPr lang="ru-RU" sz="2700" dirty="0" smtClean="0">
                <a:solidFill>
                  <a:srgbClr val="0033CC"/>
                </a:solidFill>
              </a:rPr>
              <a:t>- развивающей работы с детьми, направленной на   интеллектуальное развитие, творческое самовыражение, профилактику нарушений всех компонентов речевой системы.</a:t>
            </a:r>
            <a:r>
              <a:rPr lang="ru-RU" sz="2700" dirty="0" smtClean="0">
                <a:solidFill>
                  <a:srgbClr val="0000CC"/>
                </a:solidFill>
              </a:rPr>
              <a:t/>
            </a:r>
            <a:br>
              <a:rPr lang="ru-RU" sz="2700" dirty="0" smtClean="0">
                <a:solidFill>
                  <a:srgbClr val="0000CC"/>
                </a:solidFill>
              </a:rPr>
            </a:br>
            <a:endParaRPr lang="ru-RU" sz="2700" dirty="0">
              <a:solidFill>
                <a:srgbClr val="0000CC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42844" y="2786058"/>
            <a:ext cx="8229600" cy="369729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800" dirty="0" smtClean="0">
                <a:solidFill>
                  <a:srgbClr val="0000CC"/>
                </a:solidFill>
              </a:rPr>
              <a:t> </a:t>
            </a:r>
            <a:r>
              <a:rPr lang="ru-RU" sz="2800" b="1" dirty="0" smtClean="0">
                <a:solidFill>
                  <a:srgbClr val="0000CC"/>
                </a:solidFill>
              </a:rPr>
              <a:t>Задачи:</a:t>
            </a:r>
          </a:p>
          <a:p>
            <a:r>
              <a:rPr lang="ru-RU" sz="2800" dirty="0" smtClean="0">
                <a:solidFill>
                  <a:srgbClr val="0000CC"/>
                </a:solidFill>
              </a:rPr>
              <a:t>Развитие психологической базы речи: воображения, памяти, внимания.</a:t>
            </a:r>
          </a:p>
          <a:p>
            <a:r>
              <a:rPr lang="ru-RU" sz="2800" dirty="0" smtClean="0">
                <a:solidFill>
                  <a:srgbClr val="0000CC"/>
                </a:solidFill>
              </a:rPr>
              <a:t>Обогащение круга представлений об окружающем мире.</a:t>
            </a:r>
          </a:p>
          <a:p>
            <a:r>
              <a:rPr lang="ru-RU" sz="2800" dirty="0" smtClean="0">
                <a:solidFill>
                  <a:srgbClr val="0000CC"/>
                </a:solidFill>
              </a:rPr>
              <a:t>Развитие </a:t>
            </a:r>
            <a:r>
              <a:rPr lang="ru-RU" sz="2800" dirty="0" err="1" smtClean="0">
                <a:solidFill>
                  <a:srgbClr val="0000CC"/>
                </a:solidFill>
              </a:rPr>
              <a:t>сех</a:t>
            </a:r>
            <a:r>
              <a:rPr lang="ru-RU" sz="2800" dirty="0" smtClean="0">
                <a:solidFill>
                  <a:srgbClr val="0000CC"/>
                </a:solidFill>
              </a:rPr>
              <a:t> компонентов речевой системы: словаря, </a:t>
            </a:r>
            <a:r>
              <a:rPr lang="ru-RU" sz="2800" dirty="0" err="1" smtClean="0">
                <a:solidFill>
                  <a:srgbClr val="0000CC"/>
                </a:solidFill>
              </a:rPr>
              <a:t>грвамматического</a:t>
            </a:r>
            <a:r>
              <a:rPr lang="ru-RU" sz="2800" dirty="0" smtClean="0">
                <a:solidFill>
                  <a:srgbClr val="0000CC"/>
                </a:solidFill>
              </a:rPr>
              <a:t> строя, связной речи через систему  увлекательных игр и упражнений.</a:t>
            </a:r>
          </a:p>
          <a:p>
            <a:r>
              <a:rPr lang="ru-RU" sz="2800" dirty="0" smtClean="0">
                <a:solidFill>
                  <a:srgbClr val="0000CC"/>
                </a:solidFill>
              </a:rPr>
              <a:t>Развитие мелкой моторики.</a:t>
            </a:r>
            <a:endParaRPr lang="ru-RU" sz="2800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00CC"/>
                </a:solidFill>
              </a:rPr>
              <a:t>Принципы работы</a:t>
            </a:r>
            <a:endParaRPr lang="ru-RU" sz="4000" b="1" dirty="0">
              <a:solidFill>
                <a:srgbClr val="0000CC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00CC"/>
                </a:solidFill>
              </a:rPr>
              <a:t>Систематичность.</a:t>
            </a:r>
          </a:p>
          <a:p>
            <a:r>
              <a:rPr lang="ru-RU" sz="2400" dirty="0" smtClean="0">
                <a:solidFill>
                  <a:srgbClr val="0000CC"/>
                </a:solidFill>
              </a:rPr>
              <a:t>Учёт индивидуальных и возрастных особенностей дошкольников.</a:t>
            </a:r>
          </a:p>
          <a:p>
            <a:r>
              <a:rPr lang="ru-RU" sz="2400" dirty="0" smtClean="0">
                <a:solidFill>
                  <a:srgbClr val="0000CC"/>
                </a:solidFill>
              </a:rPr>
              <a:t>Доступность</a:t>
            </a:r>
          </a:p>
          <a:p>
            <a:r>
              <a:rPr lang="ru-RU" sz="2400" dirty="0" smtClean="0">
                <a:solidFill>
                  <a:srgbClr val="0000CC"/>
                </a:solidFill>
              </a:rPr>
              <a:t>Постепенность, концентрического наращивания информации.</a:t>
            </a:r>
          </a:p>
          <a:p>
            <a:r>
              <a:rPr lang="ru-RU" sz="2400" dirty="0" smtClean="0">
                <a:solidFill>
                  <a:srgbClr val="0000CC"/>
                </a:solidFill>
              </a:rPr>
              <a:t> Учет зоны ближайшего развития.</a:t>
            </a:r>
          </a:p>
          <a:p>
            <a:r>
              <a:rPr lang="ru-RU" sz="2400" dirty="0" smtClean="0">
                <a:solidFill>
                  <a:srgbClr val="0000CC"/>
                </a:solidFill>
              </a:rPr>
              <a:t>Интеграция образовательных областей в организации коррекционно-развивающего процесса.</a:t>
            </a:r>
          </a:p>
          <a:p>
            <a:endParaRPr lang="ru-RU" sz="2400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33CC"/>
                </a:solidFill>
              </a:rPr>
              <a:t>Учимся, играя</a:t>
            </a:r>
            <a:endParaRPr lang="ru-RU" dirty="0">
              <a:solidFill>
                <a:srgbClr val="0033CC"/>
              </a:solidFill>
            </a:endParaRPr>
          </a:p>
        </p:txBody>
      </p:sp>
      <p:pic>
        <p:nvPicPr>
          <p:cNvPr id="2050" name="Picture 2" descr="G:\Фотки   Татьяна\ЛОГОПЕДИЯ\DSC0346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901" t="35790" r="3715"/>
          <a:stretch>
            <a:fillRect/>
          </a:stretch>
        </p:blipFill>
        <p:spPr bwMode="auto">
          <a:xfrm>
            <a:off x="428596" y="4000504"/>
            <a:ext cx="4429156" cy="2285883"/>
          </a:xfrm>
          <a:prstGeom prst="rect">
            <a:avLst/>
          </a:prstGeom>
          <a:noFill/>
        </p:spPr>
      </p:pic>
      <p:pic>
        <p:nvPicPr>
          <p:cNvPr id="4" name="Picture 2" descr="G:\Фотки   Татьяна\ЛОГОПЕДИЯ\105MSDCF\DSC03537.JPG"/>
          <p:cNvPicPr>
            <a:picLocks noChangeAspect="1" noChangeArrowheads="1"/>
          </p:cNvPicPr>
          <p:nvPr/>
        </p:nvPicPr>
        <p:blipFill>
          <a:blip r:embed="rId3" cstate="print"/>
          <a:srcRect l="13064" t="22148" r="10185" b="12531"/>
          <a:stretch>
            <a:fillRect/>
          </a:stretch>
        </p:blipFill>
        <p:spPr bwMode="auto">
          <a:xfrm>
            <a:off x="4071934" y="1428736"/>
            <a:ext cx="3925201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00CC"/>
                </a:solidFill>
              </a:rPr>
              <a:t>Ожидаемый результат</a:t>
            </a:r>
            <a:endParaRPr lang="ru-RU" sz="3600" b="1" dirty="0">
              <a:solidFill>
                <a:srgbClr val="0000CC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00CC"/>
                </a:solidFill>
              </a:rPr>
              <a:t>Повышение мотивации.</a:t>
            </a:r>
          </a:p>
          <a:p>
            <a:r>
              <a:rPr lang="ru-RU" sz="2400" dirty="0" smtClean="0">
                <a:solidFill>
                  <a:srgbClr val="0000CC"/>
                </a:solidFill>
              </a:rPr>
              <a:t>Обогащение словаря по основным лексическим темам, предусмотренным программой ( Семья, Мы такие разные», Сезонные изменения природы, животный мир,»Мой дом» и др.</a:t>
            </a:r>
          </a:p>
          <a:p>
            <a:r>
              <a:rPr lang="ru-RU" sz="2400" dirty="0" smtClean="0">
                <a:solidFill>
                  <a:srgbClr val="0000CC"/>
                </a:solidFill>
              </a:rPr>
              <a:t>Расширение представлений об окружающем мире.</a:t>
            </a:r>
          </a:p>
          <a:p>
            <a:r>
              <a:rPr lang="ru-RU" sz="2400" dirty="0" smtClean="0">
                <a:solidFill>
                  <a:srgbClr val="0000CC"/>
                </a:solidFill>
              </a:rPr>
              <a:t>Умение строить </a:t>
            </a:r>
            <a:r>
              <a:rPr lang="ru-RU" sz="2400" dirty="0" err="1" smtClean="0">
                <a:solidFill>
                  <a:srgbClr val="0000CC"/>
                </a:solidFill>
              </a:rPr>
              <a:t>строить</a:t>
            </a:r>
            <a:r>
              <a:rPr lang="ru-RU" sz="2400" dirty="0" smtClean="0">
                <a:solidFill>
                  <a:srgbClr val="0000CC"/>
                </a:solidFill>
              </a:rPr>
              <a:t> предложения, </a:t>
            </a:r>
            <a:r>
              <a:rPr lang="ru-RU" sz="2400" dirty="0" err="1" smtClean="0">
                <a:solidFill>
                  <a:srgbClr val="0000CC"/>
                </a:solidFill>
              </a:rPr>
              <a:t>согласовывывая</a:t>
            </a:r>
            <a:r>
              <a:rPr lang="ru-RU" sz="2400" dirty="0" smtClean="0">
                <a:solidFill>
                  <a:srgbClr val="0000CC"/>
                </a:solidFill>
              </a:rPr>
              <a:t> слова в роде, числе падеже. Распространять предложения.</a:t>
            </a:r>
          </a:p>
          <a:p>
            <a:r>
              <a:rPr lang="ru-RU" sz="2400" dirty="0" smtClean="0">
                <a:solidFill>
                  <a:srgbClr val="0000CC"/>
                </a:solidFill>
              </a:rPr>
              <a:t>Умение строить диалоги, используя</a:t>
            </a:r>
          </a:p>
          <a:p>
            <a:r>
              <a:rPr lang="ru-RU" sz="2400" dirty="0" smtClean="0">
                <a:solidFill>
                  <a:srgbClr val="0000CC"/>
                </a:solidFill>
              </a:rPr>
              <a:t> элементы драматизации</a:t>
            </a:r>
            <a:r>
              <a:rPr lang="ru-RU" sz="2800" dirty="0" smtClean="0"/>
              <a:t>.</a:t>
            </a:r>
          </a:p>
        </p:txBody>
      </p:sp>
      <p:pic>
        <p:nvPicPr>
          <p:cNvPr id="4" name="Рисунок 3" descr="http://shorohova.ucoz.net/kartinka2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4572008"/>
            <a:ext cx="2214578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7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425EA9"/>
      </a:accent5>
      <a:accent6>
        <a:srgbClr val="1AB39F"/>
      </a:accent6>
      <a:hlink>
        <a:srgbClr val="EB8803"/>
      </a:hlink>
      <a:folHlink>
        <a:srgbClr val="0070C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</TotalTime>
  <Words>279</Words>
  <PresentationFormat>Экран (4:3)</PresentationFormat>
  <Paragraphs>34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Особенности программы « Речецветик»</vt:lpstr>
      <vt:lpstr>  Цель:  Построение системы комплексной коррекционно- развивающей работы с детьми, направленной на   интеллектуальное развитие, творческое самовыражение, профилактику нарушений всех компонентов речевой системы. </vt:lpstr>
      <vt:lpstr>Принципы работы</vt:lpstr>
      <vt:lpstr>Учимся, играя</vt:lpstr>
      <vt:lpstr>Ожидаемый результат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40</cp:revision>
  <dcterms:modified xsi:type="dcterms:W3CDTF">2016-12-05T06:54:59Z</dcterms:modified>
</cp:coreProperties>
</file>