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310" r:id="rId3"/>
    <p:sldId id="311" r:id="rId4"/>
    <p:sldId id="312" r:id="rId5"/>
    <p:sldId id="313" r:id="rId6"/>
    <p:sldId id="328" r:id="rId7"/>
    <p:sldId id="327" r:id="rId8"/>
    <p:sldId id="329" r:id="rId9"/>
    <p:sldId id="330" r:id="rId10"/>
    <p:sldId id="315" r:id="rId11"/>
    <p:sldId id="316" r:id="rId12"/>
    <p:sldId id="314" r:id="rId13"/>
    <p:sldId id="317" r:id="rId14"/>
    <p:sldId id="318" r:id="rId15"/>
    <p:sldId id="319" r:id="rId16"/>
    <p:sldId id="321" r:id="rId17"/>
    <p:sldId id="320" r:id="rId18"/>
    <p:sldId id="325" r:id="rId19"/>
    <p:sldId id="326" r:id="rId20"/>
  </p:sldIdLst>
  <p:sldSz cx="9144000" cy="6858000" type="screen4x3"/>
  <p:notesSz cx="9942513" cy="67611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682" autoAdjust="0"/>
    <p:restoredTop sz="94660"/>
  </p:normalViewPr>
  <p:slideViewPr>
    <p:cSldViewPr>
      <p:cViewPr>
        <p:scale>
          <a:sx n="60" d="100"/>
          <a:sy n="60" d="100"/>
        </p:scale>
        <p:origin x="-1344" y="-9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2450" y="0"/>
            <a:ext cx="43084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B128974-BC0F-4727-81B6-76F9ABFCC3DE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21438"/>
            <a:ext cx="43084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2450" y="6421438"/>
            <a:ext cx="43084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A893E57-0F1D-4D22-8D3A-BDFEAE57D0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084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785B9C2-EAF5-4D0C-B261-19A135526F6A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79775" y="506413"/>
            <a:ext cx="3382963" cy="2536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11513"/>
            <a:ext cx="7954963" cy="30432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1438"/>
            <a:ext cx="43084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2450" y="6421438"/>
            <a:ext cx="43084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F67A114-535F-4537-A28E-F5409EDF0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AA285-F288-4093-99FC-4CA69A74B5C1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A7C8-0B52-49B0-9B8F-E0A5E0F39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2DF0D-4CFF-410D-8724-7385E2D66781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8FDDB-39A5-4397-BDA5-8B3AD56154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CA902-2F66-41BE-9BAB-BFE8D89FB8E4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412BB-82FF-485F-9177-A2CB55325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55308-2BD0-4DE0-B4D5-784D434CA996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B012E-3A23-46FE-BA0D-197F7DCE9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B6A82-C295-4EEE-8DA5-271BF315E80E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6D384-048D-4466-BAB8-EAF4411A5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0AB1C-ECF2-4BA1-94B0-45F8A20C8536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A1617-0BD4-47A1-BE71-D609D2154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FBABB-0261-46E0-9254-7720A6104463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B7862-DB59-48DD-9DF1-1D1BFA9E9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74F84-AB5B-4894-BD65-100D53FB1002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C672F-B28B-4E9A-A4D2-19DC27E8A0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9DC2-1ED0-44C9-BD6E-FBB561853508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05BA1-19C3-407D-A91C-FA84B38DE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8BE33-64EA-4123-9559-6D1CA84A4CBE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B6678-9606-401A-BBC4-584397D62B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B039B-E08C-45E5-BE7C-64263BC01643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D319F-F741-4D92-B978-B1B38FD644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7A239-8AF7-4CA6-906D-B5AEF265EB20}" type="datetime1">
              <a:rPr lang="en-US"/>
              <a:pPr>
                <a:defRPr/>
              </a:pPr>
              <a:t>5/20/2014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82797-9336-4C7A-9C03-19DD9609D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6FDC2-ABD4-4362-B96A-AF89B607C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3E923-48A1-4175-AD80-21B342C1FDD7}" type="datetime1">
              <a:rPr lang="en-US"/>
              <a:pPr>
                <a:defRPr/>
              </a:pPr>
              <a:t>5/20/2014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70352-763D-4AB3-B451-D7EEA8A06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F7480E-9355-4957-8DA7-058157840388}" type="datetimeFigureOut">
              <a:rPr lang="ru-RU"/>
              <a:pPr>
                <a:defRPr/>
              </a:pPr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8159DA-2E66-40B4-9134-B8D04952A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63" r:id="rId12"/>
    <p:sldLayoutId id="2147483664" r:id="rId13"/>
    <p:sldLayoutId id="21474836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EE87E-0C82-467F-B51B-BCC4DF458B38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Номер слайда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A04C576-6873-4B64-994B-5FBA9A00AA2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8435" name="Заголовок 2"/>
          <p:cNvSpPr>
            <a:spLocks noGrp="1"/>
          </p:cNvSpPr>
          <p:nvPr>
            <p:ph type="ctrTitle"/>
          </p:nvPr>
        </p:nvSpPr>
        <p:spPr>
          <a:xfrm>
            <a:off x="179388" y="2924175"/>
            <a:ext cx="8964612" cy="1873250"/>
          </a:xfrm>
        </p:spPr>
        <p:txBody>
          <a:bodyPr/>
          <a:lstStyle/>
          <a:p>
            <a:r>
              <a:rPr lang="ru-RU" sz="4000" b="1" smtClean="0">
                <a:solidFill>
                  <a:schemeClr val="accent1"/>
                </a:solidFill>
                <a:latin typeface="Arial" charset="0"/>
                <a:cs typeface="Tahoma" pitchFamily="34" charset="0"/>
              </a:rPr>
              <a:t>«Самостоятельные дети» – здоровьесберегающий проект нового поколения</a:t>
            </a:r>
          </a:p>
        </p:txBody>
      </p:sp>
      <p:sp>
        <p:nvSpPr>
          <p:cNvPr id="2053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0" y="5084763"/>
            <a:ext cx="4584700" cy="2063750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</a:pPr>
            <a:endParaRPr lang="ru-RU" sz="2400" smtClean="0">
              <a:solidFill>
                <a:schemeClr val="tx1"/>
              </a:solidFill>
              <a:cs typeface="Arial" charset="0"/>
            </a:endParaRPr>
          </a:p>
          <a:p>
            <a:pPr algn="l">
              <a:spcBef>
                <a:spcPct val="0"/>
              </a:spcBef>
            </a:pPr>
            <a:r>
              <a:rPr lang="ru-RU" sz="2400" smtClean="0">
                <a:solidFill>
                  <a:schemeClr val="tx1"/>
                </a:solidFill>
                <a:cs typeface="Arial" charset="0"/>
              </a:rPr>
              <a:t>Ю.В. Пухова, начальник ОДО КГМУ, автор проекта </a:t>
            </a:r>
          </a:p>
        </p:txBody>
      </p:sp>
      <p:pic>
        <p:nvPicPr>
          <p:cNvPr id="18438" name="Picture 4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19363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27538" y="476250"/>
            <a:ext cx="4543425" cy="5184775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600" b="1" dirty="0">
                <a:solidFill>
                  <a:schemeClr val="accent1"/>
                </a:solidFill>
                <a:latin typeface="+mj-lt"/>
                <a:ea typeface="+mj-ea"/>
                <a:cs typeface="Tahoma" pitchFamily="34" charset="0"/>
              </a:rPr>
              <a:t>Цель проекта </a:t>
            </a:r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cs typeface="Arial" panose="020B0604020202020204" pitchFamily="34" charset="0"/>
              </a:rPr>
              <a:t>предупреждение </a:t>
            </a:r>
            <a:r>
              <a:rPr lang="ru-RU" sz="2400" dirty="0">
                <a:cs typeface="Arial" panose="020B0604020202020204" pitchFamily="34" charset="0"/>
              </a:rPr>
              <a:t>или задержание возраста первой пробы табака, алкоголя и психоактивных веществ детьми школьного возраста</a:t>
            </a:r>
            <a:r>
              <a:rPr lang="ru-RU" dirty="0">
                <a:cs typeface="Arial" panose="020B0604020202020204" pitchFamily="34" charset="0"/>
              </a:rPr>
              <a:t>. </a:t>
            </a:r>
            <a:endParaRPr lang="ru-RU" dirty="0" smtClean="0"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ru-RU" sz="2400" b="1" dirty="0" smtClean="0"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solidFill>
                  <a:schemeClr val="accent1"/>
                </a:solidFill>
                <a:latin typeface="+mj-lt"/>
                <a:ea typeface="+mj-ea"/>
                <a:cs typeface="Tahoma" pitchFamily="34" charset="0"/>
              </a:rPr>
              <a:t>Участники проекта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cs typeface="Arial" panose="020B0604020202020204" pitchFamily="34" charset="0"/>
              </a:rPr>
              <a:t>дети </a:t>
            </a:r>
            <a:r>
              <a:rPr lang="ru-RU" sz="2400" dirty="0">
                <a:cs typeface="Arial" panose="020B0604020202020204" pitchFamily="34" charset="0"/>
              </a:rPr>
              <a:t>и подростки (5-11 класс</a:t>
            </a:r>
            <a:r>
              <a:rPr lang="ru-RU" sz="2400" dirty="0" smtClean="0">
                <a:cs typeface="Arial" panose="020B0604020202020204" pitchFamily="34" charset="0"/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cs typeface="Arial" panose="020B0604020202020204" pitchFamily="34" charset="0"/>
              </a:rPr>
              <a:t>родители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cs typeface="Arial" panose="020B0604020202020204" pitchFamily="34" charset="0"/>
              </a:rPr>
              <a:t>педагоги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cs typeface="Arial" panose="020B0604020202020204" pitchFamily="34" charset="0"/>
              </a:rPr>
              <a:t>учреждения, предоставляющие бонусы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cs typeface="Arial" panose="020B0604020202020204" pitchFamily="34" charset="0"/>
              </a:rPr>
              <a:t>администрация муниципального образования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ru-RU" sz="2000" dirty="0" smtClean="0">
              <a:latin typeface="+mj-lt"/>
            </a:endParaRP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ru-RU" sz="2000" dirty="0" smtClean="0">
              <a:latin typeface="+mj-lt"/>
            </a:endParaRP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ru-RU" sz="2000" dirty="0" smtClean="0">
              <a:latin typeface="+mj-lt"/>
            </a:endParaRPr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7076B-9CAC-4675-B3C9-B2352A3772BA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341438"/>
            <a:ext cx="3841750" cy="3527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B0A39-BD93-4B35-BF8C-667230A412DF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0482" name="Rectangle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ru-RU" altLang="ru-RU" sz="3200" b="1" smtClean="0">
                <a:solidFill>
                  <a:schemeClr val="accent1"/>
                </a:solidFill>
                <a:cs typeface="Tahoma" pitchFamily="34" charset="0"/>
              </a:rPr>
              <a:t>Долгосрочные результаты проекта</a:t>
            </a:r>
          </a:p>
        </p:txBody>
      </p:sp>
      <p:sp>
        <p:nvSpPr>
          <p:cNvPr id="20483" name="Rectangl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>
              <a:buFont typeface="Arial" charset="0"/>
              <a:buNone/>
            </a:pPr>
            <a:r>
              <a:rPr lang="ru-RU" altLang="ru-RU" sz="2000" b="1" smtClean="0">
                <a:solidFill>
                  <a:srgbClr val="336600"/>
                </a:solidFill>
              </a:rPr>
              <a:t>		</a:t>
            </a:r>
            <a:endParaRPr lang="ru-RU" altLang="ru-RU" sz="1800" b="1" smtClean="0">
              <a:solidFill>
                <a:srgbClr val="000099"/>
              </a:solidFill>
            </a:endParaRPr>
          </a:p>
          <a:p>
            <a:pPr>
              <a:buFont typeface="Arial" charset="0"/>
              <a:buNone/>
            </a:pPr>
            <a:endParaRPr lang="ru-RU" altLang="ru-RU" sz="2200" b="1" smtClean="0"/>
          </a:p>
        </p:txBody>
      </p:sp>
      <p:sp>
        <p:nvSpPr>
          <p:cNvPr id="20484" name="Rectangle 14"/>
          <p:cNvSpPr>
            <a:spLocks noGrp="1"/>
          </p:cNvSpPr>
          <p:nvPr>
            <p:ph sz="quarter" idx="2"/>
          </p:nvPr>
        </p:nvSpPr>
        <p:spPr>
          <a:xfrm>
            <a:off x="179388" y="2349500"/>
            <a:ext cx="4211637" cy="2185988"/>
          </a:xfrm>
        </p:spPr>
        <p:txBody>
          <a:bodyPr/>
          <a:lstStyle/>
          <a:p>
            <a:pPr algn="just">
              <a:buFont typeface="Arial" charset="0"/>
              <a:buNone/>
            </a:pPr>
            <a:endParaRPr lang="ru-RU" altLang="ru-RU" sz="2400" smtClean="0">
              <a:solidFill>
                <a:srgbClr val="CC3300"/>
              </a:solidFill>
            </a:endParaRPr>
          </a:p>
          <a:p>
            <a:pPr algn="just">
              <a:buFont typeface="Arial" charset="0"/>
              <a:buNone/>
            </a:pPr>
            <a:r>
              <a:rPr lang="ru-RU" altLang="ru-RU" sz="2400" smtClean="0">
                <a:solidFill>
                  <a:srgbClr val="CC3300"/>
                </a:solidFill>
              </a:rPr>
              <a:t>	</a:t>
            </a:r>
            <a:endParaRPr lang="ru-RU" altLang="ru-RU" sz="2400" b="1" smtClean="0">
              <a:latin typeface="Arial" charset="0"/>
            </a:endParaRPr>
          </a:p>
        </p:txBody>
      </p:sp>
      <p:sp>
        <p:nvSpPr>
          <p:cNvPr id="2048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427538" y="836613"/>
            <a:ext cx="4716462" cy="5289550"/>
          </a:xfrm>
        </p:spPr>
        <p:txBody>
          <a:bodyPr/>
          <a:lstStyle/>
          <a:p>
            <a:r>
              <a:rPr lang="ru-RU" altLang="ru-RU" sz="2400" b="1" smtClean="0"/>
              <a:t>снижение числа детей школьного возраста, допускающих первую пробу табака, алкоголя, психоактивных веществ</a:t>
            </a:r>
          </a:p>
          <a:p>
            <a:r>
              <a:rPr lang="ru-RU" altLang="ru-RU" sz="2400" b="1" smtClean="0"/>
              <a:t>распространение и закрепление у детей школьного возраста имиджа уважаемого и успешного человека, жизненной ценностью которого является бережное отношение к своему здоровью и ответственность за свои поступки</a:t>
            </a:r>
          </a:p>
        </p:txBody>
      </p:sp>
      <p:pic>
        <p:nvPicPr>
          <p:cNvPr id="20486" name="Picture 6" descr="IMG_01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963" y="836613"/>
            <a:ext cx="3913187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3" descr="x_bdad48b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963" y="3255963"/>
            <a:ext cx="3913187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115888"/>
            <a:ext cx="5256212" cy="69580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b="1" smtClean="0"/>
              <a:t>обучить персонал учреждений образования работе по контрактному методу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/>
              <a:t>провести информационно-разъяснительные мероприятия с детьми и родителями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/>
              <a:t>обеспечить функционирование системы социально-психологического и материального поощрения участников проекта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/>
              <a:t>заключить контракты с воспитанниками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/>
              <a:t>разработать и обеспечить учреждения, реализующие проект, его атрибутикой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/>
              <a:t>пропагандировать проект через средства массовой информации</a:t>
            </a:r>
          </a:p>
          <a:p>
            <a:pPr>
              <a:lnSpc>
                <a:spcPct val="80000"/>
              </a:lnSpc>
            </a:pPr>
            <a:r>
              <a:rPr lang="ru-RU" altLang="ru-RU" sz="2400" b="1" smtClean="0"/>
              <a:t>отследить результаты выполнения контрактов </a:t>
            </a:r>
          </a:p>
        </p:txBody>
      </p:sp>
      <p:pic>
        <p:nvPicPr>
          <p:cNvPr id="21506" name="Picture 10" descr="показательное выступление черного единоро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0" y="549275"/>
            <a:ext cx="3748088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11" descr="танец спорт это здоров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2738" y="3141663"/>
            <a:ext cx="37465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362950" cy="586581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ct val="0"/>
              </a:spcBef>
              <a:buFont typeface="Arial" charset="0"/>
              <a:buNone/>
            </a:pPr>
            <a:r>
              <a:rPr lang="ru-RU" b="1" smtClean="0">
                <a:solidFill>
                  <a:schemeClr val="accent1"/>
                </a:solidFill>
                <a:cs typeface="Tahoma" pitchFamily="34" charset="0"/>
              </a:rPr>
              <a:t>Индивидуальный контракт содержит следующие обязательные пункты</a:t>
            </a:r>
          </a:p>
          <a:p>
            <a:pPr marL="0" indent="0" algn="ctr">
              <a:lnSpc>
                <a:spcPct val="80000"/>
              </a:lnSpc>
              <a:spcBef>
                <a:spcPct val="0"/>
              </a:spcBef>
              <a:buFont typeface="Arial" charset="0"/>
              <a:buNone/>
            </a:pPr>
            <a:endParaRPr lang="ru-RU" b="1" smtClean="0">
              <a:solidFill>
                <a:schemeClr val="accent1"/>
              </a:solidFill>
              <a:cs typeface="Tahoma" pitchFamily="34" charset="0"/>
            </a:endParaRPr>
          </a:p>
          <a:p>
            <a:pPr marL="0" indent="0">
              <a:lnSpc>
                <a:spcPct val="80000"/>
              </a:lnSpc>
            </a:pPr>
            <a:r>
              <a:rPr lang="ru-RU" sz="2800" b="1" u="sng" smtClean="0">
                <a:solidFill>
                  <a:srgbClr val="CC3300"/>
                </a:solidFill>
              </a:rPr>
              <a:t> </a:t>
            </a:r>
            <a:r>
              <a:rPr lang="ru-RU" sz="2400" b="1" u="sng" smtClean="0">
                <a:solidFill>
                  <a:srgbClr val="CC3300"/>
                </a:solidFill>
              </a:rPr>
              <a:t>для ребенка среднего школьного возраста: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sz="2400" b="1" smtClean="0">
                <a:solidFill>
                  <a:srgbClr val="000099"/>
                </a:solidFill>
              </a:rPr>
              <a:t>	</a:t>
            </a:r>
            <a:r>
              <a:rPr lang="ru-RU" sz="2400" b="1" smtClean="0"/>
              <a:t>запрет на употребление табака, пива, иной 	алкогольной продукции, совершение актов 	вандализма, насилия и жестокости</a:t>
            </a:r>
          </a:p>
          <a:p>
            <a:pPr marL="0" indent="0">
              <a:lnSpc>
                <a:spcPct val="80000"/>
              </a:lnSpc>
            </a:pPr>
            <a:r>
              <a:rPr lang="ru-RU" sz="2400" b="1" u="sng" smtClean="0">
                <a:solidFill>
                  <a:srgbClr val="CC3300"/>
                </a:solidFill>
              </a:rPr>
              <a:t>для старшего школьного возраста:</a:t>
            </a:r>
            <a:r>
              <a:rPr lang="ru-RU" sz="2400" b="1" smtClean="0">
                <a:solidFill>
                  <a:srgbClr val="000099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sz="2400" b="1" smtClean="0">
                <a:solidFill>
                  <a:srgbClr val="000099"/>
                </a:solidFill>
              </a:rPr>
              <a:t>	</a:t>
            </a:r>
            <a:r>
              <a:rPr lang="ru-RU" sz="2400" b="1" smtClean="0"/>
              <a:t>запрет на употребление табака, пива, иной 	алкогольной продукции, энергетических 	напитков, 	психоактивных веществ и т.д.</a:t>
            </a:r>
          </a:p>
          <a:p>
            <a:pPr marL="0" indent="0">
              <a:lnSpc>
                <a:spcPct val="80000"/>
              </a:lnSpc>
            </a:pPr>
            <a:r>
              <a:rPr lang="ru-RU" sz="2400" b="1" u="sng" smtClean="0">
                <a:solidFill>
                  <a:srgbClr val="CC3300"/>
                </a:solidFill>
              </a:rPr>
              <a:t>для ребенка, имеющего опыт курения:</a:t>
            </a:r>
            <a:r>
              <a:rPr lang="ru-RU" sz="2400" b="1" smtClean="0">
                <a:solidFill>
                  <a:srgbClr val="000099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sz="2400" b="1" smtClean="0"/>
              <a:t>	в течение 1 месяца прекратить курить, 	затем запрет на употребление табака, алкогольной продукции и т.д.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28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457200" y="277813"/>
            <a:ext cx="4475163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eaLnBrk="0" hangingPunct="0"/>
            <a:r>
              <a:rPr lang="ru-RU" sz="4400">
                <a:solidFill>
                  <a:srgbClr val="800000"/>
                </a:solidFill>
                <a:latin typeface="Arial Black" pitchFamily="34" charset="0"/>
                <a:cs typeface="Arial" charset="0"/>
              </a:rPr>
              <a:t>Контракт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395288" y="1125538"/>
            <a:ext cx="4032250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000" b="1" i="1">
                <a:solidFill>
                  <a:srgbClr val="002060"/>
                </a:solidFill>
              </a:rPr>
              <a:t>Волонтер в соответствии с контрактом обязуется: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000" b="1" i="1">
                <a:solidFill>
                  <a:srgbClr val="002060"/>
                </a:solidFill>
              </a:rPr>
              <a:t>Вести активную профилактическую антинаркотическую деятельность среди сверстников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000" b="1" i="1">
                <a:solidFill>
                  <a:srgbClr val="002060"/>
                </a:solidFill>
              </a:rPr>
              <a:t>Быть для сверстников примером человека, ответственно относящегося к своему здоровью и здоровью окружающих людей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000" b="1" i="1">
                <a:solidFill>
                  <a:srgbClr val="002060"/>
                </a:solidFill>
              </a:rPr>
              <a:t>Исключить из своей жизни табак, алкоголь и другие ПАВ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000" b="1" i="1">
                <a:solidFill>
                  <a:srgbClr val="002060"/>
                </a:solidFill>
              </a:rPr>
              <a:t>Свободная строка _______________________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ru-RU" sz="2000" b="1" i="1">
              <a:solidFill>
                <a:schemeClr val="accent2"/>
              </a:solidFill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ru-RU" sz="3200">
              <a:latin typeface="Comic Sans MS" pitchFamily="66" charset="0"/>
            </a:endParaRPr>
          </a:p>
        </p:txBody>
      </p:sp>
      <p:pic>
        <p:nvPicPr>
          <p:cNvPr id="39940" name="Picture 7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7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D:\view_408743_3314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914" y="0"/>
            <a:ext cx="457708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>
          <a:xfrm>
            <a:off x="1116013" y="274638"/>
            <a:ext cx="7570787" cy="1858962"/>
          </a:xfrm>
        </p:spPr>
        <p:txBody>
          <a:bodyPr lIns="0" rIns="0" bIns="0" anchor="b"/>
          <a:lstStyle/>
          <a:p>
            <a:r>
              <a:rPr lang="ru-RU" smtClean="0">
                <a:solidFill>
                  <a:srgbClr val="800000"/>
                </a:solidFill>
                <a:latin typeface="Arial Black" pitchFamily="34" charset="0"/>
                <a:cs typeface="Arial" charset="0"/>
              </a:rPr>
              <a:t>Аргументы </a:t>
            </a:r>
            <a:br>
              <a:rPr lang="ru-RU" smtClean="0">
                <a:solidFill>
                  <a:srgbClr val="800000"/>
                </a:solidFill>
                <a:latin typeface="Arial Black" pitchFamily="34" charset="0"/>
                <a:cs typeface="Arial" charset="0"/>
              </a:rPr>
            </a:br>
            <a:r>
              <a:rPr lang="ru-RU" smtClean="0">
                <a:solidFill>
                  <a:srgbClr val="800000"/>
                </a:solidFill>
                <a:latin typeface="Arial Black" pitchFamily="34" charset="0"/>
                <a:cs typeface="Arial" charset="0"/>
              </a:rPr>
              <a:t>в пользу контрактного метода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81000" y="2060575"/>
            <a:ext cx="8305800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99"/>
                </a:solidFill>
              </a:rPr>
              <a:t>Присутствие реального материального подкрепления при наличии активной жизненной позиции и реализации своих социально-значимых планов</a:t>
            </a: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99"/>
                </a:solidFill>
              </a:rPr>
              <a:t>Осознание волонтерами ответственности за свои поступки перед собой и сверстниками</a:t>
            </a: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99"/>
                </a:solidFill>
              </a:rPr>
              <a:t>Ощущение психологической поддержки авторитетной группы, принадлежность к ней </a:t>
            </a: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99"/>
                </a:solidFill>
              </a:rPr>
              <a:t>Актуализация правового сознания у волонтеров</a:t>
            </a:r>
          </a:p>
          <a:p>
            <a:pPr>
              <a:spcBef>
                <a:spcPct val="50000"/>
              </a:spcBef>
            </a:pPr>
            <a:endParaRPr lang="ru-RU" sz="2400"/>
          </a:p>
          <a:p>
            <a:pPr>
              <a:spcBef>
                <a:spcPct val="50000"/>
              </a:spcBef>
            </a:pPr>
            <a:r>
              <a:rPr lang="ru-RU" sz="2400" i="1">
                <a:latin typeface="Verdana" pitchFamily="34" charset="0"/>
              </a:rPr>
              <a:t>							</a:t>
            </a:r>
            <a:endParaRPr lang="ru-RU" sz="2400" i="1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38916" name="Picture 7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7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1547813" y="404813"/>
            <a:ext cx="7150100" cy="1143000"/>
          </a:xfrm>
        </p:spPr>
        <p:txBody>
          <a:bodyPr lIns="0" rIns="0" bIns="0" anchor="b"/>
          <a:lstStyle/>
          <a:p>
            <a:r>
              <a:rPr lang="ru-RU" sz="3100" b="1" smtClean="0">
                <a:solidFill>
                  <a:srgbClr val="800000"/>
                </a:solidFill>
                <a:latin typeface="Arial" charset="0"/>
                <a:cs typeface="Arial" charset="0"/>
              </a:rPr>
              <a:t>Организационный аспект контрактного метода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250825" y="2276475"/>
            <a:ext cx="889317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cs typeface="Arial" charset="0"/>
              </a:rPr>
              <a:t>Позиция педагога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cs typeface="Arial" charset="0"/>
              </a:rPr>
              <a:t>Определение ресурсов и потребностей, их соотнесение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cs typeface="Arial" charset="0"/>
              </a:rPr>
              <a:t>Этапность вхождения в метод его субъектов                    (участников)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cs typeface="Arial" charset="0"/>
              </a:rPr>
              <a:t>Планирование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cs typeface="Arial" charset="0"/>
              </a:rPr>
              <a:t>Прогнозирование рисков и проблемных ситуаций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cs typeface="Arial" charset="0"/>
              </a:rPr>
              <a:t>Определение инструмента мониторинга реализации метода</a:t>
            </a:r>
          </a:p>
          <a:p>
            <a:pPr>
              <a:spcBef>
                <a:spcPct val="50000"/>
              </a:spcBef>
            </a:pPr>
            <a:endParaRPr lang="ru-RU" sz="2400" b="1">
              <a:solidFill>
                <a:srgbClr val="000099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Comic Sans MS" pitchFamily="66" charset="0"/>
            </a:endParaRPr>
          </a:p>
        </p:txBody>
      </p:sp>
      <p:pic>
        <p:nvPicPr>
          <p:cNvPr id="40964" name="Picture 7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7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>
          <a:xfrm>
            <a:off x="1258888" y="188913"/>
            <a:ext cx="7885112" cy="719137"/>
          </a:xfrm>
        </p:spPr>
        <p:txBody>
          <a:bodyPr lIns="0" rIns="0" bIns="0" anchor="b"/>
          <a:lstStyle/>
          <a:p>
            <a:r>
              <a:rPr lang="ru-RU" sz="3100" b="1" smtClean="0">
                <a:solidFill>
                  <a:srgbClr val="800000"/>
                </a:solidFill>
                <a:latin typeface="Arial" charset="0"/>
              </a:rPr>
              <a:t>Введение в контрактный метод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125538"/>
            <a:ext cx="8748712" cy="5399087"/>
          </a:xfrm>
        </p:spPr>
        <p:txBody>
          <a:bodyPr/>
          <a:lstStyle/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Презентация на заседании волонтерского объединения проекта «</a:t>
            </a:r>
            <a:r>
              <a:rPr lang="en-US" sz="2400" smtClean="0">
                <a:solidFill>
                  <a:srgbClr val="000099"/>
                </a:solidFill>
                <a:latin typeface="Arial" charset="0"/>
              </a:rPr>
              <a:t>SaMoS</a:t>
            </a: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тоятельные дети»</a:t>
            </a:r>
          </a:p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Обсуждение ресурсов проекта для себя и своего ближайшего окружения</a:t>
            </a:r>
          </a:p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Составление контракта</a:t>
            </a:r>
          </a:p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Презентация проекта родителям и педагогам</a:t>
            </a:r>
          </a:p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Заключение контракта</a:t>
            </a:r>
          </a:p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Мониторинг соблюдения контрактов в рамках реализация мероприятий объединения и повседневной жизни </a:t>
            </a:r>
            <a:r>
              <a:rPr lang="ru-RU" sz="2400" i="1" smtClean="0">
                <a:solidFill>
                  <a:srgbClr val="000099"/>
                </a:solidFill>
                <a:latin typeface="Arial" charset="0"/>
              </a:rPr>
              <a:t>при участии психологов</a:t>
            </a: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 (наблюдение, разбор случаев на школе волонтеров, индивидуальное собеседование с руководителем отряда)</a:t>
            </a:r>
          </a:p>
          <a:p>
            <a:pPr marL="273050" indent="-273050">
              <a:lnSpc>
                <a:spcPts val="2638"/>
              </a:lnSpc>
            </a:pP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Торжественное вручение бонусных карт проекта «</a:t>
            </a:r>
            <a:r>
              <a:rPr lang="en-US" sz="2400" smtClean="0">
                <a:solidFill>
                  <a:srgbClr val="000099"/>
                </a:solidFill>
                <a:latin typeface="Arial" charset="0"/>
              </a:rPr>
              <a:t>SMS </a:t>
            </a:r>
            <a:r>
              <a:rPr lang="ru-RU" sz="2400" smtClean="0">
                <a:solidFill>
                  <a:srgbClr val="000099"/>
                </a:solidFill>
                <a:latin typeface="Arial" charset="0"/>
              </a:rPr>
              <a:t>дети» в УФСКН РФ по РТ</a:t>
            </a:r>
          </a:p>
        </p:txBody>
      </p:sp>
      <p:pic>
        <p:nvPicPr>
          <p:cNvPr id="41988" name="Picture 7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7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179388" y="260350"/>
            <a:ext cx="4394200" cy="504031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>
                <a:solidFill>
                  <a:schemeClr val="accent1"/>
                </a:solidFill>
                <a:latin typeface="+mj-lt"/>
                <a:ea typeface="+mj-ea"/>
                <a:cs typeface="Tahoma" pitchFamily="34" charset="0"/>
              </a:rPr>
              <a:t>Виды бонусов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sz="1600" b="1" dirty="0" smtClean="0">
              <a:solidFill>
                <a:schemeClr val="accent1"/>
              </a:solidFill>
              <a:ea typeface="+mj-ea"/>
              <a:cs typeface="Tahoma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Скидки </a:t>
            </a:r>
            <a:r>
              <a:rPr lang="ru-RU" sz="2400" b="1" dirty="0"/>
              <a:t>в магазинах, парикмахерских, кафе, при посещении музеев, театров, спортивных сооружений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Приглашение </a:t>
            </a:r>
            <a:r>
              <a:rPr lang="ru-RU" sz="2400" b="1" dirty="0"/>
              <a:t>на рейтинговые культурно-массовые мероприятия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Участие </a:t>
            </a:r>
            <a:r>
              <a:rPr lang="ru-RU" sz="2400" b="1" dirty="0"/>
              <a:t>в профильных сменах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Вручение </a:t>
            </a:r>
            <a:r>
              <a:rPr lang="ru-RU" sz="2400" b="1" dirty="0"/>
              <a:t>призов с символикой проекта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A5024-3BE7-43EC-9411-99E654241AF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23555" name="Picture 5" descr="100_1677"/>
          <p:cNvPicPr>
            <a:picLocks noChangeAspect="1" noChangeArrowheads="1"/>
          </p:cNvPicPr>
          <p:nvPr/>
        </p:nvPicPr>
        <p:blipFill>
          <a:blip r:embed="rId2"/>
          <a:srcRect l="2106" t="3943" r="261"/>
          <a:stretch>
            <a:fillRect/>
          </a:stretch>
        </p:blipFill>
        <p:spPr bwMode="auto">
          <a:xfrm>
            <a:off x="4543425" y="115888"/>
            <a:ext cx="460216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сканирование0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9300" y="3213100"/>
            <a:ext cx="4572000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323850" y="260350"/>
            <a:ext cx="4249738" cy="504031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>
                <a:solidFill>
                  <a:schemeClr val="accent1"/>
                </a:solidFill>
                <a:latin typeface="+mj-lt"/>
                <a:ea typeface="+mj-ea"/>
                <a:cs typeface="Tahoma" pitchFamily="34" charset="0"/>
              </a:rPr>
              <a:t>Виды бонусов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sz="1600" b="1" dirty="0" smtClean="0">
              <a:solidFill>
                <a:schemeClr val="accent1"/>
              </a:solidFill>
              <a:ea typeface="+mj-ea"/>
              <a:cs typeface="Tahoma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Скидки </a:t>
            </a:r>
            <a:r>
              <a:rPr lang="ru-RU" sz="2400" b="1" dirty="0"/>
              <a:t>в магазинах, парикмахерских, кафе, при посещении музеев, театров, спортивных </a:t>
            </a:r>
            <a:r>
              <a:rPr lang="ru-RU" sz="2400" b="1" dirty="0" smtClean="0"/>
              <a:t>сооружений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Приглашение </a:t>
            </a:r>
            <a:r>
              <a:rPr lang="ru-RU" sz="2400" b="1" dirty="0"/>
              <a:t>на рейтинговые культурно-массовые мероприятия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Участие </a:t>
            </a:r>
            <a:r>
              <a:rPr lang="ru-RU" sz="2400" b="1" dirty="0"/>
              <a:t>в профильных сменах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Вручение </a:t>
            </a:r>
            <a:r>
              <a:rPr lang="ru-RU" sz="2400" b="1" dirty="0"/>
              <a:t>призов с символикой проекта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ACEC0-FECD-4531-91F3-097EB4C9448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24579" name="Picture 5" descr="100_1677"/>
          <p:cNvPicPr>
            <a:picLocks noChangeAspect="1" noChangeArrowheads="1"/>
          </p:cNvPicPr>
          <p:nvPr/>
        </p:nvPicPr>
        <p:blipFill>
          <a:blip r:embed="rId2"/>
          <a:srcRect l="2106" t="3943" r="261"/>
          <a:stretch>
            <a:fillRect/>
          </a:stretch>
        </p:blipFill>
        <p:spPr bwMode="auto">
          <a:xfrm>
            <a:off x="4543425" y="115888"/>
            <a:ext cx="460216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сканирование0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9300" y="3213100"/>
            <a:ext cx="4572000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ru-RU" altLang="ru-RU" sz="3200" b="1" smtClean="0">
                <a:solidFill>
                  <a:schemeClr val="accent1"/>
                </a:solidFill>
                <a:cs typeface="Tahoma" pitchFamily="34" charset="0"/>
              </a:rPr>
              <a:t>Атрибутика проекта</a:t>
            </a:r>
          </a:p>
        </p:txBody>
      </p:sp>
      <p:sp>
        <p:nvSpPr>
          <p:cNvPr id="25602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endParaRPr lang="ru-RU" altLang="ru-RU" sz="2400" smtClean="0"/>
          </a:p>
        </p:txBody>
      </p:sp>
      <p:pic>
        <p:nvPicPr>
          <p:cNvPr id="25603" name="Picture 5" descr="футболка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25538"/>
            <a:ext cx="3419475" cy="4824412"/>
          </a:xfrm>
        </p:spPr>
      </p:pic>
      <p:pic>
        <p:nvPicPr>
          <p:cNvPr id="25604" name="Picture 6" descr="бейсболк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95963" y="981075"/>
            <a:ext cx="3249612" cy="4535488"/>
          </a:xfrm>
        </p:spPr>
      </p:pic>
      <p:pic>
        <p:nvPicPr>
          <p:cNvPr id="25605" name="Picture 5" descr="пакет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2987675" y="1412875"/>
            <a:ext cx="3168650" cy="4322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4905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/>
                </a:solidFill>
                <a:cs typeface="Tahoma" pitchFamily="34" charset="0"/>
              </a:rPr>
              <a:t>Профильные </a:t>
            </a:r>
            <a:r>
              <a:rPr lang="ru-RU" sz="3200" b="1" dirty="0" smtClean="0">
                <a:solidFill>
                  <a:schemeClr val="accent1"/>
                </a:solidFill>
                <a:cs typeface="Tahoma" pitchFamily="34" charset="0"/>
              </a:rPr>
              <a:t>смены проекта</a:t>
            </a:r>
            <a:endParaRPr lang="ru-RU" sz="3200" b="1" dirty="0">
              <a:solidFill>
                <a:schemeClr val="accent1"/>
              </a:solidFill>
              <a:cs typeface="Tahoma" pitchFamily="34" charset="0"/>
            </a:endParaRPr>
          </a:p>
        </p:txBody>
      </p:sp>
      <p:sp>
        <p:nvSpPr>
          <p:cNvPr id="26626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7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8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6630" name="Picture 3" descr="C:\Users\Пухова\Desktop\СМС 2014\СМС 2013\смена 15-17 марта 2013 г\итоги смены\газета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887413"/>
            <a:ext cx="3779837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4" descr="C:\Users\Пухова\Desktop\СМС 2014\СМС 2013\смена 29.11.-1.12\фото на новос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887413"/>
            <a:ext cx="3902075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5" descr="C:\Users\Пухова\Desktop\СМС 2014\СМС 2013\смена 15-17 марта 2013 г\итоги смены\_MG_220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787900" y="3679825"/>
            <a:ext cx="3811588" cy="24812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900" b="1" dirty="0" smtClean="0">
                <a:solidFill>
                  <a:schemeClr val="accent1"/>
                </a:solidFill>
                <a:cs typeface="Tahoma" pitchFamily="34" charset="0"/>
              </a:rPr>
              <a:t>Результаты проекта (2014 г. – данные мониторинга)</a:t>
            </a:r>
            <a:endParaRPr lang="ru-RU" sz="2900" b="1" dirty="0">
              <a:solidFill>
                <a:schemeClr val="accent1"/>
              </a:solidFill>
              <a:cs typeface="Tahoma" pitchFamily="34" charset="0"/>
            </a:endParaRPr>
          </a:p>
        </p:txBody>
      </p:sp>
      <p:graphicFrame>
        <p:nvGraphicFramePr>
          <p:cNvPr id="27650" name="Диаграмма 6"/>
          <p:cNvGraphicFramePr>
            <a:graphicFrameLocks/>
          </p:cNvGraphicFramePr>
          <p:nvPr/>
        </p:nvGraphicFramePr>
        <p:xfrm>
          <a:off x="0" y="908050"/>
          <a:ext cx="9132888" cy="2808288"/>
        </p:xfrm>
        <a:graphic>
          <a:graphicData uri="http://schemas.openxmlformats.org/presentationml/2006/ole">
            <p:oleObj spid="_x0000_s27650" r:id="rId3" imgW="9132599" imgH="2810500" progId="Excel.Chart.8">
              <p:embed/>
            </p:oleObj>
          </a:graphicData>
        </a:graphic>
      </p:graphicFrame>
      <p:graphicFrame>
        <p:nvGraphicFramePr>
          <p:cNvPr id="27651" name="Диаграмма 8"/>
          <p:cNvGraphicFramePr>
            <a:graphicFrameLocks/>
          </p:cNvGraphicFramePr>
          <p:nvPr/>
        </p:nvGraphicFramePr>
        <p:xfrm>
          <a:off x="107950" y="3357563"/>
          <a:ext cx="9036050" cy="2735262"/>
        </p:xfrm>
        <a:graphic>
          <a:graphicData uri="http://schemas.openxmlformats.org/presentationml/2006/ole">
            <p:oleObj spid="_x0000_s27651" r:id="rId4" imgW="9035055" imgH="2737341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ru-RU" sz="2800" b="1" smtClean="0">
                <a:solidFill>
                  <a:schemeClr val="accent1"/>
                </a:solidFill>
                <a:cs typeface="Tahoma" pitchFamily="34" charset="0"/>
              </a:rPr>
              <a:t>Количество объединений </a:t>
            </a:r>
            <a:r>
              <a:rPr lang="ru-RU" altLang="ru-RU" sz="2800" b="1" smtClean="0">
                <a:solidFill>
                  <a:schemeClr val="accent1"/>
                </a:solidFill>
                <a:cs typeface="Tahoma" pitchFamily="34" charset="0"/>
              </a:rPr>
              <a:t>(</a:t>
            </a:r>
            <a:r>
              <a:rPr lang="ru-RU" altLang="ru-RU" sz="2000" b="1" smtClean="0">
                <a:solidFill>
                  <a:schemeClr val="accent1"/>
                </a:solidFill>
                <a:cs typeface="Tahoma" pitchFamily="34" charset="0"/>
              </a:rPr>
              <a:t>2014 г. – данные мониторинга</a:t>
            </a:r>
            <a:r>
              <a:rPr lang="ru-RU" altLang="ru-RU" sz="2800" b="1" smtClean="0">
                <a:solidFill>
                  <a:schemeClr val="accent1"/>
                </a:solidFill>
                <a:cs typeface="Tahoma" pitchFamily="34" charset="0"/>
              </a:rPr>
              <a:t>)</a:t>
            </a:r>
            <a:r>
              <a:rPr lang="ru-RU" sz="2400" b="1" smtClean="0">
                <a:solidFill>
                  <a:schemeClr val="accent1"/>
                </a:solidFill>
                <a:cs typeface="Tahoma" pitchFamily="34" charset="0"/>
              </a:rPr>
              <a:t> </a:t>
            </a:r>
          </a:p>
        </p:txBody>
      </p:sp>
      <p:graphicFrame>
        <p:nvGraphicFramePr>
          <p:cNvPr id="28674" name="Диаграмма 6"/>
          <p:cNvGraphicFramePr>
            <a:graphicFrameLocks/>
          </p:cNvGraphicFramePr>
          <p:nvPr/>
        </p:nvGraphicFramePr>
        <p:xfrm>
          <a:off x="0" y="1017588"/>
          <a:ext cx="9144000" cy="5840412"/>
        </p:xfrm>
        <a:graphic>
          <a:graphicData uri="http://schemas.openxmlformats.org/presentationml/2006/ole">
            <p:oleObj spid="_x0000_s28674" r:id="rId3" imgW="9144793" imgH="5840474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ru-RU" sz="2400" b="1" smtClean="0">
                <a:solidFill>
                  <a:schemeClr val="accent1"/>
                </a:solidFill>
                <a:cs typeface="Tahoma" pitchFamily="34" charset="0"/>
              </a:rPr>
              <a:t>Количество организаций, предоставляющих бонусы </a:t>
            </a:r>
            <a:r>
              <a:rPr lang="ru-RU" altLang="ru-RU" sz="2400" b="1" smtClean="0">
                <a:solidFill>
                  <a:schemeClr val="accent1"/>
                </a:solidFill>
                <a:cs typeface="Tahoma" pitchFamily="34" charset="0"/>
              </a:rPr>
              <a:t>(2014 г. – данные мониторинга)</a:t>
            </a:r>
            <a:r>
              <a:rPr lang="ru-RU" sz="2800" b="1" smtClean="0">
                <a:solidFill>
                  <a:schemeClr val="accent1"/>
                </a:solidFill>
                <a:cs typeface="Tahoma" pitchFamily="34" charset="0"/>
              </a:rPr>
              <a:t> </a:t>
            </a:r>
          </a:p>
        </p:txBody>
      </p:sp>
      <p:graphicFrame>
        <p:nvGraphicFramePr>
          <p:cNvPr id="29698" name="Диаграмма 6"/>
          <p:cNvGraphicFramePr>
            <a:graphicFrameLocks/>
          </p:cNvGraphicFramePr>
          <p:nvPr/>
        </p:nvGraphicFramePr>
        <p:xfrm>
          <a:off x="0" y="981075"/>
          <a:ext cx="9144000" cy="5876925"/>
        </p:xfrm>
        <a:graphic>
          <a:graphicData uri="http://schemas.openxmlformats.org/presentationml/2006/ole">
            <p:oleObj spid="_x0000_s29698" r:id="rId3" imgW="9144793" imgH="587705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1C872-AFFE-43C6-8A67-BB0E687BE18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31746" name="Picture 4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1920875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2"/>
          <p:cNvSpPr>
            <a:spLocks noChangeArrowheads="1"/>
          </p:cNvSpPr>
          <p:nvPr/>
        </p:nvSpPr>
        <p:spPr bwMode="auto">
          <a:xfrm>
            <a:off x="2051050" y="188913"/>
            <a:ext cx="698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accent1"/>
                </a:solidFill>
                <a:latin typeface="+mj-lt"/>
                <a:ea typeface="+mj-ea"/>
                <a:cs typeface="Tahoma" pitchFamily="34" charset="0"/>
              </a:rPr>
              <a:t>Профилактические акции проекта</a:t>
            </a:r>
            <a:endParaRPr lang="ru-RU" altLang="ru-RU" sz="3200" b="1" dirty="0">
              <a:solidFill>
                <a:schemeClr val="accent1"/>
              </a:solidFill>
              <a:latin typeface="+mj-lt"/>
              <a:ea typeface="+mj-ea"/>
              <a:cs typeface="Tahoma" pitchFamily="34" charset="0"/>
            </a:endParaRPr>
          </a:p>
        </p:txBody>
      </p:sp>
      <p:sp>
        <p:nvSpPr>
          <p:cNvPr id="12295" name="Прямоугольник 4"/>
          <p:cNvSpPr>
            <a:spLocks noChangeArrowheads="1"/>
          </p:cNvSpPr>
          <p:nvPr/>
        </p:nvSpPr>
        <p:spPr bwMode="auto">
          <a:xfrm>
            <a:off x="179388" y="1773238"/>
            <a:ext cx="871378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FF0000"/>
                </a:solidFill>
                <a:latin typeface="+mn-lt"/>
              </a:rPr>
              <a:t>7 апреля </a:t>
            </a:r>
            <a:r>
              <a:rPr lang="ru-RU" altLang="ru-RU" sz="3200" b="1" dirty="0">
                <a:latin typeface="+mn-lt"/>
              </a:rPr>
              <a:t>– Антинаркотическая акция «Будь готов! Скажи, нет!»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FF0000"/>
                </a:solidFill>
                <a:latin typeface="+mn-lt"/>
              </a:rPr>
              <a:t>31 мая </a:t>
            </a:r>
            <a:r>
              <a:rPr lang="ru-RU" altLang="ru-RU" sz="3200" b="1" dirty="0">
                <a:latin typeface="+mn-lt"/>
              </a:rPr>
              <a:t>- Акция «Россия без табака»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FF0000"/>
                </a:solidFill>
                <a:latin typeface="+mn-lt"/>
              </a:rPr>
              <a:t>26 июня </a:t>
            </a:r>
            <a:r>
              <a:rPr lang="ru-RU" altLang="ru-RU" sz="3200" b="1" dirty="0">
                <a:latin typeface="+mn-lt"/>
              </a:rPr>
              <a:t>- Флеш-моб «Будь здоровым! Танцуй!»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FF0000"/>
                </a:solidFill>
                <a:latin typeface="+mn-lt"/>
              </a:rPr>
              <a:t>8 июля </a:t>
            </a:r>
            <a:r>
              <a:rPr lang="ru-RU" altLang="ru-RU" sz="3200" b="1" dirty="0">
                <a:latin typeface="+mn-lt"/>
              </a:rPr>
              <a:t>- Акция «Все начинается с семьи</a:t>
            </a:r>
            <a:r>
              <a:rPr lang="ru-RU" altLang="ru-RU" sz="3200" b="1" dirty="0" smtClean="0">
                <a:latin typeface="+mn-lt"/>
              </a:rPr>
              <a:t>»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</a:rPr>
              <a:t>19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сентября </a:t>
            </a:r>
            <a:r>
              <a:rPr lang="ru-RU" sz="3200" b="1" dirty="0">
                <a:latin typeface="+mn-lt"/>
              </a:rPr>
              <a:t>-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3200" b="1" dirty="0">
                <a:latin typeface="+mn-lt"/>
              </a:rPr>
              <a:t>Акция «</a:t>
            </a:r>
            <a:r>
              <a:rPr lang="ru-RU" sz="3200" b="1" dirty="0">
                <a:latin typeface="+mn-lt"/>
              </a:rPr>
              <a:t>Поделись улыбкой»</a:t>
            </a:r>
            <a:endParaRPr lang="ru-RU" altLang="ru-RU" sz="3200" b="1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</a:rPr>
              <a:t>11-13</a:t>
            </a:r>
            <a:r>
              <a:rPr lang="ru-RU" sz="3200" dirty="0">
                <a:latin typeface="+mn-lt"/>
              </a:rPr>
              <a:t> </a:t>
            </a:r>
            <a:r>
              <a:rPr lang="ru-RU" altLang="ru-RU" sz="3200" b="1" dirty="0" smtClean="0">
                <a:solidFill>
                  <a:srgbClr val="FF0000"/>
                </a:solidFill>
                <a:latin typeface="+mn-lt"/>
              </a:rPr>
              <a:t>октября </a:t>
            </a:r>
            <a:r>
              <a:rPr lang="ru-RU" altLang="ru-RU" sz="3200" b="1" dirty="0">
                <a:latin typeface="+mn-lt"/>
              </a:rPr>
              <a:t>- Антиалкогольная акция </a:t>
            </a:r>
            <a:r>
              <a:rPr lang="ru-RU" altLang="ru-RU" sz="3200" b="1" dirty="0" smtClean="0">
                <a:latin typeface="+mn-lt"/>
              </a:rPr>
              <a:t>«</a:t>
            </a:r>
            <a:r>
              <a:rPr lang="ru-RU" sz="3200" b="1" dirty="0">
                <a:latin typeface="+mn-lt"/>
              </a:rPr>
              <a:t>Здоровая пробежка</a:t>
            </a:r>
            <a:r>
              <a:rPr lang="ru-RU" altLang="ru-RU" sz="3200" b="1" dirty="0" smtClean="0">
                <a:latin typeface="+mn-lt"/>
              </a:rPr>
              <a:t>»</a:t>
            </a:r>
            <a:endParaRPr lang="ru-RU" altLang="ru-RU" sz="3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40F2DD-37AE-43C6-B1D5-9A72BFAEF0E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33794" name="Picture 4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77963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2"/>
          <p:cNvSpPr>
            <a:spLocks noChangeArrowheads="1"/>
          </p:cNvSpPr>
          <p:nvPr/>
        </p:nvSpPr>
        <p:spPr bwMode="auto">
          <a:xfrm>
            <a:off x="1619250" y="404813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accent1"/>
                </a:solidFill>
                <a:latin typeface="+mj-lt"/>
                <a:ea typeface="+mj-ea"/>
                <a:cs typeface="Tahoma" pitchFamily="34" charset="0"/>
              </a:rPr>
              <a:t>Акции и конкурсы проекта в 2014 г.</a:t>
            </a:r>
            <a:endParaRPr lang="ru-RU" altLang="ru-RU" sz="3200" b="1" dirty="0">
              <a:solidFill>
                <a:schemeClr val="accent1"/>
              </a:solidFill>
              <a:latin typeface="+mj-lt"/>
              <a:ea typeface="+mj-ea"/>
              <a:cs typeface="Tahoma" pitchFamily="34" charset="0"/>
            </a:endParaRPr>
          </a:p>
        </p:txBody>
      </p:sp>
      <p:sp>
        <p:nvSpPr>
          <p:cNvPr id="12295" name="Прямоугольник 4"/>
          <p:cNvSpPr>
            <a:spLocks noChangeArrowheads="1"/>
          </p:cNvSpPr>
          <p:nvPr/>
        </p:nvSpPr>
        <p:spPr bwMode="auto">
          <a:xfrm>
            <a:off x="179388" y="1557338"/>
            <a:ext cx="8713787" cy="4487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17 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февраля –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17 марта </a:t>
            </a:r>
            <a:r>
              <a:rPr lang="ru-RU" sz="3200" b="1" dirty="0" smtClean="0">
                <a:latin typeface="+mn-lt"/>
              </a:rPr>
              <a:t>- </a:t>
            </a:r>
            <a:r>
              <a:rPr lang="ru-RU" sz="3200" b="1" dirty="0">
                <a:latin typeface="+mn-lt"/>
              </a:rPr>
              <a:t>конкурс «Успешный волонтер проекта</a:t>
            </a:r>
            <a:r>
              <a:rPr lang="ru-RU" sz="3200" b="1" dirty="0" smtClean="0">
                <a:latin typeface="+mn-lt"/>
              </a:rPr>
              <a:t>»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</a:rPr>
              <a:t>17 февраля – 17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марта</a:t>
            </a:r>
            <a:r>
              <a:rPr lang="ru-RU" sz="3200" b="1" dirty="0"/>
              <a:t> -</a:t>
            </a:r>
            <a:r>
              <a:rPr lang="ru-RU" sz="3200" b="1" dirty="0" smtClean="0"/>
              <a:t> </a:t>
            </a:r>
            <a:r>
              <a:rPr lang="ru-RU" sz="3200" b="1" dirty="0">
                <a:latin typeface="+mn-lt"/>
              </a:rPr>
              <a:t>конкурс эссе участников </a:t>
            </a:r>
            <a:r>
              <a:rPr lang="ru-RU" sz="3200" b="1" dirty="0" smtClean="0">
                <a:latin typeface="+mn-lt"/>
              </a:rPr>
              <a:t>проекта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</a:rPr>
              <a:t>17 февраля – 31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марта</a:t>
            </a:r>
            <a:r>
              <a:rPr lang="ru-RU" sz="3200" b="1" dirty="0"/>
              <a:t> </a:t>
            </a:r>
            <a:r>
              <a:rPr lang="ru-RU" sz="3200" b="1" dirty="0" smtClean="0"/>
              <a:t>– </a:t>
            </a:r>
            <a:r>
              <a:rPr lang="ru-RU" sz="3200" b="1" dirty="0" smtClean="0">
                <a:latin typeface="+mn-lt"/>
              </a:rPr>
              <a:t>конкурс антинаркотической социальной рекламы</a:t>
            </a:r>
            <a:endParaRPr lang="ru-RU" sz="3200" b="1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март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, ноябрь </a:t>
            </a:r>
            <a:r>
              <a:rPr lang="ru-RU" sz="3200" b="1" dirty="0" smtClean="0">
                <a:latin typeface="+mn-lt"/>
              </a:rPr>
              <a:t>- «Сообщи</a:t>
            </a:r>
            <a:r>
              <a:rPr lang="ru-RU" sz="3200" b="1" dirty="0">
                <a:latin typeface="+mn-lt"/>
              </a:rPr>
              <a:t>, где торгуют смертью</a:t>
            </a:r>
            <a:r>
              <a:rPr lang="ru-RU" sz="3200" b="1" dirty="0" smtClean="0">
                <a:latin typeface="+mn-lt"/>
              </a:rPr>
              <a:t>!»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</a:rPr>
              <a:t>31 мая-26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июня - </a:t>
            </a:r>
            <a:r>
              <a:rPr lang="ru-RU" sz="3200" b="1" dirty="0">
                <a:latin typeface="+mn-lt"/>
              </a:rPr>
              <a:t>«Легалка не пройдет»</a:t>
            </a:r>
            <a:endParaRPr lang="ru-RU" altLang="ru-RU" sz="3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26C61-7B88-4AC4-860E-21618A775638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34818" name="Picture 4" descr="БАЛЫКХАНОВ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31913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2"/>
          <p:cNvSpPr>
            <a:spLocks noChangeArrowheads="1"/>
          </p:cNvSpPr>
          <p:nvPr/>
        </p:nvSpPr>
        <p:spPr bwMode="auto">
          <a:xfrm>
            <a:off x="1403350" y="260350"/>
            <a:ext cx="8027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>
                <a:solidFill>
                  <a:schemeClr val="accent1"/>
                </a:solidFill>
                <a:cs typeface="Tahoma" pitchFamily="34" charset="0"/>
              </a:rPr>
              <a:t>Акции и конкурсы проекта в 2014 г.</a:t>
            </a:r>
          </a:p>
        </p:txBody>
      </p:sp>
      <p:sp>
        <p:nvSpPr>
          <p:cNvPr id="12295" name="Прямоугольник 4"/>
          <p:cNvSpPr>
            <a:spLocks noChangeArrowheads="1"/>
          </p:cNvSpPr>
          <p:nvPr/>
        </p:nvSpPr>
        <p:spPr bwMode="auto">
          <a:xfrm>
            <a:off x="187325" y="1412875"/>
            <a:ext cx="8705850" cy="4467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/>
          </a:extLst>
        </p:spPr>
        <p:txBody>
          <a:bodyPr>
            <a:spAutoFit/>
          </a:bodyPr>
          <a:lstStyle/>
          <a:p>
            <a:pPr algn="just"/>
            <a:r>
              <a:rPr lang="ru-RU" alt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7 апреля 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– Антинаркотическая акция «Будь готов! Скажи, нет!»</a:t>
            </a:r>
          </a:p>
          <a:p>
            <a:pPr algn="just"/>
            <a:r>
              <a:rPr lang="ru-RU" alt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31 мая 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- Акция «Россия без табака»</a:t>
            </a:r>
          </a:p>
          <a:p>
            <a:pPr algn="just"/>
            <a:r>
              <a:rPr lang="ru-RU" alt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26 июня 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- Флеш-моб «Будь здоровым! Танцуй!»</a:t>
            </a:r>
          </a:p>
          <a:p>
            <a:pPr algn="just"/>
            <a:r>
              <a:rPr lang="ru-RU" alt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8 июля 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- Акция «Все начинается с семьи»</a:t>
            </a:r>
          </a:p>
          <a:p>
            <a:pPr algn="just"/>
            <a:r>
              <a:rPr 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19 сентября </a:t>
            </a:r>
            <a:r>
              <a:rPr lang="ru-RU" sz="2600" b="1">
                <a:latin typeface="Calibri" pitchFamily="34" charset="0"/>
                <a:cs typeface="Arial" charset="0"/>
              </a:rPr>
              <a:t>-</a:t>
            </a:r>
            <a:r>
              <a:rPr 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Акция «</a:t>
            </a:r>
            <a:r>
              <a:rPr lang="ru-RU" sz="2600" b="1">
                <a:latin typeface="Calibri" pitchFamily="34" charset="0"/>
                <a:cs typeface="Arial" charset="0"/>
              </a:rPr>
              <a:t>Поделись улыбкой»</a:t>
            </a:r>
            <a:endParaRPr lang="ru-RU" altLang="ru-RU" sz="2600" b="1">
              <a:latin typeface="Calibri" pitchFamily="34" charset="0"/>
              <a:cs typeface="Arial" charset="0"/>
            </a:endParaRPr>
          </a:p>
          <a:p>
            <a:pPr algn="just"/>
            <a:r>
              <a:rPr 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11-13</a:t>
            </a:r>
            <a:r>
              <a:rPr lang="ru-RU" sz="2600">
                <a:latin typeface="Calibri" pitchFamily="34" charset="0"/>
                <a:cs typeface="Arial" charset="0"/>
              </a:rPr>
              <a:t> </a:t>
            </a:r>
            <a:r>
              <a:rPr lang="ru-RU" alt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октября 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- Антиалкогольная акция «</a:t>
            </a:r>
            <a:r>
              <a:rPr lang="ru-RU" sz="2600" b="1">
                <a:latin typeface="Calibri" pitchFamily="34" charset="0"/>
                <a:cs typeface="Arial" charset="0"/>
              </a:rPr>
              <a:t>Здоровая пробежка</a:t>
            </a:r>
            <a:r>
              <a:rPr lang="ru-RU" altLang="ru-RU" sz="2600" b="1">
                <a:latin typeface="Calibri" pitchFamily="34" charset="0"/>
                <a:cs typeface="Arial" charset="0"/>
              </a:rPr>
              <a:t>»</a:t>
            </a:r>
          </a:p>
          <a:p>
            <a:pPr algn="just"/>
            <a:r>
              <a:rPr 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24 ноября</a:t>
            </a:r>
            <a:r>
              <a:rPr lang="ru-RU" sz="2600" b="1">
                <a:latin typeface="Calibri" pitchFamily="34" charset="0"/>
                <a:cs typeface="Arial" charset="0"/>
              </a:rPr>
              <a:t> - «Здоровая мама - здоровый ребенок!»</a:t>
            </a:r>
          </a:p>
          <a:p>
            <a:pPr algn="just"/>
            <a:r>
              <a:rPr lang="ru-RU" sz="26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1-5 декабря </a:t>
            </a:r>
            <a:r>
              <a:rPr lang="ru-RU" sz="2600" b="1">
                <a:latin typeface="Calibri" pitchFamily="34" charset="0"/>
                <a:cs typeface="Arial" charset="0"/>
              </a:rPr>
              <a:t>- </a:t>
            </a:r>
            <a:r>
              <a:rPr lang="ru-RU" sz="2600">
                <a:cs typeface="Arial" charset="0"/>
              </a:rPr>
              <a:t>«</a:t>
            </a:r>
            <a:r>
              <a:rPr lang="ru-RU" sz="2600" b="1">
                <a:latin typeface="Calibri" pitchFamily="34" charset="0"/>
                <a:cs typeface="Arial" charset="0"/>
              </a:rPr>
              <a:t>Количество свечек зависит только от тебя»</a:t>
            </a:r>
            <a:endParaRPr lang="ru-RU" altLang="ru-RU" sz="2600" b="1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</TotalTime>
  <Words>604</Words>
  <Application>Microsoft Office PowerPoint</Application>
  <PresentationFormat>Экран (4:3)</PresentationFormat>
  <Paragraphs>112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Calibri</vt:lpstr>
      <vt:lpstr>Arial</vt:lpstr>
      <vt:lpstr>Times New Roman</vt:lpstr>
      <vt:lpstr>Tahoma</vt:lpstr>
      <vt:lpstr>Arial Black</vt:lpstr>
      <vt:lpstr>Comic Sans MS</vt:lpstr>
      <vt:lpstr>Verdana</vt:lpstr>
      <vt:lpstr>Тема Office</vt:lpstr>
      <vt:lpstr>Тема Office</vt:lpstr>
      <vt:lpstr>Тема Office</vt:lpstr>
      <vt:lpstr>Тема Office</vt:lpstr>
      <vt:lpstr>Диаграмма Microsoft Excel</vt:lpstr>
      <vt:lpstr>«Самостоятельные дети» – здоровьесберегающий проект нового поколения</vt:lpstr>
      <vt:lpstr>Слайд 2</vt:lpstr>
      <vt:lpstr>Долгосрочные результаты проекта</vt:lpstr>
      <vt:lpstr>Слайд 4</vt:lpstr>
      <vt:lpstr>Слайд 5</vt:lpstr>
      <vt:lpstr>Слайд 6</vt:lpstr>
      <vt:lpstr>Аргументы  в пользу контрактного метода</vt:lpstr>
      <vt:lpstr>Организационный аспект контрактного метода</vt:lpstr>
      <vt:lpstr>Введение в контрактный метод</vt:lpstr>
      <vt:lpstr>Слайд 10</vt:lpstr>
      <vt:lpstr>Слайд 11</vt:lpstr>
      <vt:lpstr>Атрибутика проекта</vt:lpstr>
      <vt:lpstr>Профильные смены проекта</vt:lpstr>
      <vt:lpstr>Результаты проекта (2014 г. – данные мониторинга)</vt:lpstr>
      <vt:lpstr>Количество объединений (2014 г. – данные мониторинга) </vt:lpstr>
      <vt:lpstr>Количество организаций, предоставляющих бонусы (2014 г. – данные мониторинга) 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Safina</dc:creator>
  <cp:lastModifiedBy>dovus_2</cp:lastModifiedBy>
  <cp:revision>212</cp:revision>
  <cp:lastPrinted>2014-02-13T20:41:01Z</cp:lastPrinted>
  <dcterms:created xsi:type="dcterms:W3CDTF">2012-12-18T13:39:21Z</dcterms:created>
  <dcterms:modified xsi:type="dcterms:W3CDTF">2014-05-20T10:18:24Z</dcterms:modified>
</cp:coreProperties>
</file>