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7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F7DA7-A691-492B-A68B-4EEE8B7899B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15D1AE-0672-4C8E-928F-811F14A3360A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ГОТОВНОСТЬ К ШКОЛЕ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3E67C8-CC4E-4FA6-9D2A-B73D2F478653}" type="parTrans" cxnId="{60A14D15-8BA0-47A8-889D-36F696810B7B}">
      <dgm:prSet/>
      <dgm:spPr/>
      <dgm:t>
        <a:bodyPr/>
        <a:lstStyle/>
        <a:p>
          <a:endParaRPr lang="ru-RU"/>
        </a:p>
      </dgm:t>
    </dgm:pt>
    <dgm:pt modelId="{51A40ED5-18AB-406E-9C27-D078AD3496B8}" type="sibTrans" cxnId="{60A14D15-8BA0-47A8-889D-36F696810B7B}">
      <dgm:prSet/>
      <dgm:spPr/>
      <dgm:t>
        <a:bodyPr/>
        <a:lstStyle/>
        <a:p>
          <a:endParaRPr lang="ru-RU"/>
        </a:p>
      </dgm:t>
    </dgm:pt>
    <dgm:pt modelId="{7D9EDEF5-F0A0-4E34-B427-913E30DEB870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FFC000"/>
              </a:solidFill>
            </a:rPr>
            <a:t>ПСИХОЛОГИЧЕСКАЯ ГОТОВНОСТЬ</a:t>
          </a:r>
        </a:p>
        <a:p>
          <a:r>
            <a:rPr lang="ru-RU" sz="2000" b="1" dirty="0" smtClean="0">
              <a:solidFill>
                <a:schemeClr val="bg1"/>
              </a:solidFill>
            </a:rPr>
            <a:t>(ИНТЕЛЛЕКТУАЛЬНАЯ, МОТИВАЦИОННАЯ</a:t>
          </a:r>
          <a:r>
            <a:rPr lang="ru-RU" sz="2000" b="1" smtClean="0">
              <a:solidFill>
                <a:schemeClr val="bg1"/>
              </a:solidFill>
            </a:rPr>
            <a:t>, ВОЛЕВАЯ</a:t>
          </a:r>
          <a:r>
            <a:rPr lang="ru-RU" sz="2000" b="1" dirty="0" smtClean="0">
              <a:solidFill>
                <a:schemeClr val="bg1"/>
              </a:solidFill>
            </a:rPr>
            <a:t>,</a:t>
          </a:r>
        </a:p>
        <a:p>
          <a:r>
            <a:rPr lang="ru-RU" sz="2000" b="1" dirty="0" smtClean="0">
              <a:solidFill>
                <a:schemeClr val="bg1"/>
              </a:solidFill>
            </a:rPr>
            <a:t>КОММУНИКАТИВНАЯ</a:t>
          </a:r>
          <a:r>
            <a:rPr lang="ru-RU" sz="2000" dirty="0" smtClean="0"/>
            <a:t>)</a:t>
          </a:r>
          <a:endParaRPr lang="ru-RU" sz="2000" dirty="0"/>
        </a:p>
      </dgm:t>
    </dgm:pt>
    <dgm:pt modelId="{4C096F27-2471-439B-8679-39197E6B311C}" type="parTrans" cxnId="{FBF7DEF1-8597-4C10-82B4-DB31C115A082}">
      <dgm:prSet/>
      <dgm:spPr/>
      <dgm:t>
        <a:bodyPr/>
        <a:lstStyle/>
        <a:p>
          <a:endParaRPr lang="ru-RU"/>
        </a:p>
      </dgm:t>
    </dgm:pt>
    <dgm:pt modelId="{F6AFB28C-3852-403B-8996-D92F50518BB3}" type="sibTrans" cxnId="{FBF7DEF1-8597-4C10-82B4-DB31C115A082}">
      <dgm:prSet/>
      <dgm:spPr/>
      <dgm:t>
        <a:bodyPr/>
        <a:lstStyle/>
        <a:p>
          <a:endParaRPr lang="ru-RU"/>
        </a:p>
      </dgm:t>
    </dgm:pt>
    <dgm:pt modelId="{6E277B18-56F0-45DA-9EDC-4FAC1C9A3AED}">
      <dgm:prSet phldrT="[Текст]" custT="1"/>
      <dgm:spPr/>
      <dgm:t>
        <a:bodyPr/>
        <a:lstStyle/>
        <a:p>
          <a:r>
            <a:rPr lang="ru-RU" sz="2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ПЕДАГОГИЧЕСКАЯ ГОТОВНОСТЬ</a:t>
          </a:r>
        </a:p>
        <a:p>
          <a:r>
            <a:rPr lang="ru-RU" sz="2400" b="1" dirty="0" smtClean="0">
              <a:solidFill>
                <a:schemeClr val="bg1"/>
              </a:solidFill>
            </a:rPr>
            <a:t>(УМЕНИЕ  ЧИТАТЬ, ПИСАТЬ, СЧИТАТЬ, ПЕРЕСКАЗЫВАТЬ)</a:t>
          </a:r>
          <a:endParaRPr lang="ru-RU" sz="2400" b="1" dirty="0">
            <a:solidFill>
              <a:schemeClr val="bg1"/>
            </a:solidFill>
          </a:endParaRPr>
        </a:p>
      </dgm:t>
    </dgm:pt>
    <dgm:pt modelId="{2B5127E8-6550-4F8F-A0AD-4F08CBC39F0E}" type="parTrans" cxnId="{92A9876E-991D-4982-961A-5CD4FE4E3AD1}">
      <dgm:prSet/>
      <dgm:spPr/>
      <dgm:t>
        <a:bodyPr/>
        <a:lstStyle/>
        <a:p>
          <a:endParaRPr lang="ru-RU"/>
        </a:p>
      </dgm:t>
    </dgm:pt>
    <dgm:pt modelId="{CC2AA4E0-C54B-42A9-9F7E-65AB2D0B5F2A}" type="sibTrans" cxnId="{92A9876E-991D-4982-961A-5CD4FE4E3AD1}">
      <dgm:prSet/>
      <dgm:spPr/>
      <dgm:t>
        <a:bodyPr/>
        <a:lstStyle/>
        <a:p>
          <a:endParaRPr lang="ru-RU"/>
        </a:p>
      </dgm:t>
    </dgm:pt>
    <dgm:pt modelId="{01BAE222-26B2-499A-92DF-D92F2106AB15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</a:rPr>
            <a:t>ФИЗИЧЕСКАЯ ГОТОВНОСТЬ</a:t>
          </a:r>
          <a:endParaRPr lang="ru-RU" b="1" dirty="0">
            <a:solidFill>
              <a:srgbClr val="FFC000"/>
            </a:solidFill>
          </a:endParaRPr>
        </a:p>
      </dgm:t>
    </dgm:pt>
    <dgm:pt modelId="{8E4175A1-F2BC-4273-BB49-50D71020D4B1}" type="parTrans" cxnId="{9AF8B825-F1AA-44F9-8B57-DDC3D98CC670}">
      <dgm:prSet/>
      <dgm:spPr/>
      <dgm:t>
        <a:bodyPr/>
        <a:lstStyle/>
        <a:p>
          <a:endParaRPr lang="ru-RU"/>
        </a:p>
      </dgm:t>
    </dgm:pt>
    <dgm:pt modelId="{C9F5CDB0-958F-454C-92CD-894EF8E3E32D}" type="sibTrans" cxnId="{9AF8B825-F1AA-44F9-8B57-DDC3D98CC670}">
      <dgm:prSet/>
      <dgm:spPr/>
      <dgm:t>
        <a:bodyPr/>
        <a:lstStyle/>
        <a:p>
          <a:endParaRPr lang="ru-RU"/>
        </a:p>
      </dgm:t>
    </dgm:pt>
    <dgm:pt modelId="{CD8E50EB-5F6F-45AA-83DB-78531D4D0190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</a:rPr>
            <a:t>РЕЧЕВАЯ ГОТОВНОСТЬ</a:t>
          </a:r>
          <a:endParaRPr lang="ru-RU" b="1" dirty="0">
            <a:solidFill>
              <a:srgbClr val="FFC000"/>
            </a:solidFill>
          </a:endParaRPr>
        </a:p>
      </dgm:t>
    </dgm:pt>
    <dgm:pt modelId="{E459E2B9-8986-44A1-AB2D-69FDE487470B}" type="parTrans" cxnId="{C9AE2007-A050-43C2-A511-FCA0F3CF53FC}">
      <dgm:prSet/>
      <dgm:spPr/>
      <dgm:t>
        <a:bodyPr/>
        <a:lstStyle/>
        <a:p>
          <a:endParaRPr lang="ru-RU"/>
        </a:p>
      </dgm:t>
    </dgm:pt>
    <dgm:pt modelId="{A4CCF800-C03F-4D26-A4A1-ED0557BECAA4}" type="sibTrans" cxnId="{C9AE2007-A050-43C2-A511-FCA0F3CF53FC}">
      <dgm:prSet/>
      <dgm:spPr/>
      <dgm:t>
        <a:bodyPr/>
        <a:lstStyle/>
        <a:p>
          <a:endParaRPr lang="ru-RU"/>
        </a:p>
      </dgm:t>
    </dgm:pt>
    <dgm:pt modelId="{DEE56DF7-5817-4055-B6A2-A99F1272E1D5}" type="pres">
      <dgm:prSet presAssocID="{C10F7DA7-A691-492B-A68B-4EEE8B7899B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4F1417-77C1-4960-A138-8C6AA8E16DBC}" type="pres">
      <dgm:prSet presAssocID="{C10F7DA7-A691-492B-A68B-4EEE8B7899BC}" presName="matrix" presStyleCnt="0"/>
      <dgm:spPr/>
    </dgm:pt>
    <dgm:pt modelId="{EEAE06C6-F858-4CE9-8095-F5329927C6C2}" type="pres">
      <dgm:prSet presAssocID="{C10F7DA7-A691-492B-A68B-4EEE8B7899BC}" presName="tile1" presStyleLbl="node1" presStyleIdx="0" presStyleCnt="4"/>
      <dgm:spPr/>
      <dgm:t>
        <a:bodyPr/>
        <a:lstStyle/>
        <a:p>
          <a:endParaRPr lang="ru-RU"/>
        </a:p>
      </dgm:t>
    </dgm:pt>
    <dgm:pt modelId="{8A79F61E-E22B-490D-ADCF-04C5CE0F4BF9}" type="pres">
      <dgm:prSet presAssocID="{C10F7DA7-A691-492B-A68B-4EEE8B7899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D0F6A-2EB9-4526-9C9B-71BFC8FB0C38}" type="pres">
      <dgm:prSet presAssocID="{C10F7DA7-A691-492B-A68B-4EEE8B7899BC}" presName="tile2" presStyleLbl="node1" presStyleIdx="1" presStyleCnt="4"/>
      <dgm:spPr/>
      <dgm:t>
        <a:bodyPr/>
        <a:lstStyle/>
        <a:p>
          <a:endParaRPr lang="ru-RU"/>
        </a:p>
      </dgm:t>
    </dgm:pt>
    <dgm:pt modelId="{9FEAB2EE-6202-49FD-AFC7-96306C7BC4DB}" type="pres">
      <dgm:prSet presAssocID="{C10F7DA7-A691-492B-A68B-4EEE8B7899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3CA6E-8B35-43DE-9B38-BA1CA38A4D5C}" type="pres">
      <dgm:prSet presAssocID="{C10F7DA7-A691-492B-A68B-4EEE8B7899BC}" presName="tile3" presStyleLbl="node1" presStyleIdx="2" presStyleCnt="4"/>
      <dgm:spPr/>
      <dgm:t>
        <a:bodyPr/>
        <a:lstStyle/>
        <a:p>
          <a:endParaRPr lang="ru-RU"/>
        </a:p>
      </dgm:t>
    </dgm:pt>
    <dgm:pt modelId="{47FDFCC2-2C88-4416-BB02-B3377A69B269}" type="pres">
      <dgm:prSet presAssocID="{C10F7DA7-A691-492B-A68B-4EEE8B7899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A4F31A-8D05-4DF0-A883-636A1A3BAFF0}" type="pres">
      <dgm:prSet presAssocID="{C10F7DA7-A691-492B-A68B-4EEE8B7899BC}" presName="tile4" presStyleLbl="node1" presStyleIdx="3" presStyleCnt="4"/>
      <dgm:spPr/>
      <dgm:t>
        <a:bodyPr/>
        <a:lstStyle/>
        <a:p>
          <a:endParaRPr lang="ru-RU"/>
        </a:p>
      </dgm:t>
    </dgm:pt>
    <dgm:pt modelId="{FF8B20AC-697B-4037-A480-900132ED8C72}" type="pres">
      <dgm:prSet presAssocID="{C10F7DA7-A691-492B-A68B-4EEE8B7899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7A0F0-CB5B-4F38-AD92-D2C047F89F5E}" type="pres">
      <dgm:prSet presAssocID="{C10F7DA7-A691-492B-A68B-4EEE8B7899B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329847DC-E401-45BA-B2A4-F6A806E56973}" type="presOf" srcId="{01BAE222-26B2-499A-92DF-D92F2106AB15}" destId="{A5A3CA6E-8B35-43DE-9B38-BA1CA38A4D5C}" srcOrd="0" destOrd="0" presId="urn:microsoft.com/office/officeart/2005/8/layout/matrix1"/>
    <dgm:cxn modelId="{CF5C296D-126D-4055-80DC-AE2C87F6E022}" type="presOf" srcId="{6E277B18-56F0-45DA-9EDC-4FAC1C9A3AED}" destId="{9FEAB2EE-6202-49FD-AFC7-96306C7BC4DB}" srcOrd="1" destOrd="0" presId="urn:microsoft.com/office/officeart/2005/8/layout/matrix1"/>
    <dgm:cxn modelId="{0DFD0355-B584-4B4C-AEFE-C65A07646941}" type="presOf" srcId="{CD8E50EB-5F6F-45AA-83DB-78531D4D0190}" destId="{FF8B20AC-697B-4037-A480-900132ED8C72}" srcOrd="1" destOrd="0" presId="urn:microsoft.com/office/officeart/2005/8/layout/matrix1"/>
    <dgm:cxn modelId="{26EBEE9B-291E-44A1-B65A-5B83E258C504}" type="presOf" srcId="{C10F7DA7-A691-492B-A68B-4EEE8B7899BC}" destId="{DEE56DF7-5817-4055-B6A2-A99F1272E1D5}" srcOrd="0" destOrd="0" presId="urn:microsoft.com/office/officeart/2005/8/layout/matrix1"/>
    <dgm:cxn modelId="{9AF8B825-F1AA-44F9-8B57-DDC3D98CC670}" srcId="{1A15D1AE-0672-4C8E-928F-811F14A3360A}" destId="{01BAE222-26B2-499A-92DF-D92F2106AB15}" srcOrd="2" destOrd="0" parTransId="{8E4175A1-F2BC-4273-BB49-50D71020D4B1}" sibTransId="{C9F5CDB0-958F-454C-92CD-894EF8E3E32D}"/>
    <dgm:cxn modelId="{C9AE2007-A050-43C2-A511-FCA0F3CF53FC}" srcId="{1A15D1AE-0672-4C8E-928F-811F14A3360A}" destId="{CD8E50EB-5F6F-45AA-83DB-78531D4D0190}" srcOrd="3" destOrd="0" parTransId="{E459E2B9-8986-44A1-AB2D-69FDE487470B}" sibTransId="{A4CCF800-C03F-4D26-A4A1-ED0557BECAA4}"/>
    <dgm:cxn modelId="{60A14D15-8BA0-47A8-889D-36F696810B7B}" srcId="{C10F7DA7-A691-492B-A68B-4EEE8B7899BC}" destId="{1A15D1AE-0672-4C8E-928F-811F14A3360A}" srcOrd="0" destOrd="0" parTransId="{D83E67C8-CC4E-4FA6-9D2A-B73D2F478653}" sibTransId="{51A40ED5-18AB-406E-9C27-D078AD3496B8}"/>
    <dgm:cxn modelId="{CDC70A2A-487E-4BED-9EF6-50FCFCDAEDA8}" type="presOf" srcId="{6E277B18-56F0-45DA-9EDC-4FAC1C9A3AED}" destId="{806D0F6A-2EB9-4526-9C9B-71BFC8FB0C38}" srcOrd="0" destOrd="0" presId="urn:microsoft.com/office/officeart/2005/8/layout/matrix1"/>
    <dgm:cxn modelId="{C52C7167-F16D-43DF-9A7D-0EE5790AF0D2}" type="presOf" srcId="{1A15D1AE-0672-4C8E-928F-811F14A3360A}" destId="{8187A0F0-CB5B-4F38-AD92-D2C047F89F5E}" srcOrd="0" destOrd="0" presId="urn:microsoft.com/office/officeart/2005/8/layout/matrix1"/>
    <dgm:cxn modelId="{FBF7DEF1-8597-4C10-82B4-DB31C115A082}" srcId="{1A15D1AE-0672-4C8E-928F-811F14A3360A}" destId="{7D9EDEF5-F0A0-4E34-B427-913E30DEB870}" srcOrd="0" destOrd="0" parTransId="{4C096F27-2471-439B-8679-39197E6B311C}" sibTransId="{F6AFB28C-3852-403B-8996-D92F50518BB3}"/>
    <dgm:cxn modelId="{EDEFACB0-06F3-4920-A234-14748D128334}" type="presOf" srcId="{01BAE222-26B2-499A-92DF-D92F2106AB15}" destId="{47FDFCC2-2C88-4416-BB02-B3377A69B269}" srcOrd="1" destOrd="0" presId="urn:microsoft.com/office/officeart/2005/8/layout/matrix1"/>
    <dgm:cxn modelId="{92A9876E-991D-4982-961A-5CD4FE4E3AD1}" srcId="{1A15D1AE-0672-4C8E-928F-811F14A3360A}" destId="{6E277B18-56F0-45DA-9EDC-4FAC1C9A3AED}" srcOrd="1" destOrd="0" parTransId="{2B5127E8-6550-4F8F-A0AD-4F08CBC39F0E}" sibTransId="{CC2AA4E0-C54B-42A9-9F7E-65AB2D0B5F2A}"/>
    <dgm:cxn modelId="{84DD3ED8-4976-46F1-B16A-92B121489465}" type="presOf" srcId="{7D9EDEF5-F0A0-4E34-B427-913E30DEB870}" destId="{8A79F61E-E22B-490D-ADCF-04C5CE0F4BF9}" srcOrd="1" destOrd="0" presId="urn:microsoft.com/office/officeart/2005/8/layout/matrix1"/>
    <dgm:cxn modelId="{15EF7BB2-288C-459A-8FFC-EBABB7ED7132}" type="presOf" srcId="{7D9EDEF5-F0A0-4E34-B427-913E30DEB870}" destId="{EEAE06C6-F858-4CE9-8095-F5329927C6C2}" srcOrd="0" destOrd="0" presId="urn:microsoft.com/office/officeart/2005/8/layout/matrix1"/>
    <dgm:cxn modelId="{94F9CD5D-A35E-4ECA-B946-76B8ED05728A}" type="presOf" srcId="{CD8E50EB-5F6F-45AA-83DB-78531D4D0190}" destId="{DFA4F31A-8D05-4DF0-A883-636A1A3BAFF0}" srcOrd="0" destOrd="0" presId="urn:microsoft.com/office/officeart/2005/8/layout/matrix1"/>
    <dgm:cxn modelId="{93FD5DF8-6530-44C0-AF3D-19473E7D0E49}" type="presParOf" srcId="{DEE56DF7-5817-4055-B6A2-A99F1272E1D5}" destId="{044F1417-77C1-4960-A138-8C6AA8E16DBC}" srcOrd="0" destOrd="0" presId="urn:microsoft.com/office/officeart/2005/8/layout/matrix1"/>
    <dgm:cxn modelId="{BB3E61B5-6B8B-48D6-BF9C-EE39D10E8940}" type="presParOf" srcId="{044F1417-77C1-4960-A138-8C6AA8E16DBC}" destId="{EEAE06C6-F858-4CE9-8095-F5329927C6C2}" srcOrd="0" destOrd="0" presId="urn:microsoft.com/office/officeart/2005/8/layout/matrix1"/>
    <dgm:cxn modelId="{14B752F8-0857-49DF-88A6-8012DF03A71A}" type="presParOf" srcId="{044F1417-77C1-4960-A138-8C6AA8E16DBC}" destId="{8A79F61E-E22B-490D-ADCF-04C5CE0F4BF9}" srcOrd="1" destOrd="0" presId="urn:microsoft.com/office/officeart/2005/8/layout/matrix1"/>
    <dgm:cxn modelId="{36E026C5-A958-4E53-8CBA-F29659A90F9B}" type="presParOf" srcId="{044F1417-77C1-4960-A138-8C6AA8E16DBC}" destId="{806D0F6A-2EB9-4526-9C9B-71BFC8FB0C38}" srcOrd="2" destOrd="0" presId="urn:microsoft.com/office/officeart/2005/8/layout/matrix1"/>
    <dgm:cxn modelId="{AE60F51F-7F2E-4BC3-9AD1-4A15BF2FFD5C}" type="presParOf" srcId="{044F1417-77C1-4960-A138-8C6AA8E16DBC}" destId="{9FEAB2EE-6202-49FD-AFC7-96306C7BC4DB}" srcOrd="3" destOrd="0" presId="urn:microsoft.com/office/officeart/2005/8/layout/matrix1"/>
    <dgm:cxn modelId="{F0373B28-07E4-49CD-8F10-D56580FB13EF}" type="presParOf" srcId="{044F1417-77C1-4960-A138-8C6AA8E16DBC}" destId="{A5A3CA6E-8B35-43DE-9B38-BA1CA38A4D5C}" srcOrd="4" destOrd="0" presId="urn:microsoft.com/office/officeart/2005/8/layout/matrix1"/>
    <dgm:cxn modelId="{CCCAC693-743C-4297-8D1F-429D77E87BF2}" type="presParOf" srcId="{044F1417-77C1-4960-A138-8C6AA8E16DBC}" destId="{47FDFCC2-2C88-4416-BB02-B3377A69B269}" srcOrd="5" destOrd="0" presId="urn:microsoft.com/office/officeart/2005/8/layout/matrix1"/>
    <dgm:cxn modelId="{E7DBACB1-0F00-47BF-81DE-220B1135182B}" type="presParOf" srcId="{044F1417-77C1-4960-A138-8C6AA8E16DBC}" destId="{DFA4F31A-8D05-4DF0-A883-636A1A3BAFF0}" srcOrd="6" destOrd="0" presId="urn:microsoft.com/office/officeart/2005/8/layout/matrix1"/>
    <dgm:cxn modelId="{84A07BFC-EC0E-48AC-B613-69EF2E402485}" type="presParOf" srcId="{044F1417-77C1-4960-A138-8C6AA8E16DBC}" destId="{FF8B20AC-697B-4037-A480-900132ED8C72}" srcOrd="7" destOrd="0" presId="urn:microsoft.com/office/officeart/2005/8/layout/matrix1"/>
    <dgm:cxn modelId="{6DE6C825-5D6D-44FE-AFFE-4E59BCFA8495}" type="presParOf" srcId="{DEE56DF7-5817-4055-B6A2-A99F1272E1D5}" destId="{8187A0F0-CB5B-4F38-AD92-D2C047F89F5E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mama.ru/articles/gotovnost-k-shko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mam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85720" y="285728"/>
          <a:ext cx="8572560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Школьные психологи считают ребенка неготовым к школьному обучению, если он: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 самостоятелен или недостаточно самостоятелен;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 умеет сосредотачиваться на задании;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 умеет слушать инструкцию педагога;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настроен на игру, чем на учение;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 умеет дружить со сверстниками;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 умеет вежливо разговаривать со взрослыми и слушать их;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слишком зажат или стеснителен, или, наоборот, слишком возбуждён и активен;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 него недостаточно знаний об окружающем мире, он не умеет сравнивать, обобщать, анализировать и др.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6072206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неуспеваемость, нежелание учиться — это результат того, что дошкольник психологически не был готов к обучению в школе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714356"/>
            <a:ext cx="642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определить психологическую готовность к школе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	</a:t>
            </a:r>
          </a:p>
          <a:p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2071678"/>
            <a:ext cx="907262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ребёнок хочет учиться;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он умеет общаться с детьми и взрослыми, не боится обратиться к ним;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умеет аргументировать свою точку зрения;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понимает, для чего нужна школа;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умеет подчиняться правилам;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может самостоятельно делать задания;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умеет собирать свои вещи.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428604"/>
            <a:ext cx="52149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Памятка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родителей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285" y="2643182"/>
            <a:ext cx="87947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помочь малышу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подготовиться к школе?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дня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Уделите внимание рациональной организации режима дня ребенка, избегайте чрезмерных перегрузок. Соблюдение режима дня - рациональное питание, сон, разумное чередование отдыха и занятий, прогулки на свежем воздухе, не только оказывает положительное воздействие на сохранение и укрепление здоровья ребенка, но и способствует формированию таких качеств личности как собранность, организованность, дисциплинированность, активность.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Познавательный мотив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Формируйте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детей познавательный мотив к учению, интерес к школьной жизни. Часто желание пойти в школу вызвано лишь внешним интересом: новая форма, букет цветов, красивый портфель. В период подготовки к школе важно сделать акцент на развитии познавательного интереса, ведь учеба - это большой, кропотливый труд, и ребенок должен быть готов к этому. </a:t>
            </a:r>
          </a:p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Разнообразьте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практику общения с окружающими, учите ребенка сотрудничеству с детьми и взрослыми. Проследите, как он проявляет себя в играх, умеет ли подчиняться правилам. </a:t>
            </a:r>
          </a:p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Исключите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 своих бесед негативные, тревожные, сомнительные высказывания о школьных годах. Старайтесь формировать у ребенка позитивное отношение к школе, к учителям и школьным занятиям.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Мотивационная готовность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Когда мы говорим о мотивационной или личностной готовности ребенка к школе, то имеем в виду его желание или нежелание идти в нее. На вопрос: "Хочешь ли ты идти в школу, или тебе больше нравится в детском саду?" Он может ответить, что в детском саду ему уже все известно, и поэтому он хочет идти в школу. Но пояснения, что именно привлекает его в школе, могут быть самыми разными: потому что некоторые друзья уже учатся в школе; потому что там не укладывают спать днем; потому что хочется иметь новый портфель; потому что на переменах можно бегать по коридору и т. д. К сожалению, подобные ответы свидетельствуют о том, что школа привлекает ребенка, но личностно он еще не готов к учебной деятельности. Подобные интересы могут быстро угаснуть (через три дня портфель уже утратит для ребенка всякую привлекательность). 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/>
              <a:t>Перечисленные мотивы не придадут ребенку достаточно сил (внимания, прилежания) для преодоления трудностей, с которыми он неизбежно столкнется в школьной обстановке. А если ребенок собирается в школу, потому что ему надо научиться читать, писать, считать или потому что он хочет стать таким, как папа или мама, то родители могут быть уверены, что интерес к обучению у него будет длительным.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Волевая готовность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к обучению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8000" b="1" dirty="0" smtClean="0"/>
              <a:t>К началу школьного обучения ребенок должен научиться концентрировать свое внимание не на тех занятиях, которые ему интересны в данный момент (поиграть, порисовать), а на том, что говорит ему учитель. Дошкольник еще не всегда способен воспринять слово "надо" как руководство к действию и подчинить ему свои желания. Он более импульсивен, его поведением управляют желания и интересы, которые не отличаются стойкостью. Их легко возбудить новой игрушкой или новой игрой, но они легко и угасают. </a:t>
            </a:r>
          </a:p>
          <a:p>
            <a:pPr>
              <a:buNone/>
            </a:pPr>
            <a:r>
              <a:rPr lang="ru-RU" sz="8000" b="1" dirty="0" smtClean="0"/>
              <a:t>  </a:t>
            </a:r>
          </a:p>
          <a:p>
            <a:r>
              <a:rPr lang="ru-RU" sz="8000" b="1" dirty="0" smtClean="0"/>
              <a:t>Волевая готовность, или произвольность, - это способность ребенка действовать по инструкции взрослого (по заданному им правилу), ориентироваться на заданную систему требований. Как правило, произвольное поведение ребенка формируется к 6-7 годам. </a:t>
            </a:r>
            <a:r>
              <a:rPr lang="ru-RU" sz="8000" b="1" dirty="0" smtClean="0">
                <a:solidFill>
                  <a:srgbClr val="FF0000"/>
                </a:solidFill>
              </a:rPr>
              <a:t>Оцените</a:t>
            </a:r>
            <a:r>
              <a:rPr lang="ru-RU" sz="8000" b="1" dirty="0" smtClean="0"/>
              <a:t>, насколько он внимателен, может ли он действовать по заданию взрослого, организовать свою деятельность в соответствии с заданием, контролировать ее результаты и сличать их с заданным образцом. </a:t>
            </a:r>
          </a:p>
          <a:p>
            <a:pPr>
              <a:buNone/>
            </a:pPr>
            <a:r>
              <a:rPr lang="ru-RU" sz="8000" b="1" dirty="0" smtClean="0"/>
              <a:t> 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Готовность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познавательных функций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Готовность руки ребенка к овладению письмом (</a:t>
            </a:r>
            <a:r>
              <a:rPr lang="ru-RU" b="1" dirty="0" smtClean="0">
                <a:solidFill>
                  <a:srgbClr val="FF0000"/>
                </a:solidFill>
              </a:rPr>
              <a:t>МОТОРИКА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Развитие пространственных представлений</a:t>
            </a:r>
          </a:p>
          <a:p>
            <a:r>
              <a:rPr lang="ru-RU" b="1" dirty="0" smtClean="0"/>
              <a:t>Развитие речи</a:t>
            </a:r>
          </a:p>
          <a:p>
            <a:r>
              <a:rPr lang="ru-RU" b="1" dirty="0" smtClean="0"/>
              <a:t>Развитие произвольности поведения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Как же узнать, готов ли ребёнок идти в школу?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lvl="0"/>
            <a:r>
              <a:rPr lang="ru-RU" sz="6000" dirty="0" smtClean="0"/>
              <a:t>Может ли ваш ребенок заниматься самостоятельно каким-нибудь делом, требующим сосредоточенности в течение 25-30 минут (например, собирать конструктор или </a:t>
            </a:r>
            <a:r>
              <a:rPr lang="ru-RU" sz="6000" dirty="0" err="1" smtClean="0"/>
              <a:t>пазлы</a:t>
            </a:r>
            <a:r>
              <a:rPr lang="ru-RU" sz="6000" dirty="0" smtClean="0"/>
              <a:t>)? </a:t>
            </a:r>
          </a:p>
          <a:p>
            <a:pPr lvl="0"/>
            <a:r>
              <a:rPr lang="ru-RU" sz="6000" dirty="0" smtClean="0"/>
              <a:t>Говорит ли ваш ребенок, что он хочет идти в школу, потому что там он узнает много нового и интересного, найдет новых друзей? </a:t>
            </a:r>
          </a:p>
          <a:p>
            <a:pPr lvl="0"/>
            <a:r>
              <a:rPr lang="ru-RU" sz="6000" dirty="0" smtClean="0"/>
              <a:t> Может ли ваш ребенок самостоятельно составить рассказ по картинке, включающий в себя не менее 5 предложений? </a:t>
            </a:r>
          </a:p>
          <a:p>
            <a:pPr lvl="0"/>
            <a:r>
              <a:rPr lang="ru-RU" sz="6000" dirty="0" smtClean="0"/>
              <a:t>Знает ли ваш ребенок наизусть несколько стихотворений? </a:t>
            </a:r>
          </a:p>
          <a:p>
            <a:pPr lvl="0"/>
            <a:r>
              <a:rPr lang="ru-RU" sz="6000" dirty="0" smtClean="0"/>
              <a:t>Верно ли, что ваш ребенок в присутствии незнакомых людей ведет себя непринужденно, не стесняется?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Умеет ли ваш ребенок изменять имя существительное по числам (например: рама - рамы, ухо - уши, человек - люди, ребёнок - дети)? </a:t>
            </a:r>
          </a:p>
          <a:p>
            <a:pPr lvl="0"/>
            <a:r>
              <a:rPr lang="ru-RU" dirty="0" smtClean="0"/>
              <a:t> Умеет ли ваш ребенок читать без ошибок по слогам или, что ещё лучше, целиком слова, состоящие из 2-3 слогов? </a:t>
            </a:r>
          </a:p>
          <a:p>
            <a:pPr lvl="0"/>
            <a:r>
              <a:rPr lang="ru-RU" dirty="0" smtClean="0"/>
              <a:t>Умеет ли ваш ребёнок считать до двадцати и обратно? </a:t>
            </a:r>
          </a:p>
          <a:p>
            <a:pPr lvl="0"/>
            <a:r>
              <a:rPr lang="ru-RU" dirty="0" smtClean="0"/>
              <a:t>Может ли ваш ребёнок решать примеры на сложение и вычитание в пределах десяти? </a:t>
            </a:r>
          </a:p>
          <a:p>
            <a:pPr lvl="0"/>
            <a:r>
              <a:rPr lang="ru-RU" dirty="0" smtClean="0"/>
              <a:t>Может ли ваш ребёнок решать задачи на нахождение суммы или разности (например: "В вазе 3 яблока и 2 груши. Сколько всего фруктов в вазе?"; "В вазе было 10 конфет. 3 конфеты съели. Сколько осталось?")?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Сможет ли ваш ребёнок точно повторить предложение (например:"Зайчик, вспрыгни на пенёк!")? </a:t>
            </a:r>
          </a:p>
          <a:p>
            <a:pPr lvl="0"/>
            <a:r>
              <a:rPr lang="ru-RU" dirty="0" smtClean="0"/>
              <a:t>Любит ли ваш ребёнок раскрашивать картинки, рисовать, лепить из пластилина? </a:t>
            </a:r>
          </a:p>
          <a:p>
            <a:pPr lvl="0"/>
            <a:r>
              <a:rPr lang="ru-RU" dirty="0" smtClean="0"/>
              <a:t> Умеет ли ваш ребёнок пользоваться ножницами и клеем (например, делать аппликацию)? </a:t>
            </a:r>
          </a:p>
          <a:p>
            <a:pPr lvl="0"/>
            <a:r>
              <a:rPr lang="ru-RU" dirty="0" smtClean="0"/>
              <a:t>Может ли ваш ребёнок обобщать понятия, например, назвать одним словом (а именно мебель) стол, диван, стул, кресло? </a:t>
            </a:r>
          </a:p>
          <a:p>
            <a:pPr lvl="0"/>
            <a:r>
              <a:rPr lang="ru-RU" dirty="0" smtClean="0"/>
              <a:t> Может ли ваш ребёнок сравнить два предмета, то есть назвать сходство и различия между ними (например, ручка и карандаш, дерево и кустарник)? </a:t>
            </a:r>
          </a:p>
          <a:p>
            <a:pPr lvl="0"/>
            <a:r>
              <a:rPr lang="ru-RU" dirty="0" smtClean="0"/>
              <a:t>Знает ли ваш ребёнок название времён года, месяцев, дней недели, их последовательность? </a:t>
            </a:r>
          </a:p>
          <a:p>
            <a:pPr lvl="0"/>
            <a:r>
              <a:rPr lang="ru-RU" dirty="0" smtClean="0"/>
              <a:t> Может ли ваш ребёнок понять и точно выполнить словесные инструкции?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Если вы утвердительно ответили на </a:t>
            </a:r>
            <a:r>
              <a:rPr lang="ru-RU" b="1" i="1" dirty="0" smtClean="0">
                <a:solidFill>
                  <a:srgbClr val="FF0000"/>
                </a:solidFill>
              </a:rPr>
              <a:t>15 - 17 </a:t>
            </a:r>
            <a:r>
              <a:rPr lang="ru-RU" b="1" i="1" dirty="0" smtClean="0"/>
              <a:t>вопросов, можете считать, что ваш ребёнок вполне готов к школе. Вы не напрасно с ним занимались, а школьные трудности, если они возникнут, будут легко преодолимы. </a:t>
            </a:r>
          </a:p>
          <a:p>
            <a:pPr>
              <a:buNone/>
            </a:pPr>
            <a:r>
              <a:rPr lang="ru-RU" b="1" i="1" dirty="0" smtClean="0"/>
              <a:t> </a:t>
            </a:r>
          </a:p>
          <a:p>
            <a:r>
              <a:rPr lang="ru-RU" b="1" i="1" dirty="0" smtClean="0"/>
              <a:t>Если вы утвердительно ответили на </a:t>
            </a:r>
            <a:r>
              <a:rPr lang="ru-RU" b="1" i="1" dirty="0" smtClean="0">
                <a:solidFill>
                  <a:srgbClr val="FF0000"/>
                </a:solidFill>
              </a:rPr>
              <a:t>10 - 14</a:t>
            </a:r>
            <a:r>
              <a:rPr lang="ru-RU" b="1" i="1" dirty="0" smtClean="0"/>
              <a:t> вопросов, значит, ваш ребенок многому научился. Содержание же вопросов, на которые вы ответили отрицательно, подскажет вам темы дальнейших занятий. </a:t>
            </a:r>
          </a:p>
          <a:p>
            <a:pPr>
              <a:buNone/>
            </a:pPr>
            <a:endParaRPr lang="ru-RU" b="1" i="1" dirty="0" smtClean="0"/>
          </a:p>
          <a:p>
            <a:r>
              <a:rPr lang="ru-RU" b="1" i="1" dirty="0" smtClean="0"/>
              <a:t>Если вы утвердительно ответили на </a:t>
            </a:r>
            <a:r>
              <a:rPr lang="ru-RU" b="1" i="1" dirty="0" smtClean="0">
                <a:solidFill>
                  <a:srgbClr val="FF0000"/>
                </a:solidFill>
              </a:rPr>
              <a:t>9 (и менее) </a:t>
            </a:r>
            <a:r>
              <a:rPr lang="ru-RU" b="1" i="1" dirty="0" smtClean="0"/>
              <a:t>вопросов, значит, вам следует, во-первых, почитать специальную литературу, во-вторых, постараться уделять больше времени занятиям с ребёнком, в-третьих, обратиться за помощью к специалистам.  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229600" cy="1143000"/>
          </a:xfrm>
        </p:spPr>
        <p:txBody>
          <a:bodyPr/>
          <a:lstStyle/>
          <a:p>
            <a:pPr eaLnBrk="1" hangingPunct="1"/>
            <a:r>
              <a:rPr lang="en-US" sz="6600" b="1" dirty="0" smtClean="0"/>
              <a:t>http://edu.tatar.ru</a:t>
            </a:r>
            <a:endParaRPr lang="ru-RU" sz="66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1928802"/>
            <a:ext cx="678661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u="sng" dirty="0" smtClean="0">
                <a:hlinkClick r:id="rId2"/>
              </a:rPr>
              <a:t>http://mama.ru</a:t>
            </a:r>
            <a:endParaRPr lang="ru-RU" sz="66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1051</Words>
  <PresentationFormat>Экран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Школьные психологи считают ребенка неготовым к школьному обучению, если он:</vt:lpstr>
      <vt:lpstr>Слайд 3</vt:lpstr>
      <vt:lpstr>Слайд 4</vt:lpstr>
      <vt:lpstr>Режим дня</vt:lpstr>
      <vt:lpstr>Познавательный мотив </vt:lpstr>
      <vt:lpstr>Мотивационная готовность </vt:lpstr>
      <vt:lpstr>Волевая готовность  к обучению  </vt:lpstr>
      <vt:lpstr>Готовность  познавательных функций</vt:lpstr>
      <vt:lpstr>Как же узнать, готов ли ребёнок идти в школу?</vt:lpstr>
      <vt:lpstr>Слайд 11</vt:lpstr>
      <vt:lpstr>Слайд 12</vt:lpstr>
      <vt:lpstr>Слайд 13</vt:lpstr>
      <vt:lpstr>http://edu.tatar.ru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Завуч</cp:lastModifiedBy>
  <cp:revision>10</cp:revision>
  <dcterms:modified xsi:type="dcterms:W3CDTF">2014-05-13T11:39:04Z</dcterms:modified>
</cp:coreProperties>
</file>