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55" r:id="rId2"/>
    <p:sldId id="357" r:id="rId3"/>
    <p:sldId id="356" r:id="rId4"/>
    <p:sldId id="358" r:id="rId5"/>
    <p:sldId id="359" r:id="rId6"/>
    <p:sldId id="360" r:id="rId7"/>
    <p:sldId id="361" r:id="rId8"/>
    <p:sldId id="3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22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Efimovsky" initials="AE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A"/>
    <a:srgbClr val="00B050"/>
    <a:srgbClr val="D7181E"/>
    <a:srgbClr val="FFCCCC"/>
    <a:srgbClr val="FFFF99"/>
    <a:srgbClr val="B3CEE5"/>
    <a:srgbClr val="CCFF99"/>
    <a:srgbClr val="FFCC99"/>
    <a:srgbClr val="F3A67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2" autoAdjust="0"/>
    <p:restoredTop sz="96830" autoAdjust="0"/>
  </p:normalViewPr>
  <p:slideViewPr>
    <p:cSldViewPr snapToGrid="0" showGuides="1">
      <p:cViewPr varScale="1">
        <p:scale>
          <a:sx n="83" d="100"/>
          <a:sy n="83" d="100"/>
        </p:scale>
        <p:origin x="1344" y="82"/>
      </p:cViewPr>
      <p:guideLst>
        <p:guide orient="horz" pos="2228"/>
        <p:guide pos="2245"/>
      </p:guideLst>
    </p:cSldViewPr>
  </p:slideViewPr>
  <p:outlineViewPr>
    <p:cViewPr>
      <p:scale>
        <a:sx n="33" d="100"/>
        <a:sy n="33" d="100"/>
      </p:scale>
      <p:origin x="0" y="-1107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596"/>
    </p:cViewPr>
  </p:sorterViewPr>
  <p:notesViewPr>
    <p:cSldViewPr snapToGrid="0" showGuides="1">
      <p:cViewPr varScale="1">
        <p:scale>
          <a:sx n="97" d="100"/>
          <a:sy n="97" d="100"/>
        </p:scale>
        <p:origin x="648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58752-EDA5-40AB-A891-727AA1C2B917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44027-2C1F-4C73-9A78-FE4A005618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64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97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7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10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71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5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59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16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1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28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0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A3E3B-5340-48C2-BBF1-E251CA96180E}" type="datetimeFigureOut">
              <a:rPr lang="ru-RU" smtClean="0"/>
              <a:t>05.08.2025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6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f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631" y="4390845"/>
            <a:ext cx="1909322" cy="175056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152770" y="1"/>
            <a:ext cx="1999211" cy="6857999"/>
          </a:xfrm>
          <a:prstGeom prst="rect">
            <a:avLst/>
          </a:prstGeom>
          <a:solidFill>
            <a:srgbClr val="005BAA"/>
          </a:solidFill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94" y="367314"/>
            <a:ext cx="1816760" cy="1498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6392035" y="4093320"/>
            <a:ext cx="2664000" cy="2664000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>
            <a:glow rad="25400">
              <a:schemeClr val="tx1">
                <a:lumMod val="50000"/>
                <a:lumOff val="50000"/>
                <a:alpha val="39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72035" y="4273320"/>
            <a:ext cx="2304000" cy="2304000"/>
          </a:xfrm>
          <a:prstGeom prst="ellipse">
            <a:avLst/>
          </a:prstGeom>
          <a:solidFill>
            <a:srgbClr val="005BAA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219" y="4575291"/>
            <a:ext cx="873630" cy="1555366"/>
          </a:xfrm>
          <a:prstGeom prst="rect">
            <a:avLst/>
          </a:prstGeom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7152768" cy="6857999"/>
          </a:xfrm>
        </p:spPr>
        <p:txBody>
          <a:bodyPr anchor="ctr">
            <a:normAutofit/>
          </a:bodyPr>
          <a:lstStyle/>
          <a:p>
            <a:r>
              <a:rPr lang="ru-RU" sz="3600" b="1" dirty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БЕЗОПАСНЫЙ МАРШРУТ, ПОСТРОЕНИЕ ИНДИВИДУАЛЬНОЙ СХЕМЫ ДОМ-ШКОЛА-ДОМ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744" y="4575291"/>
            <a:ext cx="873630" cy="1555366"/>
          </a:xfrm>
          <a:prstGeom prst="rect">
            <a:avLst/>
          </a:prstGeom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861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6428" y="3097535"/>
            <a:ext cx="67858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Проезжая часть 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это часть дороги, по которой </a:t>
            </a: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движутся 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автомобили, автобусы, троллейбусы и трамваи </a:t>
            </a: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транспортные средства).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0" b="13439"/>
          <a:stretch/>
        </p:blipFill>
        <p:spPr>
          <a:xfrm>
            <a:off x="319298" y="189324"/>
            <a:ext cx="6663000" cy="2908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1" name="Прямоугольник 10"/>
          <p:cNvSpPr/>
          <p:nvPr/>
        </p:nvSpPr>
        <p:spPr>
          <a:xfrm>
            <a:off x="3204280" y="4409657"/>
            <a:ext cx="30146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Человек, </a:t>
            </a: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управляющий 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транспортным средством – </a:t>
            </a:r>
            <a:r>
              <a:rPr lang="ru-RU" sz="2000" dirty="0" smtClean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водитель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06"/>
          <a:stretch/>
        </p:blipFill>
        <p:spPr>
          <a:xfrm>
            <a:off x="301193" y="4201449"/>
            <a:ext cx="2673563" cy="2303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793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6780" y="3363851"/>
            <a:ext cx="6818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Пешеходы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передвигаются по 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тротуарам, 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пешеходным </a:t>
            </a:r>
            <a:b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dirty="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велопешеходным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дорожкам, пересекают проезжую часть по переходам. Когда мы передвигаемся пешком – мы являемся пешеходами.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1" b="10781"/>
          <a:stretch/>
        </p:blipFill>
        <p:spPr>
          <a:xfrm flipH="1">
            <a:off x="196428" y="78537"/>
            <a:ext cx="6729300" cy="3236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721415" y="4515124"/>
            <a:ext cx="35806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кто-то едет на 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велосипеде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то он 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</a:t>
            </a:r>
            <a:r>
              <a:rPr lang="ru-RU" dirty="0" smtClean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велосипедист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Он тоже водитель. Для 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него есть свои правила дорожного движения, которые он должен выполнять.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7" t="11070" r="-1" b="2874"/>
          <a:stretch/>
        </p:blipFill>
        <p:spPr>
          <a:xfrm>
            <a:off x="217843" y="4668543"/>
            <a:ext cx="2392510" cy="20887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678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93060" y="3606151"/>
            <a:ext cx="6184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Когда мы едем в </a:t>
            </a: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автобусе, троллейбусе, трамвае, автомобиле – то 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мы </a:t>
            </a:r>
            <a:r>
              <a:rPr lang="ru-RU" sz="20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пассажиры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 b="3761"/>
          <a:stretch/>
        </p:blipFill>
        <p:spPr>
          <a:xfrm>
            <a:off x="591671" y="251013"/>
            <a:ext cx="6187692" cy="3342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2" name="Прямоугольник 11"/>
          <p:cNvSpPr/>
          <p:nvPr/>
        </p:nvSpPr>
        <p:spPr>
          <a:xfrm>
            <a:off x="3439024" y="4585899"/>
            <a:ext cx="28630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Человек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который </a:t>
            </a:r>
            <a:r>
              <a:rPr lang="ru-RU" sz="20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управляет транспортным средством – </a:t>
            </a:r>
            <a:r>
              <a:rPr lang="ru-RU" sz="2000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водитель</a:t>
            </a: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8" t="32339" r="-1"/>
          <a:stretch/>
        </p:blipFill>
        <p:spPr>
          <a:xfrm>
            <a:off x="591671" y="4371935"/>
            <a:ext cx="2757354" cy="23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35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5" name="Прямоугольник 14"/>
          <p:cNvSpPr/>
          <p:nvPr/>
        </p:nvSpPr>
        <p:spPr>
          <a:xfrm>
            <a:off x="213862" y="545659"/>
            <a:ext cx="69270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Чтобы успеть вовремя в школу, важно знать,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сколько </a:t>
            </a:r>
            <a:r>
              <a:rPr lang="ru-RU" sz="20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времени займет дорога от дома до школы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Пусть дорога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в школу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будет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чуть длиннее, но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зато безопаснее.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3862" y="145549"/>
            <a:ext cx="692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ДОРОГА В ШКОЛУ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59" y="1865690"/>
            <a:ext cx="5172482" cy="47338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342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Рисунок 566" descr="https://theyhomeschoolme.files.wordpress.com/2014/07/60-minute-clock-blank-five-minute-lines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308" y="4305345"/>
            <a:ext cx="933889" cy="93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5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97" y="1951010"/>
            <a:ext cx="933889" cy="93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Рисунок 5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308" y="5480510"/>
            <a:ext cx="933889" cy="93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5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97" y="3122972"/>
            <a:ext cx="933889" cy="933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6" name="Прямоугольник 15"/>
          <p:cNvSpPr/>
          <p:nvPr/>
        </p:nvSpPr>
        <p:spPr>
          <a:xfrm>
            <a:off x="213862" y="145549"/>
            <a:ext cx="692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ДОРОГА В ШКОЛУ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89116"/>
              </p:ext>
            </p:extLst>
          </p:nvPr>
        </p:nvGraphicFramePr>
        <p:xfrm>
          <a:off x="1262009" y="1865690"/>
          <a:ext cx="4640514" cy="4710168"/>
        </p:xfrm>
        <a:graphic>
          <a:graphicData uri="http://schemas.openxmlformats.org/drawingml/2006/table">
            <a:tbl>
              <a:tblPr firstRow="1" firstCol="1" bandRow="1"/>
              <a:tblGrid>
                <a:gridCol w="4640514">
                  <a:extLst>
                    <a:ext uri="{9D8B030D-6E8A-4147-A177-3AD203B41FA5}">
                      <a16:colId xmlns:a16="http://schemas.microsoft.com/office/drawing/2014/main" val="3877774385"/>
                    </a:ext>
                  </a:extLst>
                </a:gridCol>
              </a:tblGrid>
              <a:tr h="11775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Выхожу из дома</a:t>
                      </a:r>
                      <a:endParaRPr lang="ru-RU" sz="1400" dirty="0"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14997"/>
                  </a:ext>
                </a:extLst>
              </a:tr>
              <a:tr h="11775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Прихожу в школу</a:t>
                      </a:r>
                      <a:endParaRPr lang="ru-RU" sz="1400" dirty="0"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672061"/>
                  </a:ext>
                </a:extLst>
              </a:tr>
              <a:tr h="11775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Начало уроков</a:t>
                      </a:r>
                      <a:endParaRPr lang="ru-RU" sz="1400" dirty="0"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50044"/>
                  </a:ext>
                </a:extLst>
              </a:tr>
              <a:tr h="11775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Segoe UI Semibold" panose="020B0702040204020203" pitchFamily="34" charset="0"/>
                          <a:ea typeface="Calibri" panose="020F0502020204030204" pitchFamily="34" charset="0"/>
                          <a:cs typeface="Segoe UI Semibold" panose="020B0702040204020203" pitchFamily="34" charset="0"/>
                        </a:rPr>
                        <a:t>Конец уроков</a:t>
                      </a:r>
                      <a:endParaRPr lang="ru-RU" sz="1400" dirty="0">
                        <a:effectLst/>
                        <a:latin typeface="Segoe UI Semibold" panose="020B0702040204020203" pitchFamily="34" charset="0"/>
                        <a:ea typeface="Calibri" panose="020F0502020204030204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76171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213862" y="519901"/>
            <a:ext cx="69270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Нарисуйте в тетради циферблат и часовые стрелки с указанием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во сколько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вы выходите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из дома,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приходите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 школу,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какое время начинаются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 и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заканчиваются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уроки. Подсчитайте сколько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времени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вы затрачиваете на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дорогу в школу?</a:t>
            </a:r>
          </a:p>
        </p:txBody>
      </p:sp>
    </p:spTree>
    <p:extLst>
      <p:ext uri="{BB962C8B-B14F-4D97-AF65-F5344CB8AC3E}">
        <p14:creationId xmlns:p14="http://schemas.microsoft.com/office/powerpoint/2010/main" val="362753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r="1305"/>
          <a:stretch/>
        </p:blipFill>
        <p:spPr>
          <a:xfrm>
            <a:off x="367553" y="1140393"/>
            <a:ext cx="6122894" cy="5471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5" name="Прямоугольник 14"/>
          <p:cNvSpPr/>
          <p:nvPr/>
        </p:nvSpPr>
        <p:spPr>
          <a:xfrm>
            <a:off x="231698" y="563558"/>
            <a:ext cx="692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Как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дойдут до школы дети из разных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домов?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3862" y="145549"/>
            <a:ext cx="692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ДОРОГА В ШКОЛУ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3016" y="1276881"/>
            <a:ext cx="34977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1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60379" y="1276881"/>
            <a:ext cx="41229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2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79743" y="1278898"/>
            <a:ext cx="41229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3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98376" y="2752789"/>
            <a:ext cx="42191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4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16031" y="3136612"/>
            <a:ext cx="41229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Calibri" panose="020F0502020204030204" pitchFamily="34" charset="0"/>
                <a:cs typeface="Segoe UI Semibold" panose="020B0702040204020203" pitchFamily="34" charset="0"/>
              </a:rPr>
              <a:t>5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94283" y="4575291"/>
            <a:ext cx="116012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Школа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07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 animBg="1"/>
      <p:bldP spid="13" grpId="0" animBg="1"/>
      <p:bldP spid="17" grpId="0" animBg="1"/>
      <p:bldP spid="18" grpId="0" animBg="1"/>
      <p:bldP spid="19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631" y="4390845"/>
              <a:ext cx="1909322" cy="1750567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2" name="Овал 21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219" y="4575291"/>
              <a:ext cx="873630" cy="1555366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5" name="Прямоугольник 14"/>
          <p:cNvSpPr/>
          <p:nvPr/>
        </p:nvSpPr>
        <p:spPr>
          <a:xfrm>
            <a:off x="231698" y="167259"/>
            <a:ext cx="69270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Какие утверждения вы считаете верными, а какие нет?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466732" y="921061"/>
            <a:ext cx="360000" cy="360000"/>
            <a:chOff x="330926" y="1227909"/>
            <a:chExt cx="360000" cy="360000"/>
          </a:xfrm>
        </p:grpSpPr>
        <p:sp>
          <p:nvSpPr>
            <p:cNvPr id="31" name="Овал 30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68189" y="1621531"/>
            <a:ext cx="360000" cy="360000"/>
            <a:chOff x="330926" y="1227909"/>
            <a:chExt cx="360000" cy="360000"/>
          </a:xfrm>
        </p:grpSpPr>
        <p:sp>
          <p:nvSpPr>
            <p:cNvPr id="35" name="Овал 34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68189" y="2381845"/>
            <a:ext cx="360000" cy="360000"/>
            <a:chOff x="330926" y="1227909"/>
            <a:chExt cx="360000" cy="360000"/>
          </a:xfrm>
        </p:grpSpPr>
        <p:sp>
          <p:nvSpPr>
            <p:cNvPr id="39" name="Овал 38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64563" y="3023724"/>
            <a:ext cx="360000" cy="360000"/>
            <a:chOff x="330926" y="1227909"/>
            <a:chExt cx="360000" cy="360000"/>
          </a:xfrm>
        </p:grpSpPr>
        <p:sp>
          <p:nvSpPr>
            <p:cNvPr id="43" name="Овал 42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464563" y="3634685"/>
            <a:ext cx="360000" cy="360000"/>
            <a:chOff x="330926" y="1227909"/>
            <a:chExt cx="360000" cy="360000"/>
          </a:xfrm>
        </p:grpSpPr>
        <p:sp>
          <p:nvSpPr>
            <p:cNvPr id="47" name="Овал 46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64563" y="4273320"/>
            <a:ext cx="360000" cy="360000"/>
            <a:chOff x="330926" y="1227909"/>
            <a:chExt cx="360000" cy="360000"/>
          </a:xfrm>
        </p:grpSpPr>
        <p:sp>
          <p:nvSpPr>
            <p:cNvPr id="51" name="Овал 50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464563" y="4992974"/>
            <a:ext cx="360000" cy="360000"/>
            <a:chOff x="330926" y="1227909"/>
            <a:chExt cx="360000" cy="360000"/>
          </a:xfrm>
        </p:grpSpPr>
        <p:sp>
          <p:nvSpPr>
            <p:cNvPr id="55" name="Овал 54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64563" y="5626657"/>
            <a:ext cx="360000" cy="360000"/>
            <a:chOff x="330926" y="1227909"/>
            <a:chExt cx="360000" cy="360000"/>
          </a:xfrm>
        </p:grpSpPr>
        <p:sp>
          <p:nvSpPr>
            <p:cNvPr id="59" name="Овал 58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64563" y="6227569"/>
            <a:ext cx="360000" cy="360000"/>
            <a:chOff x="330926" y="1227909"/>
            <a:chExt cx="360000" cy="360000"/>
          </a:xfrm>
        </p:grpSpPr>
        <p:sp>
          <p:nvSpPr>
            <p:cNvPr id="63" name="Овал 62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485356"/>
              </p:ext>
            </p:extLst>
          </p:nvPr>
        </p:nvGraphicFramePr>
        <p:xfrm>
          <a:off x="231698" y="808281"/>
          <a:ext cx="6340337" cy="5862484"/>
        </p:xfrm>
        <a:graphic>
          <a:graphicData uri="http://schemas.openxmlformats.org/drawingml/2006/table">
            <a:tbl>
              <a:tblPr firstRow="1" firstCol="1" bandRow="1"/>
              <a:tblGrid>
                <a:gridCol w="711415">
                  <a:extLst>
                    <a:ext uri="{9D8B030D-6E8A-4147-A177-3AD203B41FA5}">
                      <a16:colId xmlns:a16="http://schemas.microsoft.com/office/drawing/2014/main" val="850338979"/>
                    </a:ext>
                  </a:extLst>
                </a:gridCol>
                <a:gridCol w="5628922">
                  <a:extLst>
                    <a:ext uri="{9D8B030D-6E8A-4147-A177-3AD203B41FA5}">
                      <a16:colId xmlns:a16="http://schemas.microsoft.com/office/drawing/2014/main" val="3010668955"/>
                    </a:ext>
                  </a:extLst>
                </a:gridCol>
              </a:tblGrid>
              <a:tr h="6025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Из дома выхожу в последнюю минуту, потому что быстро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бегаю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5337288"/>
                  </a:ext>
                </a:extLst>
              </a:tr>
              <a:tr h="8795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Дорогу перехожу по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пешеходному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переходу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со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светофором, или если нет светофора, то по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подземному пешеходному переходу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9615442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Прежде чем ступить на проезжую часть дороги внимательно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смотрю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 приближаются ли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автомобили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920229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По дороге, не оборудованной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тротуаром двигаюсь по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правой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обочине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0738406"/>
                  </a:ext>
                </a:extLst>
              </a:tr>
              <a:tr h="40059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На проезжей части можно кататься на роликовых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/>
                      </a:r>
                      <a:b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</a:b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коньках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2381704"/>
                  </a:ext>
                </a:extLst>
              </a:tr>
              <a:tr h="8621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Пешеход передвигается пешком в местах специально предназначенных для пешеходов, которые называются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тротуарами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401341"/>
                  </a:ext>
                </a:extLst>
              </a:tr>
              <a:tr h="62701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Я пассажир, если еду в автобусе,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троллейбусе, трамвае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, или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в 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автомобиле с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родителями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58854235"/>
                  </a:ext>
                </a:extLst>
              </a:tr>
              <a:tr h="63572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Участниками дорожного движения являются: пешеходы, пассажиры,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водители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91786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Выйдя из автобуса, перейду дорогу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по ближайшему пешеходному переходу после </a:t>
                      </a:r>
                      <a:r>
                        <a:rPr lang="ru-RU" sz="16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того как </a:t>
                      </a:r>
                      <a:r>
                        <a:rPr lang="ru-RU" sz="16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автобус уедет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96527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75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8813</TotalTime>
  <Words>300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Microsoft YaHei UI</vt:lpstr>
      <vt:lpstr>Arial</vt:lpstr>
      <vt:lpstr>Calibri</vt:lpstr>
      <vt:lpstr>Calibri Light</vt:lpstr>
      <vt:lpstr>Segoe UI</vt:lpstr>
      <vt:lpstr>Segoe UI Semibold</vt:lpstr>
      <vt:lpstr>Тема Office</vt:lpstr>
      <vt:lpstr>БЕЗОПАСНЫЙ МАРШРУТ, ПОСТРОЕНИЕ ИНДИВИДУАЛЬНОЙ СХЕМЫ ДОМ-ШКОЛА-ДОМ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ВЕЛОСИПЕД</dc:title>
  <dc:creator>Andrew Efimovsky</dc:creator>
  <cp:lastModifiedBy>Пользователь Windows</cp:lastModifiedBy>
  <cp:revision>292</cp:revision>
  <dcterms:created xsi:type="dcterms:W3CDTF">2019-08-19T07:52:16Z</dcterms:created>
  <dcterms:modified xsi:type="dcterms:W3CDTF">2025-08-05T15:51:06Z</dcterms:modified>
</cp:coreProperties>
</file>