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ppt/presentation.xml" ContentType="application/vnd.openxmlformats-officedocument.presentationml.presentation.main+xml"/>
  <Override PartName="/ppt/slideMasters/slideMaster.xml" ContentType="application/vnd.openxmlformats-officedocument.presentationml.slideMaster+xml"/>
  <Override PartName="/ppt/slideLayouts/slideLayout.xml" ContentType="application/vnd.openxmlformats-officedocument.presentationml.slideLayout+xml"/>
  <Override PartName="/ppt/theme/theme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</Types>
</file>

<file path=_rels/.rels>&#65279;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5"/>
  </p:sldIdLst>
  <p:sldSz cx="7872984" cy="10762488"/>
  <p:notesSz cx="6858000" cy="9144000"/>
</p:presentation>
</file>

<file path=ppt/presProps.xml><?xml version="1.0" encoding="utf-8"?>
<p:presentationPr xmlns:p="http://schemas.openxmlformats.org/presentationml/2006/main" xmlns:a="http://schemas.openxmlformats.org/drawingml/2006/main" xmlns:r="http://schemas.openxmlformats.org/officeDocument/2006/relationships">
</p:presentationPr>
</file>

<file path=ppt/tableStyles.xml><?xml version="1.0" encoding="utf-8"?>
<a:tblStyleLst xmlns:a="http://schemas.openxmlformats.org/drawingml/2006/main" def="{5C22544A-7EE6-4342-B048-85BDC9FD1C3A}">
</a:tblStyleLst>
</file>

<file path=ppt/_rels/presentation.xml.rels>&#65279;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.xml"/><Relationship Id="rId2" Type="http://schemas.openxmlformats.org/officeDocument/2006/relationships/theme" Target="theme/theme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" Target="slides/slide1.xml"/></Relationships>
</file>

<file path=ppt/slideLayouts/_rels/slideLayout.xml.rels>&#65279;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slideLayout.xml><?xml version="1.0" encoding="utf-8"?>
<p:sldLayout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Relationship Id="rId2" Type="http://schemas.openxmlformats.org/officeDocument/2006/relationships/theme" Target="../theme/theme.xml"/></Relationships>
</file>

<file path=ppt/slideMasters/slideMaster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&#65279;<?xml version="1.0" encoding="UTF-8" standalone="yes"?>
<Relationships xmlns="http://schemas.openxmlformats.org/package/2006/relationships"><Relationship Id="rPictId0" Type="http://schemas.openxmlformats.org/officeDocument/2006/relationships/image" Target="../media/image1.jpeg"/><Relationship Id="rPictId1" Type="http://schemas.openxmlformats.org/officeDocument/2006/relationships/image" Target="../media/image2.jpeg"/><Relationship Id="rPictId2" Type="http://schemas.openxmlformats.org/officeDocument/2006/relationships/image" Target="../media/image3.jpeg"/><Relationship Id="rPictId3" Type="http://schemas.openxmlformats.org/officeDocument/2006/relationships/image" Target="../media/image4.jpeg"/><Relationship Id="rPictId4" Type="http://schemas.openxmlformats.org/officeDocument/2006/relationships/image" Target="../media/image5.jpeg"/><Relationship Id="rPictId5" Type="http://schemas.openxmlformats.org/officeDocument/2006/relationships/image" Target="../media/image6.jpeg"/><Relationship Id="rId1" Type="http://schemas.openxmlformats.org/officeDocument/2006/relationships/slideLayout" Target="../slideLayouts/slideLayout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"/>
          <p:cNvPicPr>
            <a:picLocks noChangeAspect="1"/>
          </p:cNvPicPr>
          <p:nvPr/>
        </p:nvPicPr>
        <p:blipFill>
          <a:blip r:embed="rPictId0"/>
          <a:stretch>
            <a:fillRect/>
          </a:stretch>
        </p:blipFill>
        <p:spPr>
          <a:xfrm>
            <a:off x="6699504" y="615696"/>
            <a:ext cx="780288" cy="359664"/>
          </a:xfrm>
          <a:prstGeom prst="rect">
            <a:avLst/>
          </a:prstGeom>
        </p:spPr>
      </p:pic>
      <p:pic>
        <p:nvPicPr>
          <p:cNvPr id="3" name=""/>
          <p:cNvPicPr>
            <a:picLocks noChangeAspect="1"/>
          </p:cNvPicPr>
          <p:nvPr/>
        </p:nvPicPr>
        <p:blipFill>
          <a:blip r:embed="rPictId1"/>
          <a:stretch>
            <a:fillRect/>
          </a:stretch>
        </p:blipFill>
        <p:spPr>
          <a:xfrm>
            <a:off x="1932432" y="2127504"/>
            <a:ext cx="853440" cy="847344"/>
          </a:xfrm>
          <a:prstGeom prst="rect">
            <a:avLst/>
          </a:prstGeom>
        </p:spPr>
      </p:pic>
      <p:pic>
        <p:nvPicPr>
          <p:cNvPr id="4" name=""/>
          <p:cNvPicPr>
            <a:picLocks noChangeAspect="1"/>
          </p:cNvPicPr>
          <p:nvPr/>
        </p:nvPicPr>
        <p:blipFill>
          <a:blip r:embed="rPictId2"/>
          <a:stretch>
            <a:fillRect/>
          </a:stretch>
        </p:blipFill>
        <p:spPr>
          <a:xfrm>
            <a:off x="3663696" y="1987296"/>
            <a:ext cx="701040" cy="768096"/>
          </a:xfrm>
          <a:prstGeom prst="rect">
            <a:avLst/>
          </a:prstGeom>
        </p:spPr>
      </p:pic>
      <p:pic>
        <p:nvPicPr>
          <p:cNvPr id="5" name=""/>
          <p:cNvPicPr>
            <a:picLocks noChangeAspect="1"/>
          </p:cNvPicPr>
          <p:nvPr/>
        </p:nvPicPr>
        <p:blipFill>
          <a:blip r:embed="rPictId3"/>
          <a:stretch>
            <a:fillRect/>
          </a:stretch>
        </p:blipFill>
        <p:spPr>
          <a:xfrm>
            <a:off x="5187696" y="2048256"/>
            <a:ext cx="890016" cy="926592"/>
          </a:xfrm>
          <a:prstGeom prst="rect">
            <a:avLst/>
          </a:prstGeom>
        </p:spPr>
      </p:pic>
      <p:pic>
        <p:nvPicPr>
          <p:cNvPr id="6" name=""/>
          <p:cNvPicPr>
            <a:picLocks noChangeAspect="1"/>
          </p:cNvPicPr>
          <p:nvPr/>
        </p:nvPicPr>
        <p:blipFill>
          <a:blip r:embed="rPictId4"/>
          <a:stretch>
            <a:fillRect/>
          </a:stretch>
        </p:blipFill>
        <p:spPr>
          <a:xfrm>
            <a:off x="4980432" y="6693408"/>
            <a:ext cx="1328928" cy="3639312"/>
          </a:xfrm>
          <a:prstGeom prst="rect">
            <a:avLst/>
          </a:prstGeom>
        </p:spPr>
      </p:pic>
      <p:pic>
        <p:nvPicPr>
          <p:cNvPr id="7" name=""/>
          <p:cNvPicPr>
            <a:picLocks noChangeAspect="1"/>
          </p:cNvPicPr>
          <p:nvPr/>
        </p:nvPicPr>
        <p:blipFill>
          <a:blip r:embed="rPictId5"/>
          <a:stretch>
            <a:fillRect/>
          </a:stretch>
        </p:blipFill>
        <p:spPr>
          <a:xfrm>
            <a:off x="6992112" y="7114032"/>
            <a:ext cx="554736" cy="865632"/>
          </a:xfrm>
          <a:prstGeom prst="rect">
            <a:avLst/>
          </a:prstGeom>
        </p:spPr>
      </p:pic>
      <p:sp>
        <p:nvSpPr>
          <p:cNvPr id="8" name=""/>
          <p:cNvSpPr/>
          <p:nvPr/>
        </p:nvSpPr>
        <p:spPr>
          <a:xfrm>
            <a:off x="335280" y="600456"/>
            <a:ext cx="3493008" cy="1139952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algn="r" indent="0">
              <a:lnSpc>
                <a:spcPts val="1536"/>
              </a:lnSpc>
            </a:pPr>
            <a:r>
              <a:rPr lang="ru" sz="1050">
                <a:latin typeface="Verdana"/>
              </a:rPr>
              <a:t>Министерство культуры Российской федерации Министерство культуры Республики Татарстан Управление культуры города Казани Казанский государственный институт культуры факультет музыкального искусства Кафедра эстрадно-джазовой музыки</a:t>
            </a:r>
          </a:p>
        </p:txBody>
      </p:sp>
      <p:sp>
        <p:nvSpPr>
          <p:cNvPr id="9" name=""/>
          <p:cNvSpPr/>
          <p:nvPr/>
        </p:nvSpPr>
        <p:spPr>
          <a:xfrm>
            <a:off x="1712976" y="1993392"/>
            <a:ext cx="1310640" cy="94488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indent="0"/>
            <a:r>
              <a:rPr lang="ru" b="1" sz="650">
                <a:latin typeface="Verdana"/>
              </a:rPr>
              <a:t>Министерство культуры РТ</a:t>
            </a:r>
          </a:p>
        </p:txBody>
      </p:sp>
      <p:sp>
        <p:nvSpPr>
          <p:cNvPr id="10" name=""/>
          <p:cNvSpPr/>
          <p:nvPr/>
        </p:nvSpPr>
        <p:spPr>
          <a:xfrm>
            <a:off x="4151376" y="603504"/>
            <a:ext cx="2532888" cy="426720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indent="0">
              <a:lnSpc>
                <a:spcPts val="1944"/>
              </a:lnSpc>
              <a:spcAft>
                <a:spcPts val="420"/>
              </a:spcAft>
            </a:pPr>
            <a:r>
              <a:rPr lang="ru" sz="1300">
                <a:latin typeface="Verdana"/>
              </a:rPr>
              <a:t>Международный детско-юно фестиваль-конкурс</a:t>
            </a:r>
          </a:p>
        </p:txBody>
      </p:sp>
      <p:sp>
        <p:nvSpPr>
          <p:cNvPr id="11" name=""/>
          <p:cNvSpPr/>
          <p:nvPr/>
        </p:nvSpPr>
        <p:spPr>
          <a:xfrm>
            <a:off x="4160520" y="1112520"/>
            <a:ext cx="3255264" cy="292608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indent="0">
              <a:spcAft>
                <a:spcPts val="1050"/>
              </a:spcAft>
            </a:pPr>
            <a:r>
              <a:rPr lang="ru" sz="2000">
                <a:latin typeface="Verdana"/>
              </a:rPr>
              <a:t>"Музыкальный форсаж"</a:t>
            </a:r>
          </a:p>
        </p:txBody>
      </p:sp>
      <p:sp>
        <p:nvSpPr>
          <p:cNvPr id="12" name=""/>
          <p:cNvSpPr/>
          <p:nvPr/>
        </p:nvSpPr>
        <p:spPr>
          <a:xfrm>
            <a:off x="4160520" y="1560576"/>
            <a:ext cx="1737360" cy="146304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indent="0"/>
            <a:r>
              <a:rPr lang="ru" sz="1300">
                <a:latin typeface="Verdana"/>
              </a:rPr>
              <a:t>20-21 мая 2016 года</a:t>
            </a:r>
          </a:p>
        </p:txBody>
      </p:sp>
      <p:sp>
        <p:nvSpPr>
          <p:cNvPr id="13" name=""/>
          <p:cNvSpPr/>
          <p:nvPr/>
        </p:nvSpPr>
        <p:spPr>
          <a:xfrm>
            <a:off x="3377184" y="2804160"/>
            <a:ext cx="1286256" cy="182880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algn="just" indent="0">
              <a:lnSpc>
                <a:spcPts val="744"/>
              </a:lnSpc>
            </a:pPr>
            <a:r>
              <a:rPr lang="ru" sz="650">
                <a:latin typeface="Verdana"/>
              </a:rPr>
              <a:t>М </a:t>
            </a:r>
            <a:r>
              <a:rPr lang="ru" sz="650">
                <a:latin typeface="Verdana"/>
              </a:rPr>
              <a:t>И </a:t>
            </a:r>
            <a:r>
              <a:rPr lang="ru" sz="650">
                <a:latin typeface="Verdana"/>
              </a:rPr>
              <a:t>Н ИСТЕ РСТ</a:t>
            </a:r>
            <a:r>
              <a:rPr lang="ru" sz="900">
                <a:latin typeface="Constantia"/>
              </a:rPr>
              <a:t>во </a:t>
            </a:r>
            <a:r>
              <a:rPr lang="ru" sz="650">
                <a:latin typeface="Verdana"/>
              </a:rPr>
              <a:t>культу Р ы РОССИЙСКОЙ ФЕДЕРАЦИИ</a:t>
            </a:r>
          </a:p>
        </p:txBody>
      </p:sp>
      <p:sp>
        <p:nvSpPr>
          <p:cNvPr id="14" name=""/>
          <p:cNvSpPr/>
          <p:nvPr/>
        </p:nvSpPr>
        <p:spPr>
          <a:xfrm>
            <a:off x="1767840" y="3017520"/>
            <a:ext cx="4273296" cy="987552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indent="0">
              <a:spcAft>
                <a:spcPts val="1680"/>
              </a:spcAft>
            </a:pPr>
            <a:r>
              <a:rPr lang="ru" sz="8500" spc="-300">
                <a:latin typeface="Verdana"/>
              </a:rPr>
              <a:t>Диплом</a:t>
            </a:r>
          </a:p>
        </p:txBody>
      </p:sp>
      <p:sp>
        <p:nvSpPr>
          <p:cNvPr id="15" name=""/>
          <p:cNvSpPr/>
          <p:nvPr/>
        </p:nvSpPr>
        <p:spPr>
          <a:xfrm>
            <a:off x="7242048" y="1371600"/>
            <a:ext cx="268224" cy="85344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algn="just" indent="0">
              <a:lnSpc>
                <a:spcPts val="528"/>
              </a:lnSpc>
            </a:pPr>
            <a:r>
              <a:rPr lang="ru" sz="400">
                <a:latin typeface="Constantia"/>
              </a:rPr>
              <a:t>№ </a:t>
            </a:r>
          </a:p>
        </p:txBody>
      </p:sp>
      <p:sp>
        <p:nvSpPr>
          <p:cNvPr id="16" name=""/>
          <p:cNvSpPr/>
          <p:nvPr/>
        </p:nvSpPr>
        <p:spPr>
          <a:xfrm>
            <a:off x="7290816" y="1490472"/>
            <a:ext cx="170688" cy="33528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algn="just" indent="0">
              <a:lnSpc>
                <a:spcPts val="528"/>
              </a:lnSpc>
            </a:pPr>
            <a:r>
              <a:rPr lang="ru" sz="400">
                <a:latin typeface="Constantia"/>
              </a:rPr>
              <a:t>л' -</a:t>
            </a:r>
          </a:p>
        </p:txBody>
      </p:sp>
      <p:sp>
        <p:nvSpPr>
          <p:cNvPr id="17" name=""/>
          <p:cNvSpPr/>
          <p:nvPr/>
        </p:nvSpPr>
        <p:spPr>
          <a:xfrm>
            <a:off x="12192" y="8010144"/>
            <a:ext cx="140208" cy="457200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indent="0"/>
            <a:r>
              <a:rPr lang="ru" b="1" sz="5400">
                <a:latin typeface="Constantia"/>
              </a:rPr>
              <a:t>г</a:t>
            </a:r>
          </a:p>
        </p:txBody>
      </p:sp>
      <p:sp>
        <p:nvSpPr>
          <p:cNvPr id="18" name=""/>
          <p:cNvSpPr/>
          <p:nvPr/>
        </p:nvSpPr>
        <p:spPr>
          <a:xfrm>
            <a:off x="2560320" y="4297680"/>
            <a:ext cx="2709672" cy="173736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algn="ctr" indent="0">
              <a:spcAft>
                <a:spcPts val="840"/>
              </a:spcAft>
            </a:pPr>
            <a:r>
              <a:rPr lang="ru" b="1" i="1" sz="1500" spc="-50">
                <a:latin typeface="Constantia"/>
              </a:rPr>
              <a:t>ДИПЛОМАНТА I СТЕПЕНИ</a:t>
            </a:r>
          </a:p>
        </p:txBody>
      </p:sp>
      <p:sp>
        <p:nvSpPr>
          <p:cNvPr id="19" name=""/>
          <p:cNvSpPr/>
          <p:nvPr/>
        </p:nvSpPr>
        <p:spPr>
          <a:xfrm>
            <a:off x="978408" y="4642104"/>
            <a:ext cx="5876544" cy="155448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algn="ctr" indent="0">
              <a:spcAft>
                <a:spcPts val="840"/>
              </a:spcAft>
            </a:pPr>
            <a:r>
              <a:rPr lang="ru" i="1" u="sng" sz="1200">
                <a:latin typeface="Times New Roman"/>
              </a:rPr>
              <a:t>Номинация «Инструментальное исполнительство (соло) фортепиано</a:t>
            </a:r>
            <a:r>
              <a:rPr lang="ru" b="1" u="sng" sz="850">
                <a:latin typeface="Verdana"/>
              </a:rPr>
              <a:t>, </a:t>
            </a:r>
            <a:r>
              <a:rPr lang="ru" i="1" u="sng" sz="1200">
                <a:latin typeface="Times New Roman"/>
              </a:rPr>
              <a:t>13-15 лет»</a:t>
            </a:r>
          </a:p>
        </p:txBody>
      </p:sp>
      <p:sp>
        <p:nvSpPr>
          <p:cNvPr id="20" name=""/>
          <p:cNvSpPr/>
          <p:nvPr/>
        </p:nvSpPr>
        <p:spPr>
          <a:xfrm>
            <a:off x="3438144" y="4953000"/>
            <a:ext cx="966216" cy="140208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algn="ctr" indent="0">
              <a:spcAft>
                <a:spcPts val="840"/>
              </a:spcAft>
            </a:pPr>
            <a:r>
              <a:rPr lang="ru" i="1" sz="1200">
                <a:latin typeface="Times New Roman"/>
              </a:rPr>
              <a:t>награждается</a:t>
            </a:r>
          </a:p>
        </p:txBody>
      </p:sp>
      <p:sp>
        <p:nvSpPr>
          <p:cNvPr id="21" name=""/>
          <p:cNvSpPr/>
          <p:nvPr/>
        </p:nvSpPr>
        <p:spPr>
          <a:xfrm>
            <a:off x="2807208" y="5263896"/>
            <a:ext cx="2237232" cy="140208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algn="ctr" indent="0">
              <a:spcAft>
                <a:spcPts val="840"/>
              </a:spcAft>
            </a:pPr>
            <a:r>
              <a:rPr lang="ru" b="1" i="1" sz="1500" spc="-50">
                <a:latin typeface="Constantia"/>
              </a:rPr>
              <a:t>МИНГАЗОВА АЛЬФИЯ</a:t>
            </a:r>
          </a:p>
        </p:txBody>
      </p:sp>
      <p:sp>
        <p:nvSpPr>
          <p:cNvPr id="22" name=""/>
          <p:cNvSpPr/>
          <p:nvPr/>
        </p:nvSpPr>
        <p:spPr>
          <a:xfrm>
            <a:off x="822960" y="5590032"/>
            <a:ext cx="6199632" cy="310896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algn="ctr" indent="0">
              <a:lnSpc>
                <a:spcPts val="1392"/>
              </a:lnSpc>
              <a:spcAft>
                <a:spcPts val="840"/>
              </a:spcAft>
            </a:pPr>
            <a:r>
              <a:rPr lang="ru" sz="1200">
                <a:latin typeface="Times New Roman"/>
              </a:rPr>
              <a:t>Муниципальное бюджетное образовательное учреждение дополнительного образования детей «Детская музыкальная школа № 11» Ново-Савиновского района г.Казани</a:t>
            </a:r>
          </a:p>
        </p:txBody>
      </p:sp>
      <p:sp>
        <p:nvSpPr>
          <p:cNvPr id="23" name=""/>
          <p:cNvSpPr/>
          <p:nvPr/>
        </p:nvSpPr>
        <p:spPr>
          <a:xfrm>
            <a:off x="2377440" y="6114288"/>
            <a:ext cx="3099816" cy="143256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algn="ctr" indent="0">
              <a:spcAft>
                <a:spcPts val="840"/>
              </a:spcAft>
            </a:pPr>
            <a:r>
              <a:rPr lang="ru" sz="1200">
                <a:latin typeface="Times New Roman"/>
              </a:rPr>
              <a:t>Руководитель: Сливченко Оксана Анатольевна</a:t>
            </a:r>
          </a:p>
        </p:txBody>
      </p:sp>
      <p:sp>
        <p:nvSpPr>
          <p:cNvPr id="24" name=""/>
          <p:cNvSpPr/>
          <p:nvPr/>
        </p:nvSpPr>
        <p:spPr>
          <a:xfrm>
            <a:off x="530352" y="6403848"/>
            <a:ext cx="1088136" cy="137160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indent="0">
              <a:spcAft>
                <a:spcPts val="420"/>
              </a:spcAft>
            </a:pPr>
            <a:r>
              <a:rPr lang="ru" b="1" i="1" u="sng" sz="750" spc="-50">
                <a:latin typeface="Constantia"/>
              </a:rPr>
              <a:t>Председатель жюри:</a:t>
            </a:r>
          </a:p>
        </p:txBody>
      </p:sp>
      <p:sp>
        <p:nvSpPr>
          <p:cNvPr id="25" name=""/>
          <p:cNvSpPr/>
          <p:nvPr/>
        </p:nvSpPr>
        <p:spPr>
          <a:xfrm>
            <a:off x="530352" y="6568440"/>
            <a:ext cx="2807208" cy="137160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indent="0">
              <a:lnSpc>
                <a:spcPts val="1248"/>
              </a:lnSpc>
            </a:pPr>
            <a:r>
              <a:rPr lang="ru" sz="900">
                <a:latin typeface="Constantia"/>
              </a:rPr>
              <a:t>Заслуженная артистка Российской Федерации,</a:t>
            </a:r>
          </a:p>
        </p:txBody>
      </p:sp>
      <p:sp>
        <p:nvSpPr>
          <p:cNvPr id="26" name=""/>
          <p:cNvSpPr/>
          <p:nvPr/>
        </p:nvSpPr>
        <p:spPr>
          <a:xfrm>
            <a:off x="530352" y="6729984"/>
            <a:ext cx="4352544" cy="301752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indent="0">
              <a:lnSpc>
                <a:spcPts val="1248"/>
              </a:lnSpc>
              <a:spcAft>
                <a:spcPts val="420"/>
              </a:spcAft>
            </a:pPr>
            <a:r>
              <a:rPr lang="ru" sz="900">
                <a:latin typeface="Constantia"/>
              </a:rPr>
              <a:t>Народная артистка Республики Татарстан и Марий Эл, профессор Казанской государственной консерватории им.Н.Г.Жиганова</a:t>
            </a:r>
          </a:p>
        </p:txBody>
      </p:sp>
      <p:sp>
        <p:nvSpPr>
          <p:cNvPr id="27" name=""/>
          <p:cNvSpPr/>
          <p:nvPr/>
        </p:nvSpPr>
        <p:spPr>
          <a:xfrm>
            <a:off x="475488" y="7144512"/>
            <a:ext cx="4474464" cy="3163824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indent="0">
              <a:lnSpc>
                <a:spcPts val="1176"/>
              </a:lnSpc>
              <a:spcBef>
                <a:spcPts val="420"/>
              </a:spcBef>
            </a:pPr>
            <a:r>
              <a:rPr lang="ru" b="1" i="1" u="sng" sz="850" spc="-50">
                <a:latin typeface="Constantia"/>
              </a:rPr>
              <a:t>Плены лдори:</a:t>
            </a:r>
          </a:p>
          <a:p>
            <a:pPr indent="0">
              <a:lnSpc>
                <a:spcPts val="1176"/>
              </a:lnSpc>
            </a:pPr>
            <a:r>
              <a:rPr lang="ru" sz="900">
                <a:latin typeface="Constantia"/>
              </a:rPr>
              <a:t>Заведующий кафедрой эстрадно-джазовой музыки КазГИК,</a:t>
            </a:r>
          </a:p>
          <a:p>
            <a:pPr indent="0">
              <a:lnSpc>
                <a:spcPts val="1176"/>
              </a:lnSpc>
              <a:spcAft>
                <a:spcPts val="420"/>
              </a:spcAft>
            </a:pPr>
            <a:r>
              <a:rPr lang="ru" sz="900">
                <a:latin typeface="Constantia"/>
              </a:rPr>
              <a:t>Заслуженный работник культуры РТ, кандидат педагогических наук, доцент</a:t>
            </a:r>
          </a:p>
          <a:p>
            <a:pPr indent="0">
              <a:spcAft>
                <a:spcPts val="420"/>
              </a:spcAft>
            </a:pPr>
            <a:r>
              <a:rPr lang="ru" sz="900">
                <a:latin typeface="Constantia"/>
              </a:rPr>
              <a:t>Лауреат Международных конкурсов, руководитель творческого</a:t>
            </a:r>
          </a:p>
          <a:p>
            <a:pPr algn="ctr" indent="0">
              <a:spcAft>
                <a:spcPts val="840"/>
              </a:spcAft>
            </a:pPr>
            <a:r>
              <a:rPr lang="ru" sz="900">
                <a:latin typeface="Constantia"/>
              </a:rPr>
              <a:t>проекта «Кибеп]а22-Ьапс1», доцент кафедры эстрадно-джазовой музыки КазГИК</a:t>
            </a:r>
          </a:p>
          <a:p>
            <a:pPr indent="0">
              <a:lnSpc>
                <a:spcPts val="1176"/>
              </a:lnSpc>
            </a:pPr>
            <a:r>
              <a:rPr lang="ru" sz="900">
                <a:latin typeface="Constantia"/>
              </a:rPr>
              <a:t>Доцент кафедры деревянных духовых инструментов Казанской государственной консерватории им.Н.Г.Жиганова,</a:t>
            </a:r>
          </a:p>
          <a:p>
            <a:pPr indent="0">
              <a:lnSpc>
                <a:spcPts val="1176"/>
              </a:lnSpc>
              <a:spcAft>
                <a:spcPts val="420"/>
              </a:spcAft>
            </a:pPr>
            <a:r>
              <a:rPr lang="ru" sz="900">
                <a:latin typeface="Constantia"/>
              </a:rPr>
              <a:t>Член союза театральных деятелей РФ, лауреат Международных конкурсов</a:t>
            </a:r>
          </a:p>
          <a:p>
            <a:pPr indent="0">
              <a:lnSpc>
                <a:spcPts val="1176"/>
              </a:lnSpc>
            </a:pPr>
            <a:r>
              <a:rPr lang="ru" sz="900">
                <a:latin typeface="Constantia"/>
              </a:rPr>
              <a:t>Заведующая кафедрой музыкального образования, педагогики и музыкознания КазГИК,</a:t>
            </a:r>
          </a:p>
          <a:p>
            <a:pPr indent="0">
              <a:lnSpc>
                <a:spcPts val="1176"/>
              </a:lnSpc>
              <a:spcAft>
                <a:spcPts val="420"/>
              </a:spcAft>
            </a:pPr>
            <a:r>
              <a:rPr lang="ru" sz="900">
                <a:latin typeface="Constantia"/>
              </a:rPr>
              <a:t>Заслуженный работник культуры РТ, кандидат философских наук, доцент</a:t>
            </a:r>
          </a:p>
          <a:p>
            <a:pPr indent="0">
              <a:spcAft>
                <a:spcPts val="420"/>
              </a:spcAft>
            </a:pPr>
            <a:r>
              <a:rPr lang="ru" sz="900">
                <a:latin typeface="Constantia"/>
              </a:rPr>
              <a:t>Заслуженный артист РФ и РТ, профессор КазГИК</a:t>
            </a:r>
          </a:p>
          <a:p>
            <a:pPr algn="just" marL="598424" indent="0">
              <a:lnSpc>
                <a:spcPts val="984"/>
              </a:lnSpc>
            </a:pPr>
            <a:r>
              <a:rPr lang="ru" baseline="30000" sz="700">
                <a:latin typeface="Verdana"/>
              </a:rPr>
              <a:t>4</a:t>
            </a:r>
            <a:r>
              <a:rPr lang="ru" sz="750">
                <a:latin typeface="Constantia"/>
              </a:rPr>
              <a:t> |    XV    ' ‘ .. .. .</a:t>
            </a:r>
          </a:p>
          <a:p>
            <a:pPr indent="0">
              <a:lnSpc>
                <a:spcPts val="984"/>
              </a:lnSpc>
              <a:spcAft>
                <a:spcPts val="840"/>
              </a:spcAft>
            </a:pPr>
            <a:r>
              <a:rPr lang="ru" sz="900">
                <a:latin typeface="Constantia"/>
              </a:rPr>
              <a:t>Заслуженная артистка РТ, доцент КазГИК</a:t>
            </a:r>
          </a:p>
          <a:p>
            <a:pPr indent="0">
              <a:lnSpc>
                <a:spcPts val="1320"/>
              </a:lnSpc>
            </a:pPr>
            <a:r>
              <a:rPr lang="ru" sz="900">
                <a:latin typeface="Constantia"/>
              </a:rPr>
              <a:t>Заведующий отделением режиссуры театрализованных представлений, доцент КазГИК, Заслуженный деятель искусств РТ,</a:t>
            </a:r>
          </a:p>
          <a:p>
            <a:pPr indent="0">
              <a:lnSpc>
                <a:spcPts val="1320"/>
              </a:lnSpc>
            </a:pPr>
            <a:r>
              <a:rPr lang="ru" sz="900">
                <a:latin typeface="Constantia"/>
              </a:rPr>
              <a:t>Член союза театральных деятелей РФ</a:t>
            </a:r>
          </a:p>
        </p:txBody>
      </p:sp>
      <p:sp>
        <p:nvSpPr>
          <p:cNvPr id="28" name=""/>
          <p:cNvSpPr/>
          <p:nvPr/>
        </p:nvSpPr>
        <p:spPr>
          <a:xfrm>
            <a:off x="6202680" y="6885432"/>
            <a:ext cx="1075944" cy="100584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algn="r" indent="0">
              <a:spcAft>
                <a:spcPts val="2520"/>
              </a:spcAft>
            </a:pPr>
            <a:r>
              <a:rPr lang="ru" b="1" sz="950">
                <a:latin typeface="Constantia"/>
              </a:rPr>
              <a:t>ЛАСТОВКА Г.Т.</a:t>
            </a:r>
          </a:p>
        </p:txBody>
      </p:sp>
      <p:sp>
        <p:nvSpPr>
          <p:cNvPr id="29" name=""/>
          <p:cNvSpPr/>
          <p:nvPr/>
        </p:nvSpPr>
        <p:spPr>
          <a:xfrm>
            <a:off x="6461760" y="7467600"/>
            <a:ext cx="515112" cy="97536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indent="0">
              <a:lnSpc>
                <a:spcPts val="3192"/>
              </a:lnSpc>
              <a:spcAft>
                <a:spcPts val="630"/>
              </a:spcAft>
            </a:pPr>
            <a:r>
              <a:rPr lang="ru" b="1" sz="950">
                <a:latin typeface="Constantia"/>
              </a:rPr>
              <a:t>ДЖИМ О </a:t>
            </a:r>
          </a:p>
        </p:txBody>
      </p:sp>
      <p:sp>
        <p:nvSpPr>
          <p:cNvPr id="30" name=""/>
          <p:cNvSpPr/>
          <p:nvPr/>
        </p:nvSpPr>
        <p:spPr>
          <a:xfrm>
            <a:off x="6422136" y="7869936"/>
            <a:ext cx="606552" cy="109728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indent="0">
              <a:lnSpc>
                <a:spcPts val="3192"/>
              </a:lnSpc>
              <a:spcAft>
                <a:spcPts val="630"/>
              </a:spcAft>
            </a:pPr>
            <a:r>
              <a:rPr lang="ru" b="1" sz="950">
                <a:latin typeface="Constantia"/>
              </a:rPr>
              <a:t>РУДЕНКО</a:t>
            </a:r>
          </a:p>
        </p:txBody>
      </p:sp>
      <p:sp>
        <p:nvSpPr>
          <p:cNvPr id="31" name=""/>
          <p:cNvSpPr/>
          <p:nvPr/>
        </p:nvSpPr>
        <p:spPr>
          <a:xfrm>
            <a:off x="6251448" y="8430768"/>
            <a:ext cx="1057656" cy="1210056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algn="r" indent="0">
              <a:spcAft>
                <a:spcPts val="2520"/>
              </a:spcAft>
            </a:pPr>
            <a:r>
              <a:rPr lang="ru" b="1" sz="950">
                <a:latin typeface="Constantia"/>
              </a:rPr>
              <a:t>БЕССОНОВ А.А.</a:t>
            </a:r>
          </a:p>
          <a:p>
            <a:pPr algn="r" indent="0">
              <a:lnSpc>
                <a:spcPts val="2160"/>
              </a:lnSpc>
              <a:spcAft>
                <a:spcPts val="1680"/>
              </a:spcAft>
            </a:pPr>
            <a:r>
              <a:rPr lang="ru" b="1" sz="950">
                <a:latin typeface="Constantia"/>
              </a:rPr>
              <a:t>ГОРДЕЕВА Т.Ю. СОКОЛОВ М.С. ЧУГУНОВА Л.Ю.</a:t>
            </a:r>
          </a:p>
        </p:txBody>
      </p:sp>
      <p:sp>
        <p:nvSpPr>
          <p:cNvPr id="32" name=""/>
          <p:cNvSpPr/>
          <p:nvPr/>
        </p:nvSpPr>
        <p:spPr>
          <a:xfrm>
            <a:off x="5907024" y="10168128"/>
            <a:ext cx="1399032" cy="109728"/>
          </a:xfrm>
          <a:prstGeom prst="rect">
            <a:avLst/>
          </a:prstGeom>
        </p:spPr>
        <p:txBody>
          <a:bodyPr lIns="0" tIns="0" rIns="0" bIns="0" wrap="none">
            <a:noAutofit/>
          </a:bodyPr>
          <a:p>
            <a:pPr algn="r" indent="0"/>
            <a:r>
              <a:rPr lang="ru" b="1" sz="950">
                <a:latin typeface="Constantia"/>
              </a:rPr>
              <a:t>БИЛЬГИЛЬДЕЕВ Г.Ю.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