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ppt/presentation.xml" ContentType="application/vnd.openxmlformats-officedocument.presentationml.presentation.main+xml"/>
  <Override PartName="/ppt/slideMasters/slideMaster.xml" ContentType="application/vnd.openxmlformats-officedocument.presentationml.slideMaster+xml"/>
  <Override PartName="/ppt/slideLayouts/slideLayout.xml" ContentType="application/vnd.openxmlformats-officedocument.presentationml.slideLayout+xml"/>
  <Override PartName="/ppt/theme/theme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</Types>
</file>

<file path=_rels/.rels>&#65279;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5"/>
  </p:sldIdLst>
  <p:sldSz cx="7815072" cy="10719816"/>
  <p:notesSz cx="6858000" cy="9144000"/>
</p:presentation>
</file>

<file path=ppt/presProps.xml><?xml version="1.0" encoding="utf-8"?>
<p:presentationPr xmlns:p="http://schemas.openxmlformats.org/presentationml/2006/main" xmlns:a="http://schemas.openxmlformats.org/drawingml/2006/main" xmlns:r="http://schemas.openxmlformats.org/officeDocument/2006/relationships">
</p:presentationPr>
</file>

<file path=ppt/tableStyles.xml><?xml version="1.0" encoding="utf-8"?>
<a:tblStyleLst xmlns:a="http://schemas.openxmlformats.org/drawingml/2006/main" def="{5C22544A-7EE6-4342-B048-85BDC9FD1C3A}">
</a:tblStyleLst>
</file>

<file path=ppt/_rels/presentation.xml.rels>&#65279;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.xml"/><Relationship Id="rId2" Type="http://schemas.openxmlformats.org/officeDocument/2006/relationships/theme" Target="theme/theme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5" Type="http://schemas.openxmlformats.org/officeDocument/2006/relationships/slide" Target="slides/slide1.xml"/></Relationships>
</file>

<file path=ppt/slideLayouts/_rels/slideLayout.xml.rels>&#65279;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.xml"/></Relationships>
</file>

<file path=ppt/slideLayouts/slideLayout.xml><?xml version="1.0" encoding="utf-8"?>
<p:sldLayout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.xml.rels>&#65279;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.xml"/><Relationship Id="rId2" Type="http://schemas.openxmlformats.org/officeDocument/2006/relationships/theme" Target="../theme/theme.xml"/></Relationships>
</file>

<file path=ppt/slideMasters/slideMaster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&#65279;<?xml version="1.0" encoding="UTF-8" standalone="yes"?>
<Relationships xmlns="http://schemas.openxmlformats.org/package/2006/relationships"><Relationship Id="rPictId0" Type="http://schemas.openxmlformats.org/officeDocument/2006/relationships/image" Target="../media/image1.jpeg"/><Relationship Id="rPictId1" Type="http://schemas.openxmlformats.org/officeDocument/2006/relationships/image" Target="../media/image2.jpeg"/><Relationship Id="rPictId2" Type="http://schemas.openxmlformats.org/officeDocument/2006/relationships/image" Target="../media/image3.jpeg"/><Relationship Id="rPictId3" Type="http://schemas.openxmlformats.org/officeDocument/2006/relationships/image" Target="../media/image4.jpeg"/><Relationship Id="rPictId4" Type="http://schemas.openxmlformats.org/officeDocument/2006/relationships/image" Target="../media/image5.jpeg"/><Relationship Id="rPictId5" Type="http://schemas.openxmlformats.org/officeDocument/2006/relationships/image" Target="../media/image6.jpeg"/><Relationship Id="rPictId6" Type="http://schemas.openxmlformats.org/officeDocument/2006/relationships/image" Target="../media/image7.jpeg"/><Relationship Id="rId1" Type="http://schemas.openxmlformats.org/officeDocument/2006/relationships/slideLayout" Target="../slideLayouts/slideLayout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"/>
          <p:cNvPicPr>
            <a:picLocks noChangeAspect="1"/>
          </p:cNvPicPr>
          <p:nvPr/>
        </p:nvPicPr>
        <p:blipFill>
          <a:blip r:embed="rPictId0"/>
          <a:stretch>
            <a:fillRect/>
          </a:stretch>
        </p:blipFill>
        <p:spPr>
          <a:xfrm>
            <a:off x="6790944" y="420624"/>
            <a:ext cx="883920" cy="579120"/>
          </a:xfrm>
          <a:prstGeom prst="rect">
            <a:avLst/>
          </a:prstGeom>
        </p:spPr>
      </p:pic>
      <p:pic>
        <p:nvPicPr>
          <p:cNvPr id="3" name=""/>
          <p:cNvPicPr>
            <a:picLocks noChangeAspect="1"/>
          </p:cNvPicPr>
          <p:nvPr/>
        </p:nvPicPr>
        <p:blipFill>
          <a:blip r:embed="rPictId1"/>
          <a:stretch>
            <a:fillRect/>
          </a:stretch>
        </p:blipFill>
        <p:spPr>
          <a:xfrm>
            <a:off x="7278624" y="1310640"/>
            <a:ext cx="396240" cy="359664"/>
          </a:xfrm>
          <a:prstGeom prst="rect">
            <a:avLst/>
          </a:prstGeom>
        </p:spPr>
      </p:pic>
      <p:pic>
        <p:nvPicPr>
          <p:cNvPr id="4" name=""/>
          <p:cNvPicPr>
            <a:picLocks noChangeAspect="1"/>
          </p:cNvPicPr>
          <p:nvPr/>
        </p:nvPicPr>
        <p:blipFill>
          <a:blip r:embed="rPictId2"/>
          <a:stretch>
            <a:fillRect/>
          </a:stretch>
        </p:blipFill>
        <p:spPr>
          <a:xfrm>
            <a:off x="2029968" y="2017776"/>
            <a:ext cx="853440" cy="859536"/>
          </a:xfrm>
          <a:prstGeom prst="rect">
            <a:avLst/>
          </a:prstGeom>
        </p:spPr>
      </p:pic>
      <p:pic>
        <p:nvPicPr>
          <p:cNvPr id="5" name=""/>
          <p:cNvPicPr>
            <a:picLocks noChangeAspect="1"/>
          </p:cNvPicPr>
          <p:nvPr/>
        </p:nvPicPr>
        <p:blipFill>
          <a:blip r:embed="rPictId3"/>
          <a:stretch>
            <a:fillRect/>
          </a:stretch>
        </p:blipFill>
        <p:spPr>
          <a:xfrm>
            <a:off x="3749040" y="1883664"/>
            <a:ext cx="707136" cy="774192"/>
          </a:xfrm>
          <a:prstGeom prst="rect">
            <a:avLst/>
          </a:prstGeom>
        </p:spPr>
      </p:pic>
      <p:pic>
        <p:nvPicPr>
          <p:cNvPr id="6" name=""/>
          <p:cNvPicPr>
            <a:picLocks noChangeAspect="1"/>
          </p:cNvPicPr>
          <p:nvPr/>
        </p:nvPicPr>
        <p:blipFill>
          <a:blip r:embed="rPictId4"/>
          <a:stretch>
            <a:fillRect/>
          </a:stretch>
        </p:blipFill>
        <p:spPr>
          <a:xfrm>
            <a:off x="5266944" y="1938528"/>
            <a:ext cx="890016" cy="938784"/>
          </a:xfrm>
          <a:prstGeom prst="rect">
            <a:avLst/>
          </a:prstGeom>
        </p:spPr>
      </p:pic>
      <p:pic>
        <p:nvPicPr>
          <p:cNvPr id="7" name=""/>
          <p:cNvPicPr>
            <a:picLocks noChangeAspect="1"/>
          </p:cNvPicPr>
          <p:nvPr/>
        </p:nvPicPr>
        <p:blipFill>
          <a:blip r:embed="rPictId5"/>
          <a:stretch>
            <a:fillRect/>
          </a:stretch>
        </p:blipFill>
        <p:spPr>
          <a:xfrm>
            <a:off x="5114544" y="5803392"/>
            <a:ext cx="2572512" cy="2621280"/>
          </a:xfrm>
          <a:prstGeom prst="rect">
            <a:avLst/>
          </a:prstGeom>
        </p:spPr>
      </p:pic>
      <p:pic>
        <p:nvPicPr>
          <p:cNvPr id="8" name=""/>
          <p:cNvPicPr>
            <a:picLocks noChangeAspect="1"/>
          </p:cNvPicPr>
          <p:nvPr/>
        </p:nvPicPr>
        <p:blipFill>
          <a:blip r:embed="rPictId6"/>
          <a:stretch>
            <a:fillRect/>
          </a:stretch>
        </p:blipFill>
        <p:spPr>
          <a:xfrm>
            <a:off x="4605528" y="8634984"/>
            <a:ext cx="2788920" cy="1716024"/>
          </a:xfrm>
          <a:prstGeom prst="rect">
            <a:avLst/>
          </a:prstGeom>
        </p:spPr>
      </p:pic>
      <p:sp>
        <p:nvSpPr>
          <p:cNvPr id="9" name=""/>
          <p:cNvSpPr/>
          <p:nvPr/>
        </p:nvSpPr>
        <p:spPr>
          <a:xfrm>
            <a:off x="466344" y="496824"/>
            <a:ext cx="3456432" cy="1133856"/>
          </a:xfrm>
          <a:prstGeom prst="rect">
            <a:avLst/>
          </a:prstGeom>
        </p:spPr>
        <p:txBody>
          <a:bodyPr lIns="0" tIns="0" rIns="0" bIns="0">
            <a:noAutofit/>
          </a:bodyPr>
          <a:p>
            <a:pPr algn="r" indent="0">
              <a:lnSpc>
                <a:spcPts val="1536"/>
              </a:lnSpc>
            </a:pPr>
            <a:r>
              <a:rPr lang="ru" sz="1200">
                <a:latin typeface="Arial"/>
              </a:rPr>
              <a:t>Министерство культуры Российской федерации Министерство культуры Республики Татарстан Управление культуры города Казани Казанский государственный институт культуры факультет музыкального искусства Кафедра эстрадно-джазовой музыки</a:t>
            </a:r>
          </a:p>
        </p:txBody>
      </p:sp>
      <p:sp>
        <p:nvSpPr>
          <p:cNvPr id="10" name=""/>
          <p:cNvSpPr/>
          <p:nvPr/>
        </p:nvSpPr>
        <p:spPr>
          <a:xfrm>
            <a:off x="1816608" y="1889760"/>
            <a:ext cx="1298448" cy="94488"/>
          </a:xfrm>
          <a:prstGeom prst="rect">
            <a:avLst/>
          </a:prstGeom>
        </p:spPr>
        <p:txBody>
          <a:bodyPr lIns="0" tIns="0" rIns="0" bIns="0" wrap="none">
            <a:noAutofit/>
          </a:bodyPr>
          <a:p>
            <a:pPr indent="0"/>
            <a:r>
              <a:rPr lang="ru" b="1" sz="700" spc="-50">
                <a:latin typeface="Arial"/>
              </a:rPr>
              <a:t>Министерство культуры РТ</a:t>
            </a:r>
          </a:p>
        </p:txBody>
      </p:sp>
      <p:sp>
        <p:nvSpPr>
          <p:cNvPr id="11" name=""/>
          <p:cNvSpPr/>
          <p:nvPr/>
        </p:nvSpPr>
        <p:spPr>
          <a:xfrm>
            <a:off x="4255008" y="496824"/>
            <a:ext cx="2572512" cy="173736"/>
          </a:xfrm>
          <a:prstGeom prst="rect">
            <a:avLst/>
          </a:prstGeom>
        </p:spPr>
        <p:txBody>
          <a:bodyPr lIns="0" tIns="0" rIns="0" bIns="0" wrap="none">
            <a:noAutofit/>
          </a:bodyPr>
          <a:p>
            <a:pPr algn="just" indent="0">
              <a:lnSpc>
                <a:spcPts val="1944"/>
              </a:lnSpc>
              <a:spcAft>
                <a:spcPts val="420"/>
              </a:spcAft>
            </a:pPr>
            <a:r>
              <a:rPr lang="ru" sz="1400">
                <a:latin typeface="Arial"/>
              </a:rPr>
              <a:t>Международный детско-юнсн </a:t>
            </a:r>
          </a:p>
        </p:txBody>
      </p:sp>
      <p:sp>
        <p:nvSpPr>
          <p:cNvPr id="12" name=""/>
          <p:cNvSpPr/>
          <p:nvPr/>
        </p:nvSpPr>
        <p:spPr>
          <a:xfrm>
            <a:off x="4248912" y="774192"/>
            <a:ext cx="1709928" cy="140208"/>
          </a:xfrm>
          <a:prstGeom prst="rect">
            <a:avLst/>
          </a:prstGeom>
        </p:spPr>
        <p:txBody>
          <a:bodyPr lIns="0" tIns="0" rIns="0" bIns="0" wrap="none">
            <a:noAutofit/>
          </a:bodyPr>
          <a:p>
            <a:pPr algn="just" indent="0">
              <a:lnSpc>
                <a:spcPts val="1944"/>
              </a:lnSpc>
              <a:spcAft>
                <a:spcPts val="420"/>
              </a:spcAft>
            </a:pPr>
            <a:r>
              <a:rPr lang="ru" sz="1400">
                <a:latin typeface="Arial"/>
              </a:rPr>
              <a:t>фестиваль-конкурс</a:t>
            </a:r>
          </a:p>
        </p:txBody>
      </p:sp>
      <p:sp>
        <p:nvSpPr>
          <p:cNvPr id="13" name=""/>
          <p:cNvSpPr/>
          <p:nvPr/>
        </p:nvSpPr>
        <p:spPr>
          <a:xfrm>
            <a:off x="4258056" y="1002792"/>
            <a:ext cx="3304032" cy="316992"/>
          </a:xfrm>
          <a:prstGeom prst="rect">
            <a:avLst/>
          </a:prstGeom>
        </p:spPr>
        <p:txBody>
          <a:bodyPr lIns="0" tIns="0" rIns="0" bIns="0" wrap="none">
            <a:noAutofit/>
          </a:bodyPr>
          <a:p>
            <a:pPr indent="0">
              <a:spcAft>
                <a:spcPts val="1050"/>
              </a:spcAft>
            </a:pPr>
            <a:r>
              <a:rPr lang="ru" sz="2200">
                <a:latin typeface="Arial"/>
              </a:rPr>
              <a:t>"Музыкальный форсаЩ;</a:t>
            </a:r>
            <a:r>
              <a:rPr lang="ru" baseline="30000" sz="2200">
                <a:latin typeface="Arial"/>
              </a:rPr>
              <a:t>:</a:t>
            </a:r>
          </a:p>
        </p:txBody>
      </p:sp>
      <p:sp>
        <p:nvSpPr>
          <p:cNvPr id="14" name=""/>
          <p:cNvSpPr/>
          <p:nvPr/>
        </p:nvSpPr>
        <p:spPr>
          <a:xfrm>
            <a:off x="4255008" y="1447800"/>
            <a:ext cx="1722120" cy="146304"/>
          </a:xfrm>
          <a:prstGeom prst="rect">
            <a:avLst/>
          </a:prstGeom>
        </p:spPr>
        <p:txBody>
          <a:bodyPr lIns="0" tIns="0" rIns="0" bIns="0" wrap="none">
            <a:noAutofit/>
          </a:bodyPr>
          <a:p>
            <a:pPr algn="just" indent="0"/>
            <a:r>
              <a:rPr lang="ru" sz="1400">
                <a:latin typeface="Arial"/>
              </a:rPr>
              <a:t>20-21 мая 2016 года</a:t>
            </a:r>
          </a:p>
        </p:txBody>
      </p:sp>
      <p:sp>
        <p:nvSpPr>
          <p:cNvPr id="15" name=""/>
          <p:cNvSpPr/>
          <p:nvPr/>
        </p:nvSpPr>
        <p:spPr>
          <a:xfrm>
            <a:off x="3462528" y="2706624"/>
            <a:ext cx="1292352" cy="182880"/>
          </a:xfrm>
          <a:prstGeom prst="rect">
            <a:avLst/>
          </a:prstGeom>
        </p:spPr>
        <p:txBody>
          <a:bodyPr lIns="0" tIns="0" rIns="0" bIns="0">
            <a:noAutofit/>
          </a:bodyPr>
          <a:p>
            <a:pPr algn="just" indent="0">
              <a:lnSpc>
                <a:spcPts val="744"/>
              </a:lnSpc>
            </a:pPr>
            <a:r>
              <a:rPr lang="ru" sz="700">
                <a:latin typeface="Segoe UI"/>
              </a:rPr>
              <a:t>МИНИСТЕРСТВО КУЛЬТУРЫ РОССИЙСКОЙ ФЕДЕРАЦИИ</a:t>
            </a:r>
          </a:p>
        </p:txBody>
      </p:sp>
      <p:sp>
        <p:nvSpPr>
          <p:cNvPr id="16" name=""/>
          <p:cNvSpPr/>
          <p:nvPr/>
        </p:nvSpPr>
        <p:spPr>
          <a:xfrm>
            <a:off x="1078992" y="2919984"/>
            <a:ext cx="5949696" cy="3066288"/>
          </a:xfrm>
          <a:prstGeom prst="rect">
            <a:avLst/>
          </a:prstGeom>
        </p:spPr>
        <p:txBody>
          <a:bodyPr lIns="0" tIns="0" rIns="0" bIns="0">
            <a:noAutofit/>
          </a:bodyPr>
          <a:p>
            <a:pPr marL="1030732" indent="0">
              <a:spcAft>
                <a:spcPts val="1260"/>
              </a:spcAft>
            </a:pPr>
            <a:r>
              <a:rPr lang="ru" sz="9800" spc="-50">
                <a:latin typeface="Arial"/>
              </a:rPr>
              <a:t>Диплом</a:t>
            </a:r>
          </a:p>
          <a:p>
            <a:pPr algn="ctr" indent="0">
              <a:spcAft>
                <a:spcPts val="1050"/>
              </a:spcAft>
            </a:pPr>
            <a:r>
              <a:rPr lang="ru" b="1" i="1" sz="1600">
                <a:latin typeface="Times New Roman"/>
              </a:rPr>
              <a:t>ДИПЛОМАНТА I СТЕПЕНИ</a:t>
            </a:r>
          </a:p>
          <a:p>
            <a:pPr algn="ctr" indent="0">
              <a:spcAft>
                <a:spcPts val="1050"/>
              </a:spcAft>
            </a:pPr>
            <a:r>
              <a:rPr lang="ru" i="1" u="sng" sz="1300">
                <a:latin typeface="Times New Roman"/>
              </a:rPr>
              <a:t>Номинаиия «Инструментальное исполнительство (соло) фортепиано</a:t>
            </a:r>
            <a:r>
              <a:rPr lang="ru" b="1" u="sng" sz="1200">
                <a:latin typeface="Times New Roman"/>
              </a:rPr>
              <a:t>, </a:t>
            </a:r>
            <a:r>
              <a:rPr lang="ru" i="1" u="sng" sz="1300">
                <a:latin typeface="Times New Roman"/>
              </a:rPr>
              <a:t>10-12 лет»</a:t>
            </a:r>
          </a:p>
          <a:p>
            <a:pPr algn="ctr" indent="0">
              <a:spcAft>
                <a:spcPts val="1260"/>
              </a:spcAft>
            </a:pPr>
            <a:r>
              <a:rPr lang="ru" i="1" sz="1300">
                <a:latin typeface="Times New Roman"/>
              </a:rPr>
              <a:t>награждается</a:t>
            </a:r>
          </a:p>
          <a:p>
            <a:pPr algn="ctr" indent="0">
              <a:spcAft>
                <a:spcPts val="1050"/>
              </a:spcAft>
            </a:pPr>
            <a:r>
              <a:rPr lang="ru" b="1" i="1" sz="1600">
                <a:latin typeface="Times New Roman"/>
              </a:rPr>
              <a:t>АРГЫШЕВА ВАСИЛИСА</a:t>
            </a:r>
          </a:p>
          <a:p>
            <a:pPr marL="1335532" indent="-1054100">
              <a:lnSpc>
                <a:spcPts val="2256"/>
              </a:lnSpc>
              <a:spcAft>
                <a:spcPts val="13440"/>
              </a:spcAft>
            </a:pPr>
            <a:r>
              <a:rPr lang="ru" sz="1100">
                <a:latin typeface="Times New Roman"/>
              </a:rPr>
              <a:t>МБУ ДО «Детская музыкальная школа №11 Ново-Савиновского района» г.Казани Руководитель: Низамутдинова Диляра Фаритовна</a:t>
            </a:r>
          </a:p>
        </p:txBody>
      </p:sp>
      <p:sp>
        <p:nvSpPr>
          <p:cNvPr id="17" name=""/>
          <p:cNvSpPr/>
          <p:nvPr/>
        </p:nvSpPr>
        <p:spPr>
          <a:xfrm>
            <a:off x="664464" y="6214872"/>
            <a:ext cx="1085088" cy="137160"/>
          </a:xfrm>
          <a:prstGeom prst="rect">
            <a:avLst/>
          </a:prstGeom>
        </p:spPr>
        <p:txBody>
          <a:bodyPr lIns="0" tIns="0" rIns="0" bIns="0" wrap="none">
            <a:noAutofit/>
          </a:bodyPr>
          <a:p>
            <a:pPr indent="0">
              <a:lnSpc>
                <a:spcPts val="1272"/>
              </a:lnSpc>
            </a:pPr>
            <a:r>
              <a:rPr lang="ru" b="1" i="1" u="sng" sz="950" spc="-50">
                <a:latin typeface="Times New Roman"/>
              </a:rPr>
              <a:t>Председатель жюри:</a:t>
            </a:r>
          </a:p>
        </p:txBody>
      </p:sp>
      <p:sp>
        <p:nvSpPr>
          <p:cNvPr id="18" name=""/>
          <p:cNvSpPr/>
          <p:nvPr/>
        </p:nvSpPr>
        <p:spPr>
          <a:xfrm>
            <a:off x="664464" y="6388608"/>
            <a:ext cx="2785872" cy="131064"/>
          </a:xfrm>
          <a:prstGeom prst="rect">
            <a:avLst/>
          </a:prstGeom>
        </p:spPr>
        <p:txBody>
          <a:bodyPr lIns="0" tIns="0" rIns="0" bIns="0" wrap="none">
            <a:noAutofit/>
          </a:bodyPr>
          <a:p>
            <a:pPr indent="0">
              <a:lnSpc>
                <a:spcPts val="1272"/>
              </a:lnSpc>
            </a:pPr>
            <a:r>
              <a:rPr lang="ru" sz="1100">
                <a:latin typeface="Times New Roman"/>
              </a:rPr>
              <a:t>Заслуженная артистка Российской Федерации,</a:t>
            </a:r>
          </a:p>
        </p:txBody>
      </p:sp>
      <p:sp>
        <p:nvSpPr>
          <p:cNvPr id="19" name=""/>
          <p:cNvSpPr/>
          <p:nvPr/>
        </p:nvSpPr>
        <p:spPr>
          <a:xfrm>
            <a:off x="670560" y="6547104"/>
            <a:ext cx="3282696" cy="134112"/>
          </a:xfrm>
          <a:prstGeom prst="rect">
            <a:avLst/>
          </a:prstGeom>
        </p:spPr>
        <p:txBody>
          <a:bodyPr lIns="0" tIns="0" rIns="0" bIns="0" wrap="none">
            <a:noAutofit/>
          </a:bodyPr>
          <a:p>
            <a:pPr indent="0">
              <a:lnSpc>
                <a:spcPts val="1272"/>
              </a:lnSpc>
            </a:pPr>
            <a:r>
              <a:rPr lang="ru" sz="1100">
                <a:latin typeface="Times New Roman"/>
              </a:rPr>
              <a:t>Народная артистка Республики Татарстан и Марий Эл,</a:t>
            </a:r>
          </a:p>
        </p:txBody>
      </p:sp>
      <p:sp>
        <p:nvSpPr>
          <p:cNvPr id="20" name=""/>
          <p:cNvSpPr/>
          <p:nvPr/>
        </p:nvSpPr>
        <p:spPr>
          <a:xfrm>
            <a:off x="667512" y="6702552"/>
            <a:ext cx="4334256" cy="134112"/>
          </a:xfrm>
          <a:prstGeom prst="rect">
            <a:avLst/>
          </a:prstGeom>
        </p:spPr>
        <p:txBody>
          <a:bodyPr lIns="0" tIns="0" rIns="0" bIns="0" wrap="none">
            <a:noAutofit/>
          </a:bodyPr>
          <a:p>
            <a:pPr indent="0">
              <a:lnSpc>
                <a:spcPts val="1272"/>
              </a:lnSpc>
              <a:spcAft>
                <a:spcPts val="630"/>
              </a:spcAft>
            </a:pPr>
            <a:r>
              <a:rPr lang="ru" sz="1100">
                <a:latin typeface="Times New Roman"/>
              </a:rPr>
              <a:t>профессор Казанской государственной консерватории им.Н.Г.Жиганова</a:t>
            </a:r>
          </a:p>
        </p:txBody>
      </p:sp>
      <p:sp>
        <p:nvSpPr>
          <p:cNvPr id="21" name=""/>
          <p:cNvSpPr/>
          <p:nvPr/>
        </p:nvSpPr>
        <p:spPr>
          <a:xfrm>
            <a:off x="670560" y="6998208"/>
            <a:ext cx="646176" cy="115824"/>
          </a:xfrm>
          <a:prstGeom prst="rect">
            <a:avLst/>
          </a:prstGeom>
        </p:spPr>
        <p:txBody>
          <a:bodyPr lIns="0" tIns="0" rIns="0" bIns="0" wrap="none">
            <a:noAutofit/>
          </a:bodyPr>
          <a:p>
            <a:pPr indent="0">
              <a:lnSpc>
                <a:spcPts val="1200"/>
              </a:lnSpc>
            </a:pPr>
            <a:r>
              <a:rPr lang="ru" b="1" i="1" u="sng" sz="950" spc="-50">
                <a:latin typeface="Times New Roman"/>
              </a:rPr>
              <a:t>Плены жюри:</a:t>
            </a:r>
          </a:p>
        </p:txBody>
      </p:sp>
      <p:sp>
        <p:nvSpPr>
          <p:cNvPr id="22" name=""/>
          <p:cNvSpPr/>
          <p:nvPr/>
        </p:nvSpPr>
        <p:spPr>
          <a:xfrm>
            <a:off x="664464" y="7144512"/>
            <a:ext cx="3252216" cy="121920"/>
          </a:xfrm>
          <a:prstGeom prst="rect">
            <a:avLst/>
          </a:prstGeom>
        </p:spPr>
        <p:txBody>
          <a:bodyPr lIns="0" tIns="0" rIns="0" bIns="0" wrap="none">
            <a:noAutofit/>
          </a:bodyPr>
          <a:p>
            <a:pPr indent="0">
              <a:lnSpc>
                <a:spcPts val="1200"/>
              </a:lnSpc>
            </a:pPr>
            <a:r>
              <a:rPr lang="ru" sz="1000">
                <a:latin typeface="Times New Roman"/>
              </a:rPr>
              <a:t>Заведующий кафедрой эстрадно-джазовой музыки КазГИК,</a:t>
            </a:r>
          </a:p>
        </p:txBody>
      </p:sp>
      <p:sp>
        <p:nvSpPr>
          <p:cNvPr id="23" name=""/>
          <p:cNvSpPr/>
          <p:nvPr/>
        </p:nvSpPr>
        <p:spPr>
          <a:xfrm>
            <a:off x="664464" y="7293864"/>
            <a:ext cx="4160520" cy="124968"/>
          </a:xfrm>
          <a:prstGeom prst="rect">
            <a:avLst/>
          </a:prstGeom>
        </p:spPr>
        <p:txBody>
          <a:bodyPr lIns="0" tIns="0" rIns="0" bIns="0" wrap="none">
            <a:noAutofit/>
          </a:bodyPr>
          <a:p>
            <a:pPr indent="0">
              <a:lnSpc>
                <a:spcPts val="1200"/>
              </a:lnSpc>
              <a:spcAft>
                <a:spcPts val="630"/>
              </a:spcAft>
            </a:pPr>
            <a:r>
              <a:rPr lang="ru" sz="1000">
                <a:latin typeface="Times New Roman"/>
              </a:rPr>
              <a:t>Заслуженный работник культуры РТ, кандидат педагогических наук, доцент</a:t>
            </a:r>
          </a:p>
        </p:txBody>
      </p:sp>
      <p:sp>
        <p:nvSpPr>
          <p:cNvPr id="24" name=""/>
          <p:cNvSpPr/>
          <p:nvPr/>
        </p:nvSpPr>
        <p:spPr>
          <a:xfrm>
            <a:off x="658368" y="7586472"/>
            <a:ext cx="3477768" cy="124968"/>
          </a:xfrm>
          <a:prstGeom prst="rect">
            <a:avLst/>
          </a:prstGeom>
        </p:spPr>
        <p:txBody>
          <a:bodyPr lIns="0" tIns="0" rIns="0" bIns="0" wrap="none">
            <a:noAutofit/>
          </a:bodyPr>
          <a:p>
            <a:pPr indent="0"/>
            <a:r>
              <a:rPr lang="ru" sz="1000">
                <a:latin typeface="Times New Roman"/>
              </a:rPr>
              <a:t>Лауреат Международных конкурсов, руководитель творческого</a:t>
            </a:r>
          </a:p>
        </p:txBody>
      </p:sp>
      <p:sp>
        <p:nvSpPr>
          <p:cNvPr id="25" name=""/>
          <p:cNvSpPr/>
          <p:nvPr/>
        </p:nvSpPr>
        <p:spPr>
          <a:xfrm>
            <a:off x="664464" y="7729728"/>
            <a:ext cx="4361688" cy="128016"/>
          </a:xfrm>
          <a:prstGeom prst="rect">
            <a:avLst/>
          </a:prstGeom>
        </p:spPr>
        <p:txBody>
          <a:bodyPr lIns="0" tIns="0" rIns="0" bIns="0" wrap="none">
            <a:noAutofit/>
          </a:bodyPr>
          <a:p>
            <a:pPr indent="0">
              <a:spcAft>
                <a:spcPts val="840"/>
              </a:spcAft>
            </a:pPr>
            <a:r>
              <a:rPr lang="ru" sz="1000">
                <a:latin typeface="Times New Roman"/>
              </a:rPr>
              <a:t>проекта «Кибеп ]агг-Ьапс1», доцент кафедры эстрадно-джазовой музыки КазГИК</a:t>
            </a:r>
          </a:p>
        </p:txBody>
      </p:sp>
      <p:sp>
        <p:nvSpPr>
          <p:cNvPr id="26" name=""/>
          <p:cNvSpPr/>
          <p:nvPr/>
        </p:nvSpPr>
        <p:spPr>
          <a:xfrm>
            <a:off x="655320" y="8016240"/>
            <a:ext cx="3307080" cy="121920"/>
          </a:xfrm>
          <a:prstGeom prst="rect">
            <a:avLst/>
          </a:prstGeom>
        </p:spPr>
        <p:txBody>
          <a:bodyPr lIns="0" tIns="0" rIns="0" bIns="0" wrap="none">
            <a:noAutofit/>
          </a:bodyPr>
          <a:p>
            <a:pPr indent="0">
              <a:lnSpc>
                <a:spcPts val="1152"/>
              </a:lnSpc>
            </a:pPr>
            <a:r>
              <a:rPr lang="ru" sz="1000">
                <a:latin typeface="Times New Roman"/>
              </a:rPr>
              <a:t>Доцент кафедры деревянных духовых инструментов „ г"'</a:t>
            </a:r>
          </a:p>
        </p:txBody>
      </p:sp>
      <p:sp>
        <p:nvSpPr>
          <p:cNvPr id="27" name=""/>
          <p:cNvSpPr/>
          <p:nvPr/>
        </p:nvSpPr>
        <p:spPr>
          <a:xfrm>
            <a:off x="655320" y="8162544"/>
            <a:ext cx="3355848" cy="124968"/>
          </a:xfrm>
          <a:prstGeom prst="rect">
            <a:avLst/>
          </a:prstGeom>
        </p:spPr>
        <p:txBody>
          <a:bodyPr lIns="0" tIns="0" rIns="0" bIns="0" wrap="none">
            <a:noAutofit/>
          </a:bodyPr>
          <a:p>
            <a:pPr indent="0">
              <a:lnSpc>
                <a:spcPts val="1152"/>
              </a:lnSpc>
            </a:pPr>
            <a:r>
              <a:rPr lang="ru" sz="1000">
                <a:latin typeface="Times New Roman"/>
              </a:rPr>
              <a:t>Казанской государственной консерватории им.Н.Г.Жиганова,</a:t>
            </a:r>
          </a:p>
        </p:txBody>
      </p:sp>
      <p:sp>
        <p:nvSpPr>
          <p:cNvPr id="28" name=""/>
          <p:cNvSpPr/>
          <p:nvPr/>
        </p:nvSpPr>
        <p:spPr>
          <a:xfrm>
            <a:off x="658368" y="8308848"/>
            <a:ext cx="4066032" cy="131064"/>
          </a:xfrm>
          <a:prstGeom prst="rect">
            <a:avLst/>
          </a:prstGeom>
        </p:spPr>
        <p:txBody>
          <a:bodyPr lIns="0" tIns="0" rIns="0" bIns="0" wrap="none">
            <a:noAutofit/>
          </a:bodyPr>
          <a:p>
            <a:pPr indent="0">
              <a:lnSpc>
                <a:spcPts val="1152"/>
              </a:lnSpc>
              <a:spcAft>
                <a:spcPts val="630"/>
              </a:spcAft>
            </a:pPr>
            <a:r>
              <a:rPr lang="ru" sz="1000">
                <a:latin typeface="Times New Roman"/>
              </a:rPr>
              <a:t>Член союза театральных деятелей РФ, лауреат Международных конкурсов</a:t>
            </a:r>
          </a:p>
        </p:txBody>
      </p:sp>
      <p:sp>
        <p:nvSpPr>
          <p:cNvPr id="29" name=""/>
          <p:cNvSpPr/>
          <p:nvPr/>
        </p:nvSpPr>
        <p:spPr>
          <a:xfrm>
            <a:off x="652272" y="8613648"/>
            <a:ext cx="2810256" cy="256032"/>
          </a:xfrm>
          <a:prstGeom prst="rect">
            <a:avLst/>
          </a:prstGeom>
        </p:spPr>
        <p:txBody>
          <a:bodyPr lIns="0" tIns="0" rIns="0" bIns="0">
            <a:noAutofit/>
          </a:bodyPr>
          <a:p>
            <a:pPr indent="0">
              <a:lnSpc>
                <a:spcPts val="1128"/>
              </a:lnSpc>
            </a:pPr>
            <a:r>
              <a:rPr lang="ru" sz="1000">
                <a:latin typeface="Times New Roman"/>
              </a:rPr>
              <a:t>Заведующая кафедрой музыкального образования, -педагогики и музыкознания КазГИК,</a:t>
            </a:r>
          </a:p>
        </p:txBody>
      </p:sp>
      <p:sp>
        <p:nvSpPr>
          <p:cNvPr id="30" name=""/>
          <p:cNvSpPr/>
          <p:nvPr/>
        </p:nvSpPr>
        <p:spPr>
          <a:xfrm>
            <a:off x="6358128" y="8321040"/>
            <a:ext cx="1060704" cy="121920"/>
          </a:xfrm>
          <a:prstGeom prst="rect">
            <a:avLst/>
          </a:prstGeom>
        </p:spPr>
        <p:txBody>
          <a:bodyPr lIns="0" tIns="0" rIns="0" bIns="0" wrap="none">
            <a:noAutofit/>
          </a:bodyPr>
          <a:p>
            <a:pPr indent="0"/>
            <a:r>
              <a:rPr lang="ru" sz="1000">
                <a:latin typeface="Times New Roman"/>
              </a:rPr>
              <a:t>БЕССОНОВ А.А.</a:t>
            </a:r>
          </a:p>
        </p:txBody>
      </p:sp>
      <p:sp>
        <p:nvSpPr>
          <p:cNvPr id="31" name=""/>
          <p:cNvSpPr/>
          <p:nvPr/>
        </p:nvSpPr>
        <p:spPr>
          <a:xfrm>
            <a:off x="597408" y="9162288"/>
            <a:ext cx="2822448" cy="451104"/>
          </a:xfrm>
          <a:prstGeom prst="rect">
            <a:avLst/>
          </a:prstGeom>
        </p:spPr>
        <p:txBody>
          <a:bodyPr lIns="0" tIns="0" rIns="0" bIns="0">
            <a:noAutofit/>
          </a:bodyPr>
          <a:p>
            <a:pPr algn="just" indent="0">
              <a:lnSpc>
                <a:spcPts val="2328"/>
              </a:lnSpc>
            </a:pPr>
            <a:r>
              <a:rPr lang="ru" sz="1000">
                <a:latin typeface="Times New Roman"/>
              </a:rPr>
              <a:t>Заслуженный артист РФ и РТ, профессор КазГИК Заслуженная артистка РТ, доцент КазГИК</a:t>
            </a:r>
          </a:p>
        </p:txBody>
      </p:sp>
      <p:sp>
        <p:nvSpPr>
          <p:cNvPr id="32" name=""/>
          <p:cNvSpPr/>
          <p:nvPr/>
        </p:nvSpPr>
        <p:spPr>
          <a:xfrm>
            <a:off x="4261104" y="9479280"/>
            <a:ext cx="292608" cy="85344"/>
          </a:xfrm>
          <a:prstGeom prst="rect">
            <a:avLst/>
          </a:prstGeom>
        </p:spPr>
        <p:txBody>
          <a:bodyPr lIns="0" tIns="0" rIns="0" bIns="0" wrap="none">
            <a:noAutofit/>
          </a:bodyPr>
          <a:p>
            <a:pPr indent="0"/>
            <a:r>
              <a:rPr lang="ru" sz="700" spc="-50">
                <a:latin typeface="Arial"/>
              </a:rPr>
              <a:t>яг»'</a:t>
            </a:r>
          </a:p>
        </p:txBody>
      </p:sp>
      <p:sp>
        <p:nvSpPr>
          <p:cNvPr id="33" name=""/>
          <p:cNvSpPr/>
          <p:nvPr/>
        </p:nvSpPr>
        <p:spPr>
          <a:xfrm>
            <a:off x="597408" y="9771888"/>
            <a:ext cx="3962400" cy="493776"/>
          </a:xfrm>
          <a:prstGeom prst="rect">
            <a:avLst/>
          </a:prstGeom>
        </p:spPr>
        <p:txBody>
          <a:bodyPr lIns="0" tIns="0" rIns="0" bIns="0">
            <a:noAutofit/>
          </a:bodyPr>
          <a:p>
            <a:pPr algn="just" indent="0">
              <a:lnSpc>
                <a:spcPts val="1272"/>
              </a:lnSpc>
            </a:pPr>
            <a:r>
              <a:rPr lang="ru" sz="1000">
                <a:latin typeface="Times New Roman"/>
              </a:rPr>
              <a:t>Заведующий отделением режиссуры театрализованных представлений, доцент КазГИК, Заслуженный деятель искусств РТ,</a:t>
            </a:r>
          </a:p>
          <a:p>
            <a:pPr algn="just" indent="0">
              <a:lnSpc>
                <a:spcPts val="1272"/>
              </a:lnSpc>
            </a:pPr>
            <a:r>
              <a:rPr lang="ru" sz="1000">
                <a:latin typeface="Times New Roman"/>
              </a:rPr>
              <a:t>Член союза театральных деятелей РФ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