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83" r:id="rId3"/>
    <p:sldId id="284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81" r:id="rId13"/>
    <p:sldId id="294" r:id="rId14"/>
    <p:sldId id="295" r:id="rId15"/>
    <p:sldId id="296" r:id="rId16"/>
    <p:sldId id="297" r:id="rId17"/>
    <p:sldId id="293" r:id="rId18"/>
  </p:sldIdLst>
  <p:sldSz cx="10083800" cy="7562850"/>
  <p:notesSz cx="10083800" cy="7562850"/>
  <p:embeddedFontLst>
    <p:embeddedFont>
      <p:font typeface="Calibri" pitchFamily="34" charset="0"/>
      <p:regular r:id="rId19"/>
      <p:bold r:id="rId20"/>
      <p:italic r:id="rId21"/>
      <p:boldItalic r:id="rId22"/>
    </p:embeddedFont>
    <p:embeddedFont>
      <p:font typeface="Cambria" pitchFamily="18" charset="0"/>
      <p:regular r:id="rId23"/>
      <p:bold r:id="rId24"/>
      <p:italic r:id="rId25"/>
      <p:boldItalic r:id="rId26"/>
    </p:embeddedFont>
    <p:embeddedFont>
      <p:font typeface="Arial Rounded MT Bold" pitchFamily="34" charset="0"/>
      <p:regular r:id="rId27"/>
    </p:embeddedFont>
    <p:embeddedFont>
      <p:font typeface="Arial Narrow" pitchFamily="34" charset="0"/>
      <p:regular r:id="rId28"/>
      <p:bold r:id="rId29"/>
      <p:italic r:id="rId30"/>
      <p:boldItalic r:id="rId31"/>
    </p:embeddedFont>
  </p:embeddedFontLst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1398" autoAdjust="0"/>
  </p:normalViewPr>
  <p:slideViewPr>
    <p:cSldViewPr>
      <p:cViewPr varScale="1">
        <p:scale>
          <a:sx n="60" d="100"/>
          <a:sy n="60" d="100"/>
        </p:scale>
        <p:origin x="-1476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56285" y="2344483"/>
            <a:ext cx="857123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12570" y="4235196"/>
            <a:ext cx="705866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2/15/2022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chemeClr val="bg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2/15/2022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chemeClr val="bg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4190" y="1739455"/>
            <a:ext cx="4386453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93157" y="1739455"/>
            <a:ext cx="4386453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2/15/2022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chemeClr val="bg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2/15/2022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2/15/2022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10081259" cy="755903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96239" y="907745"/>
            <a:ext cx="8491321" cy="635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chemeClr val="bg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17423" y="3542233"/>
            <a:ext cx="9048953" cy="40252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28492" y="7033450"/>
            <a:ext cx="3226816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4190" y="7033450"/>
            <a:ext cx="2319274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2/15/2022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260336" y="7033450"/>
            <a:ext cx="2319274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1.jpe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8.jpeg"/><Relationship Id="rId4" Type="http://schemas.openxmlformats.org/officeDocument/2006/relationships/image" Target="../media/image5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41" y="0"/>
            <a:ext cx="10081259" cy="7559038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 rot="10800000" flipH="1" flipV="1">
            <a:off x="1308100" y="622204"/>
            <a:ext cx="7391399" cy="724557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ru-RU" sz="5400" cap="all" dirty="0" smtClean="0">
                <a:latin typeface="+mn-lt"/>
              </a:rPr>
              <a:t/>
            </a:r>
            <a:br>
              <a:rPr lang="ru-RU" sz="5400" cap="all" dirty="0" smtClean="0">
                <a:latin typeface="+mn-lt"/>
              </a:rPr>
            </a:br>
            <a:r>
              <a:rPr lang="ru-RU" sz="4800" cap="all" dirty="0" smtClean="0">
                <a:latin typeface="+mn-lt"/>
              </a:rPr>
              <a:t>Этнокультурное воспитание младших школьников ПОСРЕДСТВОМ </a:t>
            </a:r>
            <a:r>
              <a:rPr lang="ru-RU" sz="4800" cap="all" dirty="0" err="1" smtClean="0">
                <a:latin typeface="+mn-lt"/>
              </a:rPr>
              <a:t>театрализованНОЙ</a:t>
            </a:r>
            <a:r>
              <a:rPr lang="ru-RU" sz="4800" cap="all" dirty="0" smtClean="0">
                <a:latin typeface="+mn-lt"/>
              </a:rPr>
              <a:t> </a:t>
            </a:r>
            <a:r>
              <a:rPr lang="ru-RU" sz="4800" cap="all" dirty="0" err="1" smtClean="0">
                <a:latin typeface="+mn-lt"/>
              </a:rPr>
              <a:t>деятельностИ</a:t>
            </a:r>
            <a:r>
              <a:rPr lang="ru-RU" sz="5400" cap="all" dirty="0" smtClean="0">
                <a:latin typeface="+mn-lt"/>
              </a:rPr>
              <a:t/>
            </a:r>
            <a:br>
              <a:rPr lang="ru-RU" sz="5400" cap="all" dirty="0" smtClean="0">
                <a:latin typeface="+mn-lt"/>
              </a:rPr>
            </a:br>
            <a:r>
              <a:rPr lang="ru-RU" sz="5400" cap="all" dirty="0" smtClean="0">
                <a:latin typeface="+mn-lt"/>
              </a:rPr>
              <a:t>                          </a:t>
            </a:r>
            <a:r>
              <a:rPr lang="ru-RU" sz="2000" cap="all" dirty="0" smtClean="0">
                <a:latin typeface="+mn-lt"/>
              </a:rPr>
              <a:t>педагог ДО </a:t>
            </a:r>
            <a:r>
              <a:rPr lang="ru-RU" sz="2000" cap="all" dirty="0" err="1" smtClean="0">
                <a:latin typeface="+mn-lt"/>
              </a:rPr>
              <a:t>Илюхина</a:t>
            </a:r>
            <a:r>
              <a:rPr lang="ru-RU" sz="2000" cap="all" dirty="0" smtClean="0">
                <a:latin typeface="+mn-lt"/>
              </a:rPr>
              <a:t> Н.С.</a:t>
            </a:r>
            <a:br>
              <a:rPr lang="ru-RU" sz="2000" cap="all" dirty="0" smtClean="0">
                <a:latin typeface="+mn-lt"/>
              </a:rPr>
            </a:br>
            <a:r>
              <a:rPr lang="ru-RU" sz="2000" cap="all" dirty="0" smtClean="0">
                <a:latin typeface="+mn-lt"/>
              </a:rPr>
              <a:t>                                                                                                          2022 ГОД</a:t>
            </a:r>
            <a:r>
              <a:rPr lang="ru-RU" sz="5400" dirty="0" smtClean="0">
                <a:latin typeface="+mn-lt"/>
              </a:rPr>
              <a:t/>
            </a:r>
            <a:br>
              <a:rPr lang="ru-RU" sz="5400" dirty="0" smtClean="0">
                <a:latin typeface="+mn-lt"/>
              </a:rPr>
            </a:br>
            <a:endParaRPr sz="5400">
              <a:latin typeface="Arial Rounded MT Bold" pitchFamily="34" charset="0"/>
            </a:endParaRPr>
          </a:p>
        </p:txBody>
      </p:sp>
      <p:pic>
        <p:nvPicPr>
          <p:cNvPr id="22" name="object 2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1300" y="200025"/>
            <a:ext cx="1905000" cy="1295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081259" cy="7559038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 rot="10800000" flipH="1" flipV="1">
            <a:off x="1308100" y="2992083"/>
            <a:ext cx="7391399" cy="250581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ru-RU" sz="5400" cap="all" dirty="0" smtClean="0">
                <a:latin typeface="+mn-lt"/>
              </a:rPr>
              <a:t/>
            </a:r>
            <a:br>
              <a:rPr lang="ru-RU" sz="5400" cap="all" dirty="0" smtClean="0">
                <a:latin typeface="+mn-lt"/>
              </a:rPr>
            </a:br>
            <a:r>
              <a:rPr lang="ru-RU" sz="5400" dirty="0" smtClean="0">
                <a:latin typeface="+mn-lt"/>
              </a:rPr>
              <a:t/>
            </a:r>
            <a:br>
              <a:rPr lang="ru-RU" sz="5400" dirty="0" smtClean="0">
                <a:latin typeface="+mn-lt"/>
              </a:rPr>
            </a:br>
            <a:endParaRPr sz="5400">
              <a:latin typeface="Arial Rounded MT Bold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98500" y="1114425"/>
            <a:ext cx="8686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98500" y="885826"/>
            <a:ext cx="8915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	</a:t>
            </a:r>
            <a:endParaRPr lang="ru-RU" sz="2800" dirty="0">
              <a:solidFill>
                <a:schemeClr val="bg1"/>
              </a:solidFill>
            </a:endParaRPr>
          </a:p>
          <a:p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 flipH="1">
            <a:off x="622300" y="504825"/>
            <a:ext cx="8382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lang="ru-RU" sz="2400" b="1" dirty="0">
                <a:solidFill>
                  <a:schemeClr val="bg1"/>
                </a:solidFill>
              </a:rPr>
              <a:t>Младшие школьники не просто показывают какое- то действие на сцене, они рассказывают про свою историю, историю своих предков, их культуру, быт, традиции. Тем самым приобщают и указывают на значимость этнического компонента для каждого </a:t>
            </a:r>
            <a:r>
              <a:rPr lang="ru-RU" sz="2400" b="1" dirty="0" smtClean="0">
                <a:solidFill>
                  <a:schemeClr val="bg1"/>
                </a:solidFill>
              </a:rPr>
              <a:t>человека.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46500" y="2638424"/>
            <a:ext cx="3124200" cy="2653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1300" y="2790824"/>
            <a:ext cx="3429000" cy="4609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1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46900" y="2638425"/>
            <a:ext cx="2914011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41700" y="5381625"/>
            <a:ext cx="3423188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14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23100" y="5381625"/>
            <a:ext cx="2879048" cy="1637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41" y="0"/>
            <a:ext cx="10081259" cy="7559038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 rot="10800000" flipH="1" flipV="1">
            <a:off x="1308100" y="2992083"/>
            <a:ext cx="7391399" cy="250581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ru-RU" sz="5400" cap="all" dirty="0" smtClean="0">
                <a:latin typeface="+mn-lt"/>
              </a:rPr>
              <a:t/>
            </a:r>
            <a:br>
              <a:rPr lang="ru-RU" sz="5400" cap="all" dirty="0" smtClean="0">
                <a:latin typeface="+mn-lt"/>
              </a:rPr>
            </a:br>
            <a:r>
              <a:rPr lang="ru-RU" sz="5400" dirty="0" smtClean="0">
                <a:latin typeface="+mn-lt"/>
              </a:rPr>
              <a:t/>
            </a:r>
            <a:br>
              <a:rPr lang="ru-RU" sz="5400" dirty="0" smtClean="0">
                <a:latin typeface="+mn-lt"/>
              </a:rPr>
            </a:br>
            <a:endParaRPr sz="5400">
              <a:latin typeface="Arial Rounded MT Bold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98500" y="1114425"/>
            <a:ext cx="8686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98500" y="885826"/>
            <a:ext cx="8915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	</a:t>
            </a:r>
            <a:endParaRPr lang="ru-RU" sz="2800" dirty="0">
              <a:solidFill>
                <a:schemeClr val="bg1"/>
              </a:solidFill>
            </a:endParaRPr>
          </a:p>
          <a:p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 flipH="1">
            <a:off x="622300" y="504825"/>
            <a:ext cx="8382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	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69900" y="504825"/>
            <a:ext cx="92202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	</a:t>
            </a:r>
            <a:r>
              <a:rPr lang="ru-RU" sz="2000" b="1" dirty="0" smtClean="0">
                <a:solidFill>
                  <a:schemeClr val="bg1"/>
                </a:solidFill>
              </a:rPr>
              <a:t>Этнокультурное </a:t>
            </a:r>
            <a:r>
              <a:rPr lang="ru-RU" sz="2000" b="1" dirty="0">
                <a:solidFill>
                  <a:schemeClr val="bg1"/>
                </a:solidFill>
              </a:rPr>
              <a:t>воспитание в театральной деятельности способствует повышению этнической осведомленности  младших школьников, обеспечивает целостное восприятие и понимание   национальной культуры,  формирует этническое самосознание,  потребности в этнокультурной деятельности,  обогащает общую культуру младшего школьника.</a:t>
            </a:r>
          </a:p>
        </p:txBody>
      </p:sp>
      <p:pic>
        <p:nvPicPr>
          <p:cNvPr id="44034" name="Picture 2" descr="IMG_20211112_135011_36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41700" y="2486778"/>
            <a:ext cx="3124200" cy="217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Picture 3" descr="IMG-20210222-WA00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1300" y="2409825"/>
            <a:ext cx="2886075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Picture 4" descr="IMG_20210418_111243_15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5100" y="5000625"/>
            <a:ext cx="3057525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65500" y="4844231"/>
            <a:ext cx="3657600" cy="2518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03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75500" y="4162425"/>
            <a:ext cx="2362200" cy="3230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037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718300" y="2257425"/>
            <a:ext cx="313690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081259" cy="7559038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698500" y="276225"/>
            <a:ext cx="9143999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lang="ru-RU" sz="2000" dirty="0" smtClean="0"/>
              <a:t>	</a:t>
            </a:r>
            <a:r>
              <a:rPr lang="ru-RU" sz="2400" dirty="0" smtClean="0">
                <a:latin typeface="Arial Narrow" pitchFamily="34" charset="0"/>
              </a:rPr>
              <a:t/>
            </a:r>
            <a:br>
              <a:rPr lang="ru-RU" sz="2400" dirty="0" smtClean="0">
                <a:latin typeface="Arial Narrow" pitchFamily="34" charset="0"/>
              </a:rPr>
            </a:br>
            <a:endParaRPr sz="2400">
              <a:latin typeface="Arial Rounded MT Bold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0" y="276225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8100" y="276225"/>
            <a:ext cx="4724400" cy="344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0" y="3857625"/>
            <a:ext cx="4572001" cy="3280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53124" y="3857625"/>
            <a:ext cx="4814776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081259" cy="7559038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698500" y="276225"/>
            <a:ext cx="9143999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spcBef>
                <a:spcPts val="105"/>
              </a:spcBef>
            </a:pPr>
            <a:r>
              <a:rPr lang="ru-RU" sz="2000" dirty="0" smtClean="0"/>
              <a:t>	</a:t>
            </a:r>
            <a:r>
              <a:rPr lang="ru-RU" sz="2800" dirty="0" smtClean="0"/>
              <a:t>Народные традиционные праздники</a:t>
            </a:r>
            <a:endParaRPr sz="2800">
              <a:latin typeface="Arial Rounded MT Bold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900" y="733425"/>
            <a:ext cx="4495800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2900" y="809625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 descr="уяв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1300" y="4238625"/>
            <a:ext cx="4876800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 descr="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46700" y="4010025"/>
            <a:ext cx="4191000" cy="3138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41" y="3812"/>
            <a:ext cx="10081259" cy="7559038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698501" y="276225"/>
            <a:ext cx="3581400" cy="112146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spcBef>
                <a:spcPts val="105"/>
              </a:spcBef>
            </a:pPr>
            <a:r>
              <a:rPr lang="ru-RU" sz="2400" dirty="0" err="1" smtClean="0"/>
              <a:t>Видеосьемки</a:t>
            </a:r>
            <a:r>
              <a:rPr lang="ru-RU" sz="2400" dirty="0" smtClean="0"/>
              <a:t> проводим </a:t>
            </a:r>
            <a:br>
              <a:rPr lang="ru-RU" sz="2400" dirty="0" smtClean="0"/>
            </a:br>
            <a:r>
              <a:rPr lang="ru-RU" sz="2400" dirty="0" smtClean="0"/>
              <a:t>в школьном музее.</a:t>
            </a:r>
            <a:r>
              <a:rPr lang="ru-RU" sz="2400" dirty="0" smtClean="0">
                <a:latin typeface="Arial Narrow" pitchFamily="34" charset="0"/>
              </a:rPr>
              <a:t/>
            </a:r>
            <a:br>
              <a:rPr lang="ru-RU" sz="2400" dirty="0" smtClean="0">
                <a:latin typeface="Arial Narrow" pitchFamily="34" charset="0"/>
              </a:rPr>
            </a:br>
            <a:endParaRPr sz="2400">
              <a:latin typeface="Arial Rounded MT Bold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300" y="1190625"/>
            <a:ext cx="4000499" cy="3000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7500" y="4391025"/>
            <a:ext cx="39624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5422900" y="200025"/>
            <a:ext cx="434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Стихи </a:t>
            </a:r>
            <a:r>
              <a:rPr lang="ru-RU" sz="2400" b="1" dirty="0" err="1" smtClean="0">
                <a:solidFill>
                  <a:schemeClr val="bg1"/>
                </a:solidFill>
              </a:rPr>
              <a:t>Мусы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</a:rPr>
              <a:t>Джалиля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84700" y="3124200"/>
            <a:ext cx="2971800" cy="3962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99300" y="809625"/>
            <a:ext cx="2654299" cy="3539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3812"/>
            <a:ext cx="10081259" cy="7559038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698500" y="276225"/>
            <a:ext cx="9143999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spcBef>
                <a:spcPts val="105"/>
              </a:spcBef>
            </a:pPr>
            <a:r>
              <a:rPr lang="ru-RU" sz="2000" dirty="0" smtClean="0"/>
              <a:t>	</a:t>
            </a:r>
            <a:r>
              <a:rPr lang="ru-RU" sz="2800" dirty="0" smtClean="0"/>
              <a:t>Созданное своими руками….</a:t>
            </a:r>
            <a:endParaRPr sz="2800">
              <a:latin typeface="Arial Rounded MT Bold" pitchFamily="34" charset="0"/>
            </a:endParaRPr>
          </a:p>
        </p:txBody>
      </p:sp>
      <p:pic>
        <p:nvPicPr>
          <p:cNvPr id="4098" name="Picture 2" descr="IMG_20210226_1620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300" y="81003"/>
            <a:ext cx="2457450" cy="4376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 descr="IMG_20210216_1651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46700" y="885825"/>
            <a:ext cx="436245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IMG_20210212_11485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6100" y="4543425"/>
            <a:ext cx="4495800" cy="2525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32100" y="2181225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22900" y="3743325"/>
            <a:ext cx="4267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081259" cy="7559038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698500" y="276225"/>
            <a:ext cx="9143999" cy="222945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lang="ru-RU" sz="2000" dirty="0" smtClean="0"/>
              <a:t>	</a:t>
            </a:r>
            <a:r>
              <a:rPr lang="ru-RU" sz="2400" dirty="0" smtClean="0">
                <a:latin typeface="Arial Narrow" pitchFamily="34" charset="0"/>
              </a:rPr>
              <a:t>Работа в данном направлении очень важна и нужна в образовательных учреждениях. Педагог должен стремиться к комплексному развитию личности – его духовно-нравственных, социальных, общекультурных и </a:t>
            </a:r>
            <a:r>
              <a:rPr lang="ru-RU" sz="2400" dirty="0" err="1" smtClean="0">
                <a:latin typeface="Arial Narrow" pitchFamily="34" charset="0"/>
              </a:rPr>
              <a:t>общеинтеллектуальных</a:t>
            </a:r>
            <a:r>
              <a:rPr lang="ru-RU" sz="2400" dirty="0" smtClean="0">
                <a:latin typeface="Arial Narrow" pitchFamily="34" charset="0"/>
              </a:rPr>
              <a:t> качеств, отвечающих требованиям современного общества.</a:t>
            </a:r>
            <a:br>
              <a:rPr lang="ru-RU" sz="2400" dirty="0" smtClean="0">
                <a:latin typeface="Arial Narrow" pitchFamily="34" charset="0"/>
              </a:rPr>
            </a:br>
            <a:endParaRPr sz="2400">
              <a:latin typeface="Arial Rounded MT Bold" pitchFamily="34" charset="0"/>
            </a:endParaRPr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93900" y="2257425"/>
            <a:ext cx="6667215" cy="5131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0081260" cy="7559040"/>
            <a:chOff x="0" y="0"/>
            <a:chExt cx="10081260" cy="755904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0081259" cy="755903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40407" y="970788"/>
              <a:ext cx="6628638" cy="1229105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20239" y="1594104"/>
              <a:ext cx="6270498" cy="1229105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073655" y="1119378"/>
            <a:ext cx="5927725" cy="13201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5095"/>
              </a:lnSpc>
              <a:spcBef>
                <a:spcPts val="105"/>
              </a:spcBef>
            </a:pPr>
            <a:r>
              <a:rPr sz="4400" dirty="0"/>
              <a:t>Спасибо</a:t>
            </a:r>
            <a:r>
              <a:rPr sz="4400" spc="-25" dirty="0"/>
              <a:t> </a:t>
            </a:r>
            <a:r>
              <a:rPr sz="4400" dirty="0"/>
              <a:t>за</a:t>
            </a:r>
            <a:r>
              <a:rPr sz="4400" spc="-20" dirty="0"/>
              <a:t> </a:t>
            </a:r>
            <a:r>
              <a:rPr sz="4400" spc="-10" dirty="0"/>
              <a:t>внимание!</a:t>
            </a:r>
            <a:endParaRPr sz="4400"/>
          </a:p>
          <a:p>
            <a:pPr marL="192405">
              <a:lnSpc>
                <a:spcPts val="5095"/>
              </a:lnSpc>
            </a:pPr>
            <a:r>
              <a:rPr sz="4400" dirty="0"/>
              <a:t>До</a:t>
            </a:r>
            <a:r>
              <a:rPr sz="4400" spc="-10" dirty="0"/>
              <a:t> </a:t>
            </a:r>
            <a:r>
              <a:rPr sz="4400" dirty="0"/>
              <a:t>встречи</a:t>
            </a:r>
            <a:r>
              <a:rPr sz="4400" spc="-15" dirty="0"/>
              <a:t> </a:t>
            </a:r>
            <a:r>
              <a:rPr sz="4400" dirty="0"/>
              <a:t>в</a:t>
            </a:r>
            <a:r>
              <a:rPr sz="4400" spc="-15" dirty="0"/>
              <a:t> </a:t>
            </a:r>
            <a:r>
              <a:rPr sz="4400" spc="-10" dirty="0"/>
              <a:t>театре!</a:t>
            </a:r>
            <a:endParaRPr sz="4400"/>
          </a:p>
        </p:txBody>
      </p:sp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871472" y="2663952"/>
            <a:ext cx="6551676" cy="440131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41" y="0"/>
            <a:ext cx="10081259" cy="7559038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 rot="10800000" flipH="1" flipV="1">
            <a:off x="1308100" y="2992083"/>
            <a:ext cx="7391399" cy="250581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ru-RU" sz="5400" cap="all" dirty="0" smtClean="0">
                <a:latin typeface="+mn-lt"/>
              </a:rPr>
              <a:t/>
            </a:r>
            <a:br>
              <a:rPr lang="ru-RU" sz="5400" cap="all" dirty="0" smtClean="0">
                <a:latin typeface="+mn-lt"/>
              </a:rPr>
            </a:br>
            <a:r>
              <a:rPr lang="ru-RU" sz="5400" dirty="0" smtClean="0">
                <a:latin typeface="+mn-lt"/>
              </a:rPr>
              <a:t/>
            </a:r>
            <a:br>
              <a:rPr lang="ru-RU" sz="5400" dirty="0" smtClean="0">
                <a:latin typeface="+mn-lt"/>
              </a:rPr>
            </a:br>
            <a:endParaRPr sz="5400">
              <a:latin typeface="Arial Rounded MT Bold" pitchFamily="34" charset="0"/>
            </a:endParaRPr>
          </a:p>
        </p:txBody>
      </p:sp>
      <p:pic>
        <p:nvPicPr>
          <p:cNvPr id="6" name="Picture 2" descr="IMG_20210313_124717_52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5100" y="3019425"/>
            <a:ext cx="5252357" cy="3974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99100" y="3019425"/>
            <a:ext cx="4419600" cy="3993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98500" y="1114425"/>
            <a:ext cx="86868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Социальные изменения, касающиеся жизни в нашей стране, перемены в области просвещения делают особенно актуальными проблемы морали, духовности,  этики.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41" y="0"/>
            <a:ext cx="10081259" cy="7559038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 rot="10800000" flipH="1" flipV="1">
            <a:off x="1308100" y="2576585"/>
            <a:ext cx="7391399" cy="33368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> </a:t>
            </a:r>
            <a:r>
              <a:rPr lang="ru-RU" sz="5400" cap="all" dirty="0" smtClean="0">
                <a:latin typeface="+mn-lt"/>
              </a:rPr>
              <a:t/>
            </a:r>
            <a:br>
              <a:rPr lang="ru-RU" sz="5400" cap="all" dirty="0" smtClean="0">
                <a:latin typeface="+mn-lt"/>
              </a:rPr>
            </a:br>
            <a:r>
              <a:rPr lang="ru-RU" sz="5400" dirty="0" smtClean="0">
                <a:latin typeface="+mn-lt"/>
              </a:rPr>
              <a:t/>
            </a:r>
            <a:br>
              <a:rPr lang="ru-RU" sz="5400" dirty="0" smtClean="0">
                <a:latin typeface="+mn-lt"/>
              </a:rPr>
            </a:br>
            <a:endParaRPr sz="5400">
              <a:latin typeface="Arial Rounded MT Bold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98500" y="1114425"/>
            <a:ext cx="8686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74700" y="200025"/>
            <a:ext cx="88392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	</a:t>
            </a:r>
            <a:r>
              <a:rPr lang="ru-RU" sz="2400" b="1" dirty="0" smtClean="0">
                <a:solidFill>
                  <a:schemeClr val="bg1"/>
                </a:solidFill>
              </a:rPr>
              <a:t>На </a:t>
            </a:r>
            <a:r>
              <a:rPr lang="ru-RU" sz="2400" b="1" dirty="0">
                <a:solidFill>
                  <a:schemeClr val="bg1"/>
                </a:solidFill>
              </a:rPr>
              <a:t>сегодняшний день очень острым для подрастающего поколения  является проблема социальных межличностных  отношений, которая опирается  на национальные ценности государства.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84900" y="4619625"/>
            <a:ext cx="3581400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61100" y="1800225"/>
            <a:ext cx="3556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23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1300" y="4543425"/>
            <a:ext cx="3361697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70300" y="4391025"/>
            <a:ext cx="2193131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24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6100" y="1836307"/>
            <a:ext cx="5257800" cy="246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41" y="0"/>
            <a:ext cx="10081259" cy="7559038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 rot="10800000" flipH="1" flipV="1">
            <a:off x="1308100" y="2992083"/>
            <a:ext cx="7391399" cy="250581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ru-RU" sz="5400" cap="all" dirty="0" smtClean="0">
                <a:latin typeface="+mn-lt"/>
              </a:rPr>
              <a:t/>
            </a:r>
            <a:br>
              <a:rPr lang="ru-RU" sz="5400" cap="all" dirty="0" smtClean="0">
                <a:latin typeface="+mn-lt"/>
              </a:rPr>
            </a:br>
            <a:r>
              <a:rPr lang="ru-RU" sz="5400" dirty="0" smtClean="0">
                <a:latin typeface="+mn-lt"/>
              </a:rPr>
              <a:t/>
            </a:r>
            <a:br>
              <a:rPr lang="ru-RU" sz="5400" dirty="0" smtClean="0">
                <a:latin typeface="+mn-lt"/>
              </a:rPr>
            </a:br>
            <a:endParaRPr sz="5400">
              <a:latin typeface="Arial Rounded MT Bold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98500" y="1114425"/>
            <a:ext cx="8686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98500" y="885826"/>
            <a:ext cx="89154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	</a:t>
            </a:r>
            <a:r>
              <a:rPr lang="ru-RU" sz="2800" b="1" dirty="0">
                <a:solidFill>
                  <a:schemeClr val="bg1"/>
                </a:solidFill>
              </a:rPr>
              <a:t>В настоящее время Российское общество переживает  духовно-нравственный кризис. В связи с этим школы ставят перед собой задачу- способствовать  формированию основ гражданской идентичности,  чувства гордости за свою Родину, народ и историю государства. 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100" y="3705225"/>
            <a:ext cx="4724400" cy="354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2" name="Picture 2" descr="IMG_20211102_114640_63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41900" y="3705225"/>
            <a:ext cx="4859613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081259" cy="7559038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 rot="10800000" flipH="1" flipV="1">
            <a:off x="1308100" y="2992083"/>
            <a:ext cx="7391399" cy="250581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ru-RU" sz="5400" cap="all" dirty="0" smtClean="0">
                <a:latin typeface="+mn-lt"/>
              </a:rPr>
              <a:t/>
            </a:r>
            <a:br>
              <a:rPr lang="ru-RU" sz="5400" cap="all" dirty="0" smtClean="0">
                <a:latin typeface="+mn-lt"/>
              </a:rPr>
            </a:br>
            <a:r>
              <a:rPr lang="ru-RU" sz="5400" dirty="0" smtClean="0">
                <a:latin typeface="+mn-lt"/>
              </a:rPr>
              <a:t/>
            </a:r>
            <a:br>
              <a:rPr lang="ru-RU" sz="5400" dirty="0" smtClean="0">
                <a:latin typeface="+mn-lt"/>
              </a:rPr>
            </a:br>
            <a:endParaRPr sz="5400">
              <a:latin typeface="Arial Rounded MT Bold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98500" y="1114425"/>
            <a:ext cx="8686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98500" y="885826"/>
            <a:ext cx="89916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	</a:t>
            </a:r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ru-RU" sz="2800" b="1" dirty="0">
                <a:solidFill>
                  <a:schemeClr val="bg1"/>
                </a:solidFill>
              </a:rPr>
              <a:t>Ребёнок младшего школьного возраста наиболее восприимчив к эмоционально-ценностному, духовно-нравственному развитию, гражданскому воспитанию. </a:t>
            </a:r>
          </a:p>
          <a:p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5100" y="3629025"/>
            <a:ext cx="49784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70500" y="2638425"/>
            <a:ext cx="4584700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41" y="3812"/>
            <a:ext cx="10081259" cy="7559038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 rot="10800000" flipH="1" flipV="1">
            <a:off x="1308100" y="2992083"/>
            <a:ext cx="7391399" cy="250581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ru-RU" sz="5400" cap="all" dirty="0" smtClean="0">
                <a:latin typeface="+mn-lt"/>
              </a:rPr>
              <a:t/>
            </a:r>
            <a:br>
              <a:rPr lang="ru-RU" sz="5400" cap="all" dirty="0" smtClean="0">
                <a:latin typeface="+mn-lt"/>
              </a:rPr>
            </a:br>
            <a:r>
              <a:rPr lang="ru-RU" sz="5400" dirty="0" smtClean="0">
                <a:latin typeface="+mn-lt"/>
              </a:rPr>
              <a:t/>
            </a:r>
            <a:br>
              <a:rPr lang="ru-RU" sz="5400" dirty="0" smtClean="0">
                <a:latin typeface="+mn-lt"/>
              </a:rPr>
            </a:br>
            <a:endParaRPr sz="5400">
              <a:latin typeface="Arial Rounded MT Bold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98500" y="1114425"/>
            <a:ext cx="8686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98500" y="885826"/>
            <a:ext cx="89154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	…</a:t>
            </a:r>
            <a:r>
              <a:rPr lang="ru-RU" sz="2800" dirty="0" smtClean="0">
                <a:solidFill>
                  <a:schemeClr val="bg1"/>
                </a:solidFill>
              </a:rPr>
              <a:t> </a:t>
            </a:r>
            <a:r>
              <a:rPr lang="ru-RU" sz="2800" dirty="0">
                <a:solidFill>
                  <a:schemeClr val="bg1"/>
                </a:solidFill>
              </a:rPr>
              <a:t>одним из самых продуктивных, интересных  и доступных видов работы в начальной школе в данном направлении является </a:t>
            </a:r>
            <a:r>
              <a:rPr lang="ru-RU" sz="2800" b="1" dirty="0">
                <a:solidFill>
                  <a:schemeClr val="bg1"/>
                </a:solidFill>
              </a:rPr>
              <a:t>театрализованная </a:t>
            </a:r>
            <a:r>
              <a:rPr lang="ru-RU" sz="2800" b="1" dirty="0" smtClean="0">
                <a:solidFill>
                  <a:schemeClr val="bg1"/>
                </a:solidFill>
              </a:rPr>
              <a:t>деятельность…</a:t>
            </a:r>
            <a:endParaRPr lang="ru-RU" sz="2800" dirty="0">
              <a:solidFill>
                <a:schemeClr val="bg1"/>
              </a:solidFill>
            </a:endParaRPr>
          </a:p>
          <a:p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5300" y="2333625"/>
            <a:ext cx="4267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1300" y="3857625"/>
            <a:ext cx="5194299" cy="3224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41" y="3812"/>
            <a:ext cx="10081259" cy="7559038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 rot="10800000" flipH="1" flipV="1">
            <a:off x="1308100" y="2992083"/>
            <a:ext cx="7391399" cy="250581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ru-RU" sz="5400" cap="all" dirty="0" smtClean="0">
                <a:latin typeface="+mn-lt"/>
              </a:rPr>
              <a:t/>
            </a:r>
            <a:br>
              <a:rPr lang="ru-RU" sz="5400" cap="all" dirty="0" smtClean="0">
                <a:latin typeface="+mn-lt"/>
              </a:rPr>
            </a:br>
            <a:r>
              <a:rPr lang="ru-RU" sz="5400" dirty="0" smtClean="0">
                <a:latin typeface="+mn-lt"/>
              </a:rPr>
              <a:t/>
            </a:r>
            <a:br>
              <a:rPr lang="ru-RU" sz="5400" dirty="0" smtClean="0">
                <a:latin typeface="+mn-lt"/>
              </a:rPr>
            </a:br>
            <a:endParaRPr sz="5400">
              <a:latin typeface="Arial Rounded MT Bold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98500" y="1114425"/>
            <a:ext cx="8686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98500" y="885826"/>
            <a:ext cx="89154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	</a:t>
            </a:r>
            <a:r>
              <a:rPr lang="ru-RU" sz="2800" b="1" dirty="0">
                <a:solidFill>
                  <a:schemeClr val="bg1"/>
                </a:solidFill>
              </a:rPr>
              <a:t>Театрализованная деятельность – это прекрасная возможность раскрыть творческий потенциал личности ребенка, воспитание творческой направленности, а так же наиболее удачный способ приобщения его к национальной культуре.  </a:t>
            </a:r>
          </a:p>
          <a:p>
            <a:endParaRPr lang="ru-RU" sz="2800" dirty="0">
              <a:solidFill>
                <a:schemeClr val="bg1"/>
              </a:solidFill>
            </a:endParaRPr>
          </a:p>
          <a:p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5100" y="3629025"/>
            <a:ext cx="4895757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94300" y="3629025"/>
            <a:ext cx="474328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41" y="3812"/>
            <a:ext cx="10081259" cy="7559038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 rot="10800000" flipH="1" flipV="1">
            <a:off x="1308100" y="2992083"/>
            <a:ext cx="7391399" cy="250581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ru-RU" sz="5400" cap="all" dirty="0" smtClean="0">
                <a:latin typeface="+mn-lt"/>
              </a:rPr>
              <a:t/>
            </a:r>
            <a:br>
              <a:rPr lang="ru-RU" sz="5400" cap="all" dirty="0" smtClean="0">
                <a:latin typeface="+mn-lt"/>
              </a:rPr>
            </a:br>
            <a:r>
              <a:rPr lang="ru-RU" sz="5400" dirty="0" smtClean="0">
                <a:latin typeface="+mn-lt"/>
              </a:rPr>
              <a:t/>
            </a:r>
            <a:br>
              <a:rPr lang="ru-RU" sz="5400" dirty="0" smtClean="0">
                <a:latin typeface="+mn-lt"/>
              </a:rPr>
            </a:br>
            <a:endParaRPr sz="5400">
              <a:latin typeface="Arial Rounded MT Bold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98500" y="1114425"/>
            <a:ext cx="8686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98500" y="885826"/>
            <a:ext cx="8915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	</a:t>
            </a:r>
            <a:endParaRPr lang="ru-RU" sz="2800" dirty="0">
              <a:solidFill>
                <a:schemeClr val="bg1"/>
              </a:solidFill>
            </a:endParaRPr>
          </a:p>
          <a:p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 flipH="1">
            <a:off x="622300" y="504825"/>
            <a:ext cx="8382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Этнокультурное воспитание — это деятельность, направленная на повышение этнической осведомленности, формирование основ национального самосознания и положительной этнической идентичности. 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94300" y="1977529"/>
            <a:ext cx="3810000" cy="26232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3700" y="2460970"/>
            <a:ext cx="4281296" cy="51018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70500" y="4695825"/>
            <a:ext cx="3556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081259" cy="7559038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 rot="10800000" flipH="1" flipV="1">
            <a:off x="1308100" y="2992083"/>
            <a:ext cx="7391399" cy="250581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ru-RU" sz="5400" cap="all" dirty="0" smtClean="0">
                <a:latin typeface="+mn-lt"/>
              </a:rPr>
              <a:t/>
            </a:r>
            <a:br>
              <a:rPr lang="ru-RU" sz="5400" cap="all" dirty="0" smtClean="0">
                <a:latin typeface="+mn-lt"/>
              </a:rPr>
            </a:br>
            <a:r>
              <a:rPr lang="ru-RU" sz="5400" dirty="0" smtClean="0">
                <a:latin typeface="+mn-lt"/>
              </a:rPr>
              <a:t/>
            </a:r>
            <a:br>
              <a:rPr lang="ru-RU" sz="5400" dirty="0" smtClean="0">
                <a:latin typeface="+mn-lt"/>
              </a:rPr>
            </a:br>
            <a:endParaRPr sz="5400">
              <a:latin typeface="Arial Rounded MT Bold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98500" y="1114425"/>
            <a:ext cx="8686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98500" y="885826"/>
            <a:ext cx="8915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	</a:t>
            </a:r>
            <a:endParaRPr lang="ru-RU" sz="2800" dirty="0">
              <a:solidFill>
                <a:schemeClr val="bg1"/>
              </a:solidFill>
            </a:endParaRPr>
          </a:p>
          <a:p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 flipH="1">
            <a:off x="622300" y="504825"/>
            <a:ext cx="8382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lang="ru-RU" sz="2400" b="1" dirty="0">
                <a:solidFill>
                  <a:schemeClr val="bg1"/>
                </a:solidFill>
              </a:rPr>
              <a:t>Каждая народность заслуживает особого внимания. </a:t>
            </a:r>
            <a:r>
              <a:rPr lang="ru-RU" sz="2400" b="1" dirty="0" smtClean="0">
                <a:solidFill>
                  <a:schemeClr val="bg1"/>
                </a:solidFill>
              </a:rPr>
              <a:t>Важно  </a:t>
            </a:r>
            <a:r>
              <a:rPr lang="ru-RU" sz="2400" b="1" dirty="0">
                <a:solidFill>
                  <a:schemeClr val="bg1"/>
                </a:solidFill>
              </a:rPr>
              <a:t>отнестись к каждой культуре с </a:t>
            </a:r>
            <a:r>
              <a:rPr lang="ru-RU" sz="2400" b="1" dirty="0" smtClean="0">
                <a:solidFill>
                  <a:schemeClr val="bg1"/>
                </a:solidFill>
              </a:rPr>
              <a:t> интересом. Особенным  </a:t>
            </a:r>
            <a:r>
              <a:rPr lang="ru-RU" sz="2400" b="1" dirty="0">
                <a:solidFill>
                  <a:schemeClr val="bg1"/>
                </a:solidFill>
              </a:rPr>
              <a:t>фактором является еще и заинтересованность педагога по проблемной теме.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7500" y="2181225"/>
            <a:ext cx="4368799" cy="3276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41900" y="2105025"/>
            <a:ext cx="4639801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7100" y="4848225"/>
            <a:ext cx="1917700" cy="2440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98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89700" y="4721329"/>
            <a:ext cx="1905000" cy="254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990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89300" y="5305425"/>
            <a:ext cx="2895600" cy="2006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CCC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598</TotalTime>
  <Words>14</Words>
  <PresentationFormat>Произвольный</PresentationFormat>
  <Paragraphs>43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Arial</vt:lpstr>
      <vt:lpstr>Calibri</vt:lpstr>
      <vt:lpstr>Cambria</vt:lpstr>
      <vt:lpstr>Arial Rounded MT Bold</vt:lpstr>
      <vt:lpstr>Times New Roman</vt:lpstr>
      <vt:lpstr>Arial Narrow</vt:lpstr>
      <vt:lpstr>Office Theme</vt:lpstr>
      <vt:lpstr> Этнокультурное воспитание младших школьников ПОСРЕДСТВОМ театрализованНОЙ деятельностИ                           педагог ДО Илюхина Н.С.                                                                                                           2022 ГОД </vt:lpstr>
      <vt:lpstr>  </vt:lpstr>
      <vt:lpstr>  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Народные традиционные праздники</vt:lpstr>
      <vt:lpstr>Видеосьемки проводим  в школьном музее. </vt:lpstr>
      <vt:lpstr> Созданное своими руками….</vt:lpstr>
      <vt:lpstr> Работа в данном направлении очень важна и нужна в образовательных учреждениях. Педагог должен стремиться к комплексному развитию личности – его духовно-нравственных, социальных, общекультурных и общеинтеллектуальных качеств, отвечающих требованиям современного общества. </vt:lpstr>
      <vt:lpstr>Спасибо за внимание! До встречи в театре!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Этнокультурное воспитание младших школьников ПОСРЕДСТВОМ театрализованНОЙ деятельностИ                           педагог ДО Илюхина Н.С.                                                                                                           2022 ГОД </dc:title>
  <dc:creator>Admin</dc:creator>
  <cp:lastModifiedBy>Admin</cp:lastModifiedBy>
  <cp:revision>4</cp:revision>
  <dcterms:created xsi:type="dcterms:W3CDTF">2022-02-09T23:25:00Z</dcterms:created>
  <dcterms:modified xsi:type="dcterms:W3CDTF">2022-02-15T07:49:43Z</dcterms:modified>
</cp:coreProperties>
</file>