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5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Посещено уроков и мероприятий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2.6234567901234455E-2"/>
                  <c:y val="0.22414442617992292"/>
                </c:manualLayout>
              </c:layout>
              <c:dLblPos val="bestFit"/>
              <c:showVal val="1"/>
              <c:showCatName val="1"/>
            </c:dLbl>
            <c:dLbl>
              <c:idx val="1"/>
              <c:layout>
                <c:manualLayout>
                  <c:x val="7.2530864197530867E-2"/>
                  <c:y val="9.2749417729623279E-2"/>
                </c:manualLayout>
              </c:layout>
              <c:dLblPos val="bestFit"/>
              <c:showVal val="1"/>
              <c:showCatName val="1"/>
            </c:dLbl>
            <c:dLbl>
              <c:idx val="2"/>
              <c:layout>
                <c:manualLayout>
                  <c:x val="1.5432098765432098E-3"/>
                  <c:y val="-0.11336039944731734"/>
                </c:manualLayout>
              </c:layout>
              <c:dLblPos val="bestFit"/>
              <c:showVal val="1"/>
              <c:showCatName val="1"/>
            </c:dLbl>
            <c:dLbl>
              <c:idx val="3"/>
              <c:layout>
                <c:manualLayout>
                  <c:x val="-2.1604938271604937E-2"/>
                  <c:y val="-4.1221963435388122E-2"/>
                </c:manualLayout>
              </c:layout>
              <c:dLblPos val="bestFit"/>
              <c:showVal val="1"/>
              <c:showCatName val="1"/>
            </c:dLbl>
            <c:dLbl>
              <c:idx val="4"/>
              <c:layout>
                <c:manualLayout>
                  <c:x val="-2.6234567901234566E-2"/>
                  <c:y val="0"/>
                </c:manualLayout>
              </c:layout>
              <c:dLblPos val="bestFit"/>
              <c:showVal val="1"/>
              <c:showCatName val="1"/>
            </c:dLbl>
            <c:dLbl>
              <c:idx val="5"/>
              <c:layout>
                <c:manualLayout>
                  <c:x val="3.3950617283950615E-2"/>
                  <c:y val="-4.0762679354592254E-2"/>
                </c:manualLayout>
              </c:layout>
              <c:dLblPos val="bestFit"/>
              <c:showVal val="1"/>
              <c:showCatName val="1"/>
            </c:dLbl>
            <c:dLbl>
              <c:idx val="6"/>
              <c:layout>
                <c:manualLayout>
                  <c:x val="2.7170093321668125E-2"/>
                  <c:y val="9.5785074525130923E-2"/>
                </c:manualLayout>
              </c:layout>
              <c:dLblPos val="bestFit"/>
              <c:showVal val="1"/>
              <c:showCatName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Val val="1"/>
            <c:showCatName val="1"/>
            <c:showLeaderLines val="1"/>
          </c:dLbls>
          <c:cat>
            <c:strRef>
              <c:f>Лист1!$A$2:$A$8</c:f>
              <c:strCache>
                <c:ptCount val="7"/>
                <c:pt idx="0">
                  <c:v>Гаделшина Г.М.</c:v>
                </c:pt>
                <c:pt idx="1">
                  <c:v>Павловская И.А.</c:v>
                </c:pt>
                <c:pt idx="2">
                  <c:v>Рамазанова Л.Г.</c:v>
                </c:pt>
                <c:pt idx="3">
                  <c:v>Таратута И.А.</c:v>
                </c:pt>
                <c:pt idx="4">
                  <c:v>Волдавина Л.Р.</c:v>
                </c:pt>
                <c:pt idx="5">
                  <c:v>Сидорова Ю.В.</c:v>
                </c:pt>
                <c:pt idx="6">
                  <c:v>Миргалиева Г.Н.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160</c:v>
                </c:pt>
                <c:pt idx="1">
                  <c:v>82</c:v>
                </c:pt>
                <c:pt idx="2">
                  <c:v>60</c:v>
                </c:pt>
                <c:pt idx="3">
                  <c:v>49</c:v>
                </c:pt>
                <c:pt idx="4">
                  <c:v>44</c:v>
                </c:pt>
                <c:pt idx="5">
                  <c:v>19</c:v>
                </c:pt>
                <c:pt idx="6">
                  <c:v>2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6.1728395061728392E-3"/>
                  <c:y val="-4.2090489913417295E-2"/>
                </c:manualLayout>
              </c:layout>
              <c:showVal val="1"/>
            </c:dLbl>
            <c:dLbl>
              <c:idx val="1"/>
              <c:layout>
                <c:manualLayout>
                  <c:x val="4.6296296296296294E-3"/>
                  <c:y val="-4.4896522574311808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2012-13</c:v>
                </c:pt>
                <c:pt idx="1">
                  <c:v>2013-14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0.16300000000000001</c:v>
                </c:pt>
                <c:pt idx="1">
                  <c:v>0.222</c:v>
                </c:pt>
              </c:numCache>
            </c:numRef>
          </c:val>
        </c:ser>
        <c:dLbls>
          <c:showVal val="1"/>
        </c:dLbls>
        <c:shape val="box"/>
        <c:axId val="105705856"/>
        <c:axId val="105868672"/>
        <c:axId val="0"/>
      </c:bar3DChart>
      <c:catAx>
        <c:axId val="105705856"/>
        <c:scaling>
          <c:orientation val="minMax"/>
        </c:scaling>
        <c:axPos val="b"/>
        <c:tickLblPos val="nextTo"/>
        <c:crossAx val="105868672"/>
        <c:crosses val="autoZero"/>
        <c:auto val="1"/>
        <c:lblAlgn val="ctr"/>
        <c:lblOffset val="100"/>
      </c:catAx>
      <c:valAx>
        <c:axId val="105868672"/>
        <c:scaling>
          <c:orientation val="minMax"/>
        </c:scaling>
        <c:delete val="1"/>
        <c:axPos val="l"/>
        <c:numFmt formatCode="0.0%" sourceLinked="1"/>
        <c:tickLblPos val="none"/>
        <c:crossAx val="105705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Школы </c:v>
                </c:pt>
                <c:pt idx="1">
                  <c:v>ДОУ </c:v>
                </c:pt>
                <c:pt idx="2">
                  <c:v>УДОД 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0.2631</c:v>
                </c:pt>
                <c:pt idx="1">
                  <c:v>0.20699999999999999</c:v>
                </c:pt>
                <c:pt idx="2" formatCode="0%">
                  <c:v>0.25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3572060019673247"/>
          <c:y val="0.33025724052271754"/>
          <c:w val="0.23990116282229415"/>
          <c:h val="0.3412640718499845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60325">
              <a:solidFill>
                <a:schemeClr val="accent5">
                  <a:lumMod val="50000"/>
                </a:schemeClr>
              </a:solidFill>
            </a:ln>
          </c:spPr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Лист1!$A$2:$A$5</c:f>
              <c:strCache>
                <c:ptCount val="4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105</c:v>
                </c:pt>
                <c:pt idx="2">
                  <c:v>83</c:v>
                </c:pt>
                <c:pt idx="3">
                  <c:v>105</c:v>
                </c:pt>
              </c:numCache>
            </c:numRef>
          </c:val>
          <c:smooth val="1"/>
        </c:ser>
        <c:marker val="1"/>
        <c:axId val="107942656"/>
        <c:axId val="110819968"/>
      </c:lineChart>
      <c:catAx>
        <c:axId val="107942656"/>
        <c:scaling>
          <c:orientation val="minMax"/>
        </c:scaling>
        <c:axPos val="b"/>
        <c:tickLblPos val="nextTo"/>
        <c:crossAx val="110819968"/>
        <c:crosses val="autoZero"/>
        <c:auto val="1"/>
        <c:lblAlgn val="ctr"/>
        <c:lblOffset val="100"/>
      </c:catAx>
      <c:valAx>
        <c:axId val="11081996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079426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60325"/>
          </c:spPr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0.19</c:v>
                </c:pt>
                <c:pt idx="1">
                  <c:v>0.2</c:v>
                </c:pt>
                <c:pt idx="2" formatCode="0.0%">
                  <c:v>0.19500000000000001</c:v>
                </c:pt>
                <c:pt idx="3" formatCode="0.0%">
                  <c:v>0.104</c:v>
                </c:pt>
                <c:pt idx="4" formatCode="0.0%">
                  <c:v>0.16800000000000001</c:v>
                </c:pt>
                <c:pt idx="5" formatCode="0.0%">
                  <c:v>0.19900000000000001</c:v>
                </c:pt>
              </c:numCache>
            </c:numRef>
          </c:val>
          <c:smooth val="1"/>
        </c:ser>
        <c:marker val="1"/>
        <c:axId val="110302720"/>
        <c:axId val="110304640"/>
      </c:lineChart>
      <c:catAx>
        <c:axId val="110302720"/>
        <c:scaling>
          <c:orientation val="minMax"/>
        </c:scaling>
        <c:axPos val="b"/>
        <c:tickLblPos val="nextTo"/>
        <c:crossAx val="110304640"/>
        <c:crosses val="autoZero"/>
        <c:auto val="1"/>
        <c:lblAlgn val="ctr"/>
        <c:lblOffset val="100"/>
      </c:catAx>
      <c:valAx>
        <c:axId val="110304640"/>
        <c:scaling>
          <c:orientation val="minMax"/>
        </c:scaling>
        <c:delete val="1"/>
        <c:axPos val="l"/>
        <c:majorGridlines/>
        <c:numFmt formatCode="0%" sourceLinked="1"/>
        <c:tickLblPos val="none"/>
        <c:crossAx val="1103027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FA89F7-4C3F-46C2-993A-BCE3390F079C}" type="doc">
      <dgm:prSet loTypeId="urn:microsoft.com/office/officeart/2005/8/layout/pyramid2" loCatId="list" qsTypeId="urn:microsoft.com/office/officeart/2005/8/quickstyle/3d5" qsCatId="3D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B972B8E4-3B55-433F-89E7-5EF7FAB7A1C0}">
      <dgm:prSet/>
      <dgm:spPr/>
      <dgm:t>
        <a:bodyPr/>
        <a:lstStyle/>
        <a:p>
          <a:pPr rtl="0"/>
          <a:r>
            <a:rPr lang="ru-RU" dirty="0" smtClean="0"/>
            <a:t>«Классный руководитель года» - 2 место </a:t>
          </a:r>
          <a:endParaRPr lang="ru-RU" dirty="0"/>
        </a:p>
      </dgm:t>
    </dgm:pt>
    <dgm:pt modelId="{F38F822E-1FF3-4F92-96A6-AB762534DEC6}" type="parTrans" cxnId="{71DBF9E6-7F6C-457C-A86D-639AE9E1F913}">
      <dgm:prSet/>
      <dgm:spPr/>
      <dgm:t>
        <a:bodyPr/>
        <a:lstStyle/>
        <a:p>
          <a:endParaRPr lang="ru-RU"/>
        </a:p>
      </dgm:t>
    </dgm:pt>
    <dgm:pt modelId="{580302CF-133E-4640-93E4-BD6A7F434223}" type="sibTrans" cxnId="{71DBF9E6-7F6C-457C-A86D-639AE9E1F913}">
      <dgm:prSet/>
      <dgm:spPr/>
      <dgm:t>
        <a:bodyPr/>
        <a:lstStyle/>
        <a:p>
          <a:endParaRPr lang="ru-RU"/>
        </a:p>
      </dgm:t>
    </dgm:pt>
    <dgm:pt modelId="{4BA7F7B9-2F48-4E39-A582-75097716C947}">
      <dgm:prSet/>
      <dgm:spPr/>
      <dgm:t>
        <a:bodyPr/>
        <a:lstStyle/>
        <a:p>
          <a:pPr rtl="0"/>
          <a:r>
            <a:rPr lang="ru-RU" dirty="0" smtClean="0"/>
            <a:t>«Воспитатель года» - 3 место </a:t>
          </a:r>
          <a:endParaRPr lang="ru-RU" dirty="0"/>
        </a:p>
      </dgm:t>
    </dgm:pt>
    <dgm:pt modelId="{EA648FCF-B77D-43F2-B1D3-00688E0AFA8B}" type="parTrans" cxnId="{7084171C-DE32-460E-AB96-B3E4BCDB65A5}">
      <dgm:prSet/>
      <dgm:spPr/>
      <dgm:t>
        <a:bodyPr/>
        <a:lstStyle/>
        <a:p>
          <a:endParaRPr lang="ru-RU"/>
        </a:p>
      </dgm:t>
    </dgm:pt>
    <dgm:pt modelId="{43817789-3768-458A-A09B-E137F3659D0B}" type="sibTrans" cxnId="{7084171C-DE32-460E-AB96-B3E4BCDB65A5}">
      <dgm:prSet/>
      <dgm:spPr/>
      <dgm:t>
        <a:bodyPr/>
        <a:lstStyle/>
        <a:p>
          <a:endParaRPr lang="ru-RU"/>
        </a:p>
      </dgm:t>
    </dgm:pt>
    <dgm:pt modelId="{21EFE040-4031-4B90-A382-B2423B777256}">
      <dgm:prSet/>
      <dgm:spPr/>
      <dgm:t>
        <a:bodyPr/>
        <a:lstStyle/>
        <a:p>
          <a:pPr rtl="0"/>
          <a:r>
            <a:rPr lang="ru-RU" dirty="0" smtClean="0"/>
            <a:t>«Учитель года» - 4 место (лауреат) </a:t>
          </a:r>
          <a:endParaRPr lang="ru-RU" dirty="0"/>
        </a:p>
      </dgm:t>
    </dgm:pt>
    <dgm:pt modelId="{01A89628-7707-4B96-8129-230F353EB99F}" type="parTrans" cxnId="{6003BFDB-4CBB-47C9-8E9F-3569EDCB3D5B}">
      <dgm:prSet/>
      <dgm:spPr/>
      <dgm:t>
        <a:bodyPr/>
        <a:lstStyle/>
        <a:p>
          <a:endParaRPr lang="ru-RU"/>
        </a:p>
      </dgm:t>
    </dgm:pt>
    <dgm:pt modelId="{D524EE36-400E-42A7-B34D-3829B29B0035}" type="sibTrans" cxnId="{6003BFDB-4CBB-47C9-8E9F-3569EDCB3D5B}">
      <dgm:prSet/>
      <dgm:spPr/>
      <dgm:t>
        <a:bodyPr/>
        <a:lstStyle/>
        <a:p>
          <a:endParaRPr lang="ru-RU"/>
        </a:p>
      </dgm:t>
    </dgm:pt>
    <dgm:pt modelId="{D0FBC41E-3530-4661-A8E7-911497BBEDC3}" type="pres">
      <dgm:prSet presAssocID="{33FA89F7-4C3F-46C2-993A-BCE3390F079C}" presName="compositeShape" presStyleCnt="0">
        <dgm:presLayoutVars>
          <dgm:dir/>
          <dgm:resizeHandles/>
        </dgm:presLayoutVars>
      </dgm:prSet>
      <dgm:spPr/>
    </dgm:pt>
    <dgm:pt modelId="{84A932E3-A1BC-4B64-8C9F-D8AAC811C126}" type="pres">
      <dgm:prSet presAssocID="{33FA89F7-4C3F-46C2-993A-BCE3390F079C}" presName="pyramid" presStyleLbl="node1" presStyleIdx="0" presStyleCnt="1"/>
      <dgm:spPr/>
    </dgm:pt>
    <dgm:pt modelId="{2B73A411-2A9F-4E13-955F-D744622D35CD}" type="pres">
      <dgm:prSet presAssocID="{33FA89F7-4C3F-46C2-993A-BCE3390F079C}" presName="theList" presStyleCnt="0"/>
      <dgm:spPr/>
    </dgm:pt>
    <dgm:pt modelId="{EC94345E-D016-4FBA-93EC-B4C535EA6575}" type="pres">
      <dgm:prSet presAssocID="{B972B8E4-3B55-433F-89E7-5EF7FAB7A1C0}" presName="aNode" presStyleLbl="fgAcc1" presStyleIdx="0" presStyleCnt="3">
        <dgm:presLayoutVars>
          <dgm:bulletEnabled val="1"/>
        </dgm:presLayoutVars>
      </dgm:prSet>
      <dgm:spPr/>
    </dgm:pt>
    <dgm:pt modelId="{2F089E3E-5ABE-4690-8DE8-8FBEDA8D4133}" type="pres">
      <dgm:prSet presAssocID="{B972B8E4-3B55-433F-89E7-5EF7FAB7A1C0}" presName="aSpace" presStyleCnt="0"/>
      <dgm:spPr/>
    </dgm:pt>
    <dgm:pt modelId="{E024123C-01C1-4896-9FF4-D688F9B3E899}" type="pres">
      <dgm:prSet presAssocID="{4BA7F7B9-2F48-4E39-A582-75097716C947}" presName="aNode" presStyleLbl="fgAcc1" presStyleIdx="1" presStyleCnt="3">
        <dgm:presLayoutVars>
          <dgm:bulletEnabled val="1"/>
        </dgm:presLayoutVars>
      </dgm:prSet>
      <dgm:spPr/>
    </dgm:pt>
    <dgm:pt modelId="{17396974-9DAD-43BA-B628-632A346AC66D}" type="pres">
      <dgm:prSet presAssocID="{4BA7F7B9-2F48-4E39-A582-75097716C947}" presName="aSpace" presStyleCnt="0"/>
      <dgm:spPr/>
    </dgm:pt>
    <dgm:pt modelId="{A20EBCF5-B032-429C-8285-1DD7723DFDB1}" type="pres">
      <dgm:prSet presAssocID="{21EFE040-4031-4B90-A382-B2423B777256}" presName="aNode" presStyleLbl="fgAcc1" presStyleIdx="2" presStyleCnt="3">
        <dgm:presLayoutVars>
          <dgm:bulletEnabled val="1"/>
        </dgm:presLayoutVars>
      </dgm:prSet>
      <dgm:spPr/>
    </dgm:pt>
    <dgm:pt modelId="{FBA99D48-2C67-4FD7-BB72-8659674F0067}" type="pres">
      <dgm:prSet presAssocID="{21EFE040-4031-4B90-A382-B2423B777256}" presName="aSpace" presStyleCnt="0"/>
      <dgm:spPr/>
    </dgm:pt>
  </dgm:ptLst>
  <dgm:cxnLst>
    <dgm:cxn modelId="{629F1DE8-9E21-457C-AB53-0591DDB1AACB}" type="presOf" srcId="{B972B8E4-3B55-433F-89E7-5EF7FAB7A1C0}" destId="{EC94345E-D016-4FBA-93EC-B4C535EA6575}" srcOrd="0" destOrd="0" presId="urn:microsoft.com/office/officeart/2005/8/layout/pyramid2"/>
    <dgm:cxn modelId="{E758A1F2-C9C4-4708-B39A-F23B4252A97D}" type="presOf" srcId="{21EFE040-4031-4B90-A382-B2423B777256}" destId="{A20EBCF5-B032-429C-8285-1DD7723DFDB1}" srcOrd="0" destOrd="0" presId="urn:microsoft.com/office/officeart/2005/8/layout/pyramid2"/>
    <dgm:cxn modelId="{EFDDF5BC-0ADB-43BD-A0EE-652BBED8C2B7}" type="presOf" srcId="{4BA7F7B9-2F48-4E39-A582-75097716C947}" destId="{E024123C-01C1-4896-9FF4-D688F9B3E899}" srcOrd="0" destOrd="0" presId="urn:microsoft.com/office/officeart/2005/8/layout/pyramid2"/>
    <dgm:cxn modelId="{6003BFDB-4CBB-47C9-8E9F-3569EDCB3D5B}" srcId="{33FA89F7-4C3F-46C2-993A-BCE3390F079C}" destId="{21EFE040-4031-4B90-A382-B2423B777256}" srcOrd="2" destOrd="0" parTransId="{01A89628-7707-4B96-8129-230F353EB99F}" sibTransId="{D524EE36-400E-42A7-B34D-3829B29B0035}"/>
    <dgm:cxn modelId="{7084171C-DE32-460E-AB96-B3E4BCDB65A5}" srcId="{33FA89F7-4C3F-46C2-993A-BCE3390F079C}" destId="{4BA7F7B9-2F48-4E39-A582-75097716C947}" srcOrd="1" destOrd="0" parTransId="{EA648FCF-B77D-43F2-B1D3-00688E0AFA8B}" sibTransId="{43817789-3768-458A-A09B-E137F3659D0B}"/>
    <dgm:cxn modelId="{427ADBB1-2A12-4532-BA6C-25D35659A7FC}" type="presOf" srcId="{33FA89F7-4C3F-46C2-993A-BCE3390F079C}" destId="{D0FBC41E-3530-4661-A8E7-911497BBEDC3}" srcOrd="0" destOrd="0" presId="urn:microsoft.com/office/officeart/2005/8/layout/pyramid2"/>
    <dgm:cxn modelId="{71DBF9E6-7F6C-457C-A86D-639AE9E1F913}" srcId="{33FA89F7-4C3F-46C2-993A-BCE3390F079C}" destId="{B972B8E4-3B55-433F-89E7-5EF7FAB7A1C0}" srcOrd="0" destOrd="0" parTransId="{F38F822E-1FF3-4F92-96A6-AB762534DEC6}" sibTransId="{580302CF-133E-4640-93E4-BD6A7F434223}"/>
    <dgm:cxn modelId="{360AB72E-300C-4957-83BC-9E186BB826EF}" type="presParOf" srcId="{D0FBC41E-3530-4661-A8E7-911497BBEDC3}" destId="{84A932E3-A1BC-4B64-8C9F-D8AAC811C126}" srcOrd="0" destOrd="0" presId="urn:microsoft.com/office/officeart/2005/8/layout/pyramid2"/>
    <dgm:cxn modelId="{8C4656E0-90AF-40AE-AC07-68B51DF1A7C8}" type="presParOf" srcId="{D0FBC41E-3530-4661-A8E7-911497BBEDC3}" destId="{2B73A411-2A9F-4E13-955F-D744622D35CD}" srcOrd="1" destOrd="0" presId="urn:microsoft.com/office/officeart/2005/8/layout/pyramid2"/>
    <dgm:cxn modelId="{756A08F6-370D-4378-A897-C9FC5D5CF362}" type="presParOf" srcId="{2B73A411-2A9F-4E13-955F-D744622D35CD}" destId="{EC94345E-D016-4FBA-93EC-B4C535EA6575}" srcOrd="0" destOrd="0" presId="urn:microsoft.com/office/officeart/2005/8/layout/pyramid2"/>
    <dgm:cxn modelId="{FEDC2CA8-2F4F-414F-8FBF-CF0AADFDBFD3}" type="presParOf" srcId="{2B73A411-2A9F-4E13-955F-D744622D35CD}" destId="{2F089E3E-5ABE-4690-8DE8-8FBEDA8D4133}" srcOrd="1" destOrd="0" presId="urn:microsoft.com/office/officeart/2005/8/layout/pyramid2"/>
    <dgm:cxn modelId="{0E6222F6-04AF-4A97-9234-45FC3B77A044}" type="presParOf" srcId="{2B73A411-2A9F-4E13-955F-D744622D35CD}" destId="{E024123C-01C1-4896-9FF4-D688F9B3E899}" srcOrd="2" destOrd="0" presId="urn:microsoft.com/office/officeart/2005/8/layout/pyramid2"/>
    <dgm:cxn modelId="{9DD9E9F4-C52D-436A-94EE-42CA3E3F5BC1}" type="presParOf" srcId="{2B73A411-2A9F-4E13-955F-D744622D35CD}" destId="{17396974-9DAD-43BA-B628-632A346AC66D}" srcOrd="3" destOrd="0" presId="urn:microsoft.com/office/officeart/2005/8/layout/pyramid2"/>
    <dgm:cxn modelId="{6956E223-DC37-49B3-9C29-C6B1070C8800}" type="presParOf" srcId="{2B73A411-2A9F-4E13-955F-D744622D35CD}" destId="{A20EBCF5-B032-429C-8285-1DD7723DFDB1}" srcOrd="4" destOrd="0" presId="urn:microsoft.com/office/officeart/2005/8/layout/pyramid2"/>
    <dgm:cxn modelId="{C64C0C16-3569-4B9B-BE53-38A75D444EED}" type="presParOf" srcId="{2B73A411-2A9F-4E13-955F-D744622D35CD}" destId="{FBA99D48-2C67-4FD7-BB72-8659674F006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A932E3-A1BC-4B64-8C9F-D8AAC811C126}">
      <dsp:nvSpPr>
        <dsp:cNvPr id="0" name=""/>
        <dsp:cNvSpPr/>
      </dsp:nvSpPr>
      <dsp:spPr>
        <a:xfrm>
          <a:off x="1507199" y="0"/>
          <a:ext cx="4525963" cy="4525963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94345E-D016-4FBA-93EC-B4C535EA6575}">
      <dsp:nvSpPr>
        <dsp:cNvPr id="0" name=""/>
        <dsp:cNvSpPr/>
      </dsp:nvSpPr>
      <dsp:spPr>
        <a:xfrm>
          <a:off x="3770180" y="455027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«Классный руководитель года» - 2 место </a:t>
          </a:r>
          <a:endParaRPr lang="ru-RU" sz="1900" kern="1200" dirty="0"/>
        </a:p>
      </dsp:txBody>
      <dsp:txXfrm>
        <a:off x="3770180" y="455027"/>
        <a:ext cx="2941875" cy="1071380"/>
      </dsp:txXfrm>
    </dsp:sp>
    <dsp:sp modelId="{E024123C-01C1-4896-9FF4-D688F9B3E899}">
      <dsp:nvSpPr>
        <dsp:cNvPr id="0" name=""/>
        <dsp:cNvSpPr/>
      </dsp:nvSpPr>
      <dsp:spPr>
        <a:xfrm>
          <a:off x="3770180" y="1660330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«Воспитатель года» - 3 место </a:t>
          </a:r>
          <a:endParaRPr lang="ru-RU" sz="1900" kern="1200" dirty="0"/>
        </a:p>
      </dsp:txBody>
      <dsp:txXfrm>
        <a:off x="3770180" y="1660330"/>
        <a:ext cx="2941875" cy="1071380"/>
      </dsp:txXfrm>
    </dsp:sp>
    <dsp:sp modelId="{A20EBCF5-B032-429C-8285-1DD7723DFDB1}">
      <dsp:nvSpPr>
        <dsp:cNvPr id="0" name=""/>
        <dsp:cNvSpPr/>
      </dsp:nvSpPr>
      <dsp:spPr>
        <a:xfrm>
          <a:off x="3770180" y="2865632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«Учитель года» - 4 место (лауреат) </a:t>
          </a:r>
          <a:endParaRPr lang="ru-RU" sz="1900" kern="1200" dirty="0"/>
        </a:p>
      </dsp:txBody>
      <dsp:txXfrm>
        <a:off x="3770180" y="2865632"/>
        <a:ext cx="2941875" cy="1071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3C6E4-8C60-4CC7-9FC2-E1221023AC53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FEE8C-0F32-48ED-B837-26D5F5814C7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FEE8C-0F32-48ED-B837-26D5F5814C75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240FF2E-5B64-4ABD-84D7-5457EF222AC0}" type="datetimeFigureOut">
              <a:rPr lang="ru-RU" smtClean="0"/>
              <a:t>23.06.2014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D543B7E-1652-4ED2-A782-090FA325EE8E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Анализ методического сопровождения образовательного процесса в школах </a:t>
            </a:r>
            <a:r>
              <a:rPr lang="ru-RU" b="1" dirty="0" err="1"/>
              <a:t>Лениногорского</a:t>
            </a:r>
            <a:r>
              <a:rPr lang="ru-RU" b="1" dirty="0"/>
              <a:t> муниципального района в 2013-2014 учебном году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Курсовая подготовка педагогов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12" y="1412776"/>
          <a:ext cx="4546848" cy="218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283968" y="2924944"/>
          <a:ext cx="4416152" cy="304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Профессиональная переподготовка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Педагогическая аттестация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6096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Наличие категорий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07" y="1219200"/>
          <a:ext cx="8784984" cy="463931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  <a:gridCol w="675768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Года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Всего имеют 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dirty="0"/>
                        <a:t>категории, %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Высшая </a:t>
                      </a:r>
                      <a:r>
                        <a:rPr lang="ru-RU" sz="1800" dirty="0" smtClean="0"/>
                        <a:t>категория</a:t>
                      </a:r>
                      <a:r>
                        <a:rPr lang="ru-RU" sz="1800" dirty="0"/>
                        <a:t>, %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Первая </a:t>
                      </a:r>
                      <a:r>
                        <a:rPr lang="ru-RU" sz="1800" dirty="0" smtClean="0"/>
                        <a:t>категория</a:t>
                      </a:r>
                      <a:r>
                        <a:rPr lang="ru-RU" sz="1800" dirty="0"/>
                        <a:t>, %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Вторая </a:t>
                      </a:r>
                      <a:r>
                        <a:rPr lang="ru-RU" sz="1800" dirty="0" smtClean="0"/>
                        <a:t>категория</a:t>
                      </a:r>
                      <a:r>
                        <a:rPr lang="ru-RU" sz="1800" dirty="0"/>
                        <a:t>, %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ЛМР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Разница м/у ЛМР и 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ЛМР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Разница м/у ЛМР и 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ЛМР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Разница м/у ЛМР и 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ЛМР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Разница м/у ЛМР и 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2010-2011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81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82,4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- 1,4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7,2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12,2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42,3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43,9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- 1,6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31,5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26,3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+5,2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2011-2012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77,1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-0,1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8,9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12,5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-3,6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45,3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42,2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+ 3,1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21,1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22,4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-1,3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2012-2013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77,5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74,2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+3,3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12,4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15,8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-3,4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45,5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+0,5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18,7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12,9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+5,8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2013-2014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14,1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50,5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10,4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Задачи на 2014-2015 учебный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980728"/>
            <a:ext cx="8229600" cy="5589240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Методистам и специалистам управления образования продолжить работу по информационному и методическому сопровождению деятельности руководителей  и педагогических работников образовательных учреждений.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b="1" dirty="0"/>
              <a:t>Срок:</a:t>
            </a:r>
            <a:r>
              <a:rPr lang="ru-RU" sz="1600" dirty="0"/>
              <a:t> в течение 2014-2015 учебного года.</a:t>
            </a:r>
          </a:p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Методистам управления образования продолжить  посещение не менее 5-6  уроков (занятий) в неделю с целью оказания методической помощи.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 </a:t>
            </a:r>
            <a:r>
              <a:rPr lang="ru-RU" sz="1600" b="1" dirty="0"/>
              <a:t>Срок:</a:t>
            </a:r>
            <a:r>
              <a:rPr lang="ru-RU" sz="1600" dirty="0"/>
              <a:t> в течение 2014-2015 учебного года.</a:t>
            </a:r>
          </a:p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Методистам управления образования усилить работу  изучению  состояния преподавания  предметов  физика, информатика, география, физическая культура, музыка, ОБЖ, технология, химия, биология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 </a:t>
            </a:r>
            <a:r>
              <a:rPr lang="ru-RU" sz="1600" b="1" dirty="0"/>
              <a:t>Срок: </a:t>
            </a:r>
            <a:r>
              <a:rPr lang="ru-RU" sz="1600" dirty="0"/>
              <a:t>сентябрь 2014 г.- май 2015 г.</a:t>
            </a:r>
          </a:p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Методисту управления образования, курирующему  предметы истории и обществознание,  провести в 2014-2015 учебном  году  диагностические тестирования по данным предметам.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b="1" dirty="0"/>
              <a:t>     Срок:</a:t>
            </a:r>
            <a:r>
              <a:rPr lang="ru-RU" sz="1600" dirty="0"/>
              <a:t> сентябрь 2014 г.- май 2015 г.</a:t>
            </a:r>
          </a:p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Методистам управления образования продолжить работу по подготовке к ГИА выпускников 9-х и 11-х классов по математике и русскому языку.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 </a:t>
            </a:r>
            <a:r>
              <a:rPr lang="ru-RU" sz="1600" b="1" dirty="0"/>
              <a:t>Срок:</a:t>
            </a:r>
            <a:r>
              <a:rPr lang="ru-RU" sz="1600" dirty="0"/>
              <a:t> сентябрь 2014 г.- май 2015 г.</a:t>
            </a:r>
          </a:p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Специалистам  и методистам управления образования продолжить работу  по распространению  положительного опыта работы на республиканском, зональном уровне.</a:t>
            </a:r>
          </a:p>
          <a:p>
            <a:pPr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b="1" dirty="0"/>
              <a:t> Срок:</a:t>
            </a:r>
            <a:r>
              <a:rPr lang="ru-RU" sz="1600" dirty="0"/>
              <a:t> в течение 2014-2015 учебного года.</a:t>
            </a:r>
          </a:p>
          <a:p>
            <a:pPr marL="0" lv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dirty="0"/>
              <a:t>Специалисту управления образования продолжить работу по повышению профессионального уровня педагогических и руководящих работников за счет курсовой подготовки и педагогической аттестации.</a:t>
            </a:r>
          </a:p>
          <a:p>
            <a:pPr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1600" b="1" dirty="0"/>
              <a:t> Срок: </a:t>
            </a:r>
            <a:r>
              <a:rPr lang="ru-RU" sz="1600" dirty="0"/>
              <a:t>в течение 2014-2015 учебного года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71500" lvl="0" indent="-571500" algn="just">
              <a:buFont typeface="+mj-lt"/>
              <a:buAutoNum type="romanUcPeriod"/>
            </a:pPr>
            <a:r>
              <a:rPr lang="ru-RU" dirty="0"/>
              <a:t>Информационное и методическое сопровождение деятельности руководителей образовательных учреждений.</a:t>
            </a:r>
          </a:p>
          <a:p>
            <a:pPr marL="571500" lvl="0" indent="-571500" algn="just">
              <a:buFont typeface="+mj-lt"/>
              <a:buAutoNum type="romanUcPeriod"/>
            </a:pPr>
            <a:r>
              <a:rPr lang="ru-RU" dirty="0"/>
              <a:t>Информационное и методическое сопровождение деятельности педагогических работников.</a:t>
            </a:r>
          </a:p>
          <a:p>
            <a:pPr marL="571500" lvl="0" indent="-571500" algn="just">
              <a:buFont typeface="+mj-lt"/>
              <a:buAutoNum type="romanUcPeriod"/>
            </a:pPr>
            <a:r>
              <a:rPr lang="ru-RU" dirty="0"/>
              <a:t>Диагностика состояния </a:t>
            </a:r>
            <a:r>
              <a:rPr lang="ru-RU" dirty="0" err="1"/>
              <a:t>обученности</a:t>
            </a:r>
            <a:r>
              <a:rPr lang="ru-RU" dirty="0"/>
              <a:t> учащихся общеобразовательных учреждений. </a:t>
            </a:r>
          </a:p>
          <a:p>
            <a:pPr marL="571500" lvl="0" indent="-571500" algn="just">
              <a:buFont typeface="+mj-lt"/>
              <a:buAutoNum type="romanUcPeriod"/>
            </a:pPr>
            <a:r>
              <a:rPr lang="ru-RU" dirty="0"/>
              <a:t>Распространение опыта внедрения достижений педагогической науки в школьную практику.</a:t>
            </a:r>
          </a:p>
          <a:p>
            <a:pPr marL="571500" lvl="0" indent="-571500" algn="just">
              <a:buFont typeface="+mj-lt"/>
              <a:buAutoNum type="romanUcPeriod"/>
            </a:pPr>
            <a:r>
              <a:rPr lang="ru-RU" dirty="0"/>
              <a:t>Повышение квалификации и аттестация педагогических и руководящих работников.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2821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dirty="0"/>
              <a:t>Тематические проверки и изучения деятельности руководителей </a:t>
            </a:r>
            <a:r>
              <a:rPr lang="ru-RU" dirty="0" smtClean="0"/>
              <a:t>ОУ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219256" cy="470912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203032"/>
                <a:gridCol w="2016224"/>
              </a:tblGrid>
              <a:tr h="466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Направление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Количество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Управление образовательным учреждением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10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Учебная работа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Воспитательная работа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Аттестация педагогических кадров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Организация питания учащихся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326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Охрана труда и соблюдение трудового законодательства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6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Комплектование учебниками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20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/>
                        <a:t>Всего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/>
                        <a:t>34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Посещение уроков и мероприятий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196752"/>
          <a:ext cx="8229600" cy="4929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Тематические изучения деятельности учителей-предметников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67544" y="2204864"/>
          <a:ext cx="8229600" cy="3688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690864"/>
                <a:gridCol w="2005880"/>
                <a:gridCol w="15328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Учителя-предметники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Методист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Количество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Учителя начальных</a:t>
                      </a:r>
                      <a:r>
                        <a:rPr lang="ru-RU" sz="2000" baseline="0" dirty="0" smtClean="0"/>
                        <a:t> классов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Гаделшина</a:t>
                      </a:r>
                      <a:r>
                        <a:rPr lang="ru-RU" sz="2000" dirty="0" smtClean="0"/>
                        <a:t> Г.М.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Воспитатели ДОУ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Волдавина</a:t>
                      </a:r>
                      <a:r>
                        <a:rPr lang="ru-RU" sz="2000" baseline="0" dirty="0" smtClean="0"/>
                        <a:t> Л.Р.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Учителя английского языка, русского языка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Павловская И.А.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Учителя татарского языка, обществознания,</a:t>
                      </a:r>
                      <a:r>
                        <a:rPr lang="ru-RU" sz="2000" baseline="0" dirty="0" smtClean="0"/>
                        <a:t> истории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Рамазанова</a:t>
                      </a:r>
                      <a:r>
                        <a:rPr lang="ru-RU" sz="2000" dirty="0" smtClean="0"/>
                        <a:t> Л.Г.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Учителя химии,</a:t>
                      </a:r>
                      <a:r>
                        <a:rPr lang="ru-RU" sz="2000" baseline="0" dirty="0" smtClean="0"/>
                        <a:t> биологии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Сидорова</a:t>
                      </a:r>
                      <a:r>
                        <a:rPr lang="ru-RU" sz="2000" baseline="0" dirty="0" smtClean="0"/>
                        <a:t> Ю.В.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Учителя,</a:t>
                      </a:r>
                      <a:r>
                        <a:rPr lang="ru-RU" sz="2000" baseline="0" dirty="0" smtClean="0"/>
                        <a:t> работающие с детьми-инвалидами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Ахметова Д.И.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Мониторинги, тестирования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75107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690864"/>
                <a:gridCol w="1584176"/>
                <a:gridCol w="195456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Предмет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Класс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Количество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Начальные классы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1-4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3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Математика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11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9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Математика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9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6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Математика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5-6,10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2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География, физика, информатика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11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3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Русский язык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11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4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Русский язык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/>
                        <a:t>9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Русский язык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/>
                        <a:t>5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Английский язык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/>
                        <a:t>9, 11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Химия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/>
                        <a:t>9, 11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Воспитательная работа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Предварительные результаты ЕГЭ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11" y="1219200"/>
          <a:ext cx="8712967" cy="492514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50548"/>
                <a:gridCol w="762373"/>
                <a:gridCol w="991086"/>
                <a:gridCol w="991086"/>
                <a:gridCol w="762373"/>
                <a:gridCol w="914849"/>
                <a:gridCol w="837110"/>
                <a:gridCol w="1003542"/>
              </a:tblGrid>
              <a:tr h="35179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предмет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Средний балл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35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2012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2013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Динамика</a:t>
                      </a:r>
                      <a:r>
                        <a:rPr lang="ru-RU" sz="1800" dirty="0"/>
                        <a:t> </a:t>
                      </a:r>
                      <a:r>
                        <a:rPr lang="ru-RU" sz="2000" dirty="0"/>
                        <a:t>2013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2014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Динамика</a:t>
                      </a:r>
                      <a:r>
                        <a:rPr lang="ru-RU" sz="2000" dirty="0"/>
                        <a:t> 2014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РТ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Разница</a:t>
                      </a:r>
                      <a:r>
                        <a:rPr lang="ru-RU" sz="2000" dirty="0"/>
                        <a:t> с РТ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Русский язык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68,2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69,7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1,5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68,6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-1,13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65,8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+2,8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Математика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49,3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55,9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52,3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-3,6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48,4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+3,9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Физика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48,6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61,7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13,1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49,8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-11,85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47,7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+2,1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Химия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59,7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76,9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17,2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63,8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-13,06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62,8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+1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Информатика и ИКТ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63,3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69,7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6,4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58,4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-11,31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Биология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57,3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68,6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11,3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60,3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-8,25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История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55,6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56,1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0,5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54,6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-1,52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География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68,0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1,0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79,3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11,26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64,4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+14,9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Английский язык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68,7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73,8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5,1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67,2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-6,6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65,6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+1,6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Обществознание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56,2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61,2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5,0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-3,2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55,9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+2,1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1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Литература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60,4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61,4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1,0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52,3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-9,1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52,8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-0,5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Семинары, конференции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506744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139136"/>
                <a:gridCol w="1090464"/>
              </a:tblGrid>
              <a:tr h="316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Мероприятия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Кол-во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Семинары для учителей начальных классов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по вопросам ФГОС ООО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для учителей русского языка, английского языка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по вопросам национального обучения и воспитания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для учителей физкультуры, ОБЖ, технологии, ИЗО, музыки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по вопросам педагогической аттестации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по воспитательной работе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для учителей химии, биологии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Семинары для педагогов ДОУ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Научно-практическая конференция для учащихся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 для учителей физико-математического цикла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 для школьных библиотекарей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 по школьному питанию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 по профильному обучению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Семинар по вопросам охраны труда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Всего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49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Итоги профессиональных конкурсов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21925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221</TotalTime>
  <Words>828</Words>
  <Application>Microsoft Office PowerPoint</Application>
  <PresentationFormat>Экран (4:3)</PresentationFormat>
  <Paragraphs>309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Начальная</vt:lpstr>
      <vt:lpstr>Анализ методического сопровождения образовательного процесса в школах Лениногорского муниципального района в 2013-2014 учебном году</vt:lpstr>
      <vt:lpstr>Основные направления</vt:lpstr>
      <vt:lpstr>Тематические проверки и изучения деятельности руководителей ОУ</vt:lpstr>
      <vt:lpstr>Посещение уроков и мероприятий</vt:lpstr>
      <vt:lpstr>Тематические изучения деятельности учителей-предметников</vt:lpstr>
      <vt:lpstr>Мониторинги, тестирования</vt:lpstr>
      <vt:lpstr>Предварительные результаты ЕГЭ</vt:lpstr>
      <vt:lpstr>Семинары, конференции</vt:lpstr>
      <vt:lpstr>Итоги профессиональных конкурсов</vt:lpstr>
      <vt:lpstr>Курсовая подготовка педагогов</vt:lpstr>
      <vt:lpstr>Профессиональная переподготовка</vt:lpstr>
      <vt:lpstr>Педагогическая аттестация</vt:lpstr>
      <vt:lpstr>Наличие категорий</vt:lpstr>
      <vt:lpstr>Задачи на 2014-2015 учебный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Римма</dc:creator>
  <cp:lastModifiedBy>Римма</cp:lastModifiedBy>
  <cp:revision>22</cp:revision>
  <dcterms:created xsi:type="dcterms:W3CDTF">2014-06-23T14:35:52Z</dcterms:created>
  <dcterms:modified xsi:type="dcterms:W3CDTF">2014-06-23T18:17:40Z</dcterms:modified>
</cp:coreProperties>
</file>