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25"/>
  </p:notesMasterIdLst>
  <p:sldIdLst>
    <p:sldId id="256" r:id="rId2"/>
    <p:sldId id="294" r:id="rId3"/>
    <p:sldId id="267" r:id="rId4"/>
    <p:sldId id="259" r:id="rId5"/>
    <p:sldId id="271" r:id="rId6"/>
    <p:sldId id="295" r:id="rId7"/>
    <p:sldId id="277" r:id="rId8"/>
    <p:sldId id="273" r:id="rId9"/>
    <p:sldId id="278" r:id="rId10"/>
    <p:sldId id="272" r:id="rId11"/>
    <p:sldId id="283" r:id="rId12"/>
    <p:sldId id="279" r:id="rId13"/>
    <p:sldId id="284" r:id="rId14"/>
    <p:sldId id="282" r:id="rId15"/>
    <p:sldId id="285" r:id="rId16"/>
    <p:sldId id="286" r:id="rId17"/>
    <p:sldId id="287" r:id="rId18"/>
    <p:sldId id="288" r:id="rId19"/>
    <p:sldId id="289" r:id="rId20"/>
    <p:sldId id="292" r:id="rId21"/>
    <p:sldId id="293" r:id="rId22"/>
    <p:sldId id="291" r:id="rId23"/>
    <p:sldId id="29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дежда" initials="Н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9DEAC-C2BD-4298-9F80-594ABE8AA23D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CB7A7-592F-4356-942F-DC5D7A30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716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8</a:t>
            </a:fld>
            <a:endParaRPr lang="en-US" alt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Content Layouts</a:t>
            </a:r>
          </a:p>
        </p:txBody>
      </p:sp>
    </p:spTree>
    <p:extLst>
      <p:ext uri="{BB962C8B-B14F-4D97-AF65-F5344CB8AC3E}">
        <p14:creationId xmlns="" xmlns:p14="http://schemas.microsoft.com/office/powerpoint/2010/main" val="1672664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20</a:t>
            </a:fld>
            <a:endParaRPr lang="en-US" alt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Content Layouts</a:t>
            </a:r>
          </a:p>
        </p:txBody>
      </p:sp>
    </p:spTree>
    <p:extLst>
      <p:ext uri="{BB962C8B-B14F-4D97-AF65-F5344CB8AC3E}">
        <p14:creationId xmlns="" xmlns:p14="http://schemas.microsoft.com/office/powerpoint/2010/main" val="2272547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F7B14AF-D76D-490F-BD32-EC6522A2A565}" type="datetime1">
              <a:rPr lang="ru-RU" smtClean="0"/>
              <a:pPr/>
              <a:t>05.03.2020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5257582-26C2-4143-9C44-D0D78E356BFB}" type="datetime1">
              <a:rPr lang="ru-RU" smtClean="0"/>
              <a:pPr/>
              <a:t>05.03.2020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27F4A19-3A96-49AC-AC11-BADCAF7BB3D6}" type="datetime1">
              <a:rPr lang="ru-RU" smtClean="0"/>
              <a:pPr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3214-E09C-4A53-BE2A-6859CC393A72}" type="datetime1">
              <a:rPr lang="ru-RU" smtClean="0"/>
              <a:pPr/>
              <a:t>05.03.2020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90EC-D216-401A-8D32-FBB2327012F8}" type="datetime1">
              <a:rPr lang="ru-RU" smtClean="0"/>
              <a:pPr/>
              <a:t>05.03.2020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26A6881-CC77-414E-9AF1-3871A5C23151}" type="datetime1">
              <a:rPr lang="ru-RU" smtClean="0"/>
              <a:pPr/>
              <a:t>05.03.2020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0BA3-5A7C-4C2C-9DD1-1D3A620B9E02}" type="datetime1">
              <a:rPr lang="ru-RU" smtClean="0"/>
              <a:pPr/>
              <a:t>05.03.2020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1078C29-7510-4F7A-9498-778AE7AB0930}" type="datetime1">
              <a:rPr lang="ru-RU" smtClean="0"/>
              <a:pPr/>
              <a:t>05.03.2020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01A2C28-FFD9-4B7D-8C1F-29340F0CD92D}" type="datetime1">
              <a:rPr lang="ru-RU" smtClean="0"/>
              <a:pPr/>
              <a:t>05.03.2020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4992E-354A-4154-A791-82BD39A07D11}" type="datetime1">
              <a:rPr lang="ru-RU" smtClean="0"/>
              <a:pPr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3516-041F-4CC7-9A42-F28A3132E9A2}" type="datetime1">
              <a:rPr lang="ru-RU" smtClean="0"/>
              <a:pPr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2ECFD22-71D0-4CBA-9E12-F8533BE08871}" type="datetime1">
              <a:rPr lang="ru-RU" smtClean="0"/>
              <a:pPr/>
              <a:t>05.03.2020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1785926"/>
            <a:ext cx="6215106" cy="4286280"/>
          </a:xfrm>
        </p:spPr>
        <p:txBody>
          <a:bodyPr>
            <a:normAutofit fontScale="90000"/>
          </a:bodyPr>
          <a:lstStyle/>
          <a:p>
            <a:pPr lvl="0" algn="ctr">
              <a:spcBef>
                <a:spcPct val="20000"/>
              </a:spcBef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Краткая презентация основной образовательной программы дошкольного образования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2700" cap="none" dirty="0" smtClean="0">
                <a:solidFill>
                  <a:srgbClr val="002060"/>
                </a:solidFill>
                <a:latin typeface="Calibri"/>
                <a:ea typeface="+mn-ea"/>
                <a:cs typeface="+mn-cs"/>
              </a:rPr>
              <a:t>с.Старый </a:t>
            </a:r>
            <a:r>
              <a:rPr lang="ru-RU" sz="2700" cap="none" dirty="0" err="1" smtClean="0">
                <a:solidFill>
                  <a:srgbClr val="002060"/>
                </a:solidFill>
                <a:latin typeface="Calibri"/>
                <a:ea typeface="+mn-ea"/>
                <a:cs typeface="+mn-cs"/>
              </a:rPr>
              <a:t>Мичан</a:t>
            </a:r>
            <a:r>
              <a:rPr lang="ru-RU" sz="2700" cap="none" dirty="0" smtClean="0">
                <a:solidFill>
                  <a:srgbClr val="002060"/>
                </a:solidFill>
                <a:latin typeface="Calibri"/>
                <a:ea typeface="+mn-ea"/>
                <a:cs typeface="+mn-cs"/>
              </a:rPr>
              <a:t> , 2019г</a:t>
            </a:r>
            <a:r>
              <a:rPr lang="ru-RU" sz="2700" cap="none" dirty="0">
                <a:solidFill>
                  <a:srgbClr val="002060"/>
                </a:solidFill>
                <a:latin typeface="Calibri"/>
                <a:ea typeface="+mn-ea"/>
                <a:cs typeface="+mn-cs"/>
              </a:rPr>
              <a:t>.</a:t>
            </a:r>
            <a:br>
              <a:rPr lang="ru-RU" sz="2700" cap="none" dirty="0">
                <a:solidFill>
                  <a:srgbClr val="002060"/>
                </a:solidFill>
                <a:latin typeface="Calibri"/>
                <a:ea typeface="+mn-ea"/>
                <a:cs typeface="+mn-cs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1586153" y="553443"/>
            <a:ext cx="7358114" cy="1428760"/>
          </a:xfrm>
          <a:prstGeom prst="horizontalScroll">
            <a:avLst>
              <a:gd name="adj" fmla="val 12500"/>
            </a:avLst>
          </a:prstGeom>
          <a:solidFill>
            <a:srgbClr val="FFFFFF">
              <a:alpha val="0"/>
            </a:srgbClr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3819525" algn="l"/>
              </a:tabLst>
            </a:pPr>
            <a:r>
              <a:rPr lang="ru-RU" sz="16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Муниципальное бюджетное дошкольное образовательное учреждение  </a:t>
            </a:r>
            <a:r>
              <a:rPr lang="ru-RU" sz="16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Старомичанский</a:t>
            </a:r>
            <a:r>
              <a:rPr lang="ru-RU" sz="16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 </a:t>
            </a:r>
            <a:r>
              <a:rPr lang="ru-RU" sz="16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детский сад </a:t>
            </a:r>
            <a:r>
              <a:rPr lang="ru-RU" sz="16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«Тан» Сабинского </a:t>
            </a:r>
            <a:r>
              <a:rPr lang="ru-RU" sz="16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муниципального района Республики Татарстан</a:t>
            </a:r>
            <a:r>
              <a:rPr lang="ru-RU" sz="16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87127" y="440093"/>
            <a:ext cx="4069704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3819525" algn="l"/>
              </a:tabLst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6594"/>
            <a:ext cx="7704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</a:pP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Calibri"/>
              </a:rPr>
              <a:t>Нормативно- правовая база  документов, регламентирующих функционирование системы дошкольного образования в РФ:</a:t>
            </a:r>
            <a:endParaRPr lang="ru-RU" sz="28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385733"/>
            <a:ext cx="8352928" cy="490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/>
                <a:ea typeface="Times New Roman"/>
              </a:rPr>
              <a:t>Федеральный закон от 29.12.2012 г. № 273-ФЗ «Об образовании в Российской Федерации»;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/>
                <a:ea typeface="Times New Roman"/>
              </a:rPr>
              <a:t>Приказ </a:t>
            </a:r>
            <a:r>
              <a:rPr lang="ru-RU" sz="1600" dirty="0" err="1" smtClean="0">
                <a:effectLst/>
                <a:latin typeface="Times New Roman"/>
                <a:ea typeface="Times New Roman"/>
              </a:rPr>
              <a:t>Минобрнауки</a:t>
            </a:r>
            <a:r>
              <a:rPr lang="ru-RU" sz="1600" dirty="0" smtClean="0">
                <a:effectLst/>
                <a:latin typeface="Times New Roman"/>
                <a:ea typeface="Times New Roman"/>
              </a:rPr>
              <a:t>  России от17.10.2013 г. № 1155 «Об утверждении федерального государственного образовательного стандарта дошкольного образования»;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/>
                <a:ea typeface="Times New Roman"/>
              </a:rPr>
              <a:t>Комментарии </a:t>
            </a:r>
            <a:r>
              <a:rPr lang="ru-RU" sz="1600" dirty="0" err="1" smtClean="0">
                <a:effectLst/>
                <a:latin typeface="Times New Roman"/>
                <a:ea typeface="Times New Roman"/>
              </a:rPr>
              <a:t>Минобрнауки</a:t>
            </a:r>
            <a:r>
              <a:rPr lang="ru-RU" sz="1600" dirty="0" smtClean="0">
                <a:effectLst/>
                <a:latin typeface="Times New Roman"/>
                <a:ea typeface="Times New Roman"/>
              </a:rPr>
              <a:t> России к ФГОС дошкольного образования от 28.02.2014 г. № 08-249;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/>
                <a:ea typeface="Times New Roman"/>
              </a:rPr>
              <a:t>Приказ </a:t>
            </a:r>
            <a:r>
              <a:rPr lang="ru-RU" sz="1600" dirty="0" err="1" smtClean="0">
                <a:effectLst/>
                <a:latin typeface="Times New Roman"/>
                <a:ea typeface="Times New Roman"/>
              </a:rPr>
              <a:t>Минобрнауки</a:t>
            </a:r>
            <a:r>
              <a:rPr lang="ru-RU" sz="1600" dirty="0" smtClean="0">
                <a:effectLst/>
                <a:latin typeface="Times New Roman"/>
                <a:ea typeface="Times New Roman"/>
              </a:rPr>
              <a:t> России от 30.08.2013 г. № 1014 «об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образования»;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/>
                <a:ea typeface="Times New Roman"/>
              </a:rPr>
              <a:t>Приказ </a:t>
            </a:r>
            <a:r>
              <a:rPr lang="ru-RU" sz="1600" dirty="0" err="1" smtClean="0">
                <a:effectLst/>
                <a:latin typeface="Times New Roman"/>
                <a:ea typeface="Times New Roman"/>
              </a:rPr>
              <a:t>Минобрнауки</a:t>
            </a:r>
            <a:r>
              <a:rPr lang="ru-RU" sz="1600" dirty="0" smtClean="0">
                <a:effectLst/>
                <a:latin typeface="Times New Roman"/>
                <a:ea typeface="Times New Roman"/>
              </a:rPr>
              <a:t> России от 28.12.2010 г. № 2106 «Об утверждении и введении в действие федеральных требований к образовательным учреждениям в части охраны здоровья обучающихся, воспитанников;</a:t>
            </a:r>
          </a:p>
          <a:p>
            <a:pPr marL="342900" marR="127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/>
                <a:ea typeface="Times New Roman"/>
              </a:rPr>
              <a:t>Постановление Главного государственного санитарного врача РФ от 15.05.2013 г. № 26 «Санитарно- эпидемиологические требования к устройству, содержанию и организации режима работы дошкольных образовательных организаций» </a:t>
            </a:r>
          </a:p>
          <a:p>
            <a:pPr marL="457200" marR="1270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/>
                <a:ea typeface="Times New Roman"/>
              </a:rPr>
              <a:t>( СанПиН 2.4.1.3049-13) и др.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4049177"/>
      </p:ext>
    </p:extLst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5500726" cy="6715148"/>
          </a:xfrm>
        </p:spPr>
        <p:txBody>
          <a:bodyPr>
            <a:noAutofit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>
              <a:solidFill>
                <a:schemeClr val="tx2"/>
              </a:solidFill>
              <a:latin typeface="Georgia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214282" y="928670"/>
            <a:ext cx="5077798" cy="5643578"/>
          </a:xfrm>
        </p:spPr>
        <p:txBody>
          <a:bodyPr>
            <a:normAutofit lnSpcReduction="10000"/>
          </a:bodyPr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b="1" dirty="0" smtClean="0"/>
              <a:t>  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 разработана с учетом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примерной основной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образовательной программы дошкольного образования (одобрена федеральным УМО по общему образованию 20 мая 2015 г.) и образовательной программы дошкольного образования «От рождения до школы» под редакцией Н.Е.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Т.С. Комаровой, М.А. Васильевой (далее - ОП ДО «От рождения до школы»), ФГОС ДО, утвержденного приказом МО и Н РТ от 17.10.2013 № 1155 и Региональной программой ДО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Шаеховой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Р.К..</a:t>
            </a:r>
          </a:p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026" name="Picture 2" descr="C:\Documents and Settings\Администратор\Рабочий стол\IMG_84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928670"/>
            <a:ext cx="3143272" cy="4644603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образовательной</a:t>
            </a:r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ea typeface="Bodoni MT"/>
              </a:rPr>
              <a:t> программы: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16386" name="Picture 2" descr="H:\Дет.сад\Картинки, рисунки\Дети и взрослые\дети рисую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3116"/>
            <a:ext cx="3041914" cy="228143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851920" y="1628800"/>
            <a:ext cx="4572000" cy="48705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Verdana"/>
                <a:ea typeface="Times New Roman"/>
                <a:cs typeface="Times New Roman"/>
              </a:rPr>
              <a:t>- 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повышение социального статуса дошкольного образования;</a:t>
            </a:r>
            <a:endParaRPr lang="ru-RU" sz="16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- обеспечение государством равенства возможностей для каждого ребёнка в получении качественного дошкольного образования;</a:t>
            </a:r>
            <a:endParaRPr lang="ru-RU" sz="16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- обеспечение государственных гарантий уровня  и качества дошкольного образования на основе единства обязательных требований к условиям реализации образовательных программ, их структуре и результатам освоения;</a:t>
            </a:r>
            <a:endParaRPr lang="ru-RU" sz="16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- сохранение единства образовательного пространства РФ относительно уровня дошкольного образования</a:t>
            </a:r>
            <a:endParaRPr lang="ru-RU" sz="1600" dirty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u-RU" b="1" dirty="0" smtClean="0"/>
              <a:t>Задачи программы: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214422"/>
            <a:ext cx="7819232" cy="5373818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- охрана и укрепление психофизического здоровья детей, в том числе их эмоциональное благополучие;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- обеспечение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- обеспечение преемственности   целей, задач и  содержания образования , реализуемых в рамках образовательных программ различных уровней (далее – преемственность основных образовательных программ дошкольного и начального общего образования);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- создания благоприятных условий развития детей в соответствии с их возрастными и индивидуальными особенностями и склонностями,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- объединение обучения и воспитания в целостный образовательный процесс на основе духовно-нравственных и </a:t>
            </a:r>
            <a:r>
              <a:rPr lang="ru-RU" dirty="0" err="1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социокультурых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 ценностей и принятых в обществе правил и норм поведения в интересах человека, семьи, общества;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- формирование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формирование предпосылок учебной деятельности;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- обеспечение вариативности и разнообразия содержания Программ и организационных форм дошкольного образования;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- формирование социокультурной среды соответствующей возрастным и индивидуальным, биологическим и физическим особенностям детей;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- обеспечение психолого-педагогической  поддержки семьи, повышение компетентности семьи в вопросах развития и образования, охраны и укрепления здоровья детей.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lvl="3"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3399" y="836712"/>
            <a:ext cx="7992888" cy="4732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050" b="1" u="sng" dirty="0">
                <a:solidFill>
                  <a:srgbClr val="002060"/>
                </a:solidFill>
                <a:latin typeface="Times New Roman"/>
                <a:ea typeface="Calibri"/>
                <a:cs typeface="Calibri"/>
              </a:rPr>
              <a:t>Часть Программы, формируемая участниками образовательных отношений, разработана с учетом следующей парциальной программы:</a:t>
            </a:r>
            <a:endParaRPr lang="ru-RU" sz="105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050" dirty="0">
                <a:solidFill>
                  <a:srgbClr val="002060"/>
                </a:solidFill>
                <a:latin typeface="Times New Roman"/>
                <a:ea typeface="Times New Roman"/>
                <a:cs typeface="Cambria"/>
              </a:rPr>
              <a:t>Р.К. </a:t>
            </a:r>
            <a:r>
              <a:rPr lang="ru-RU" sz="1050" dirty="0" err="1">
                <a:solidFill>
                  <a:srgbClr val="002060"/>
                </a:solidFill>
                <a:latin typeface="Times New Roman"/>
                <a:ea typeface="Times New Roman"/>
                <a:cs typeface="Cambria"/>
              </a:rPr>
              <a:t>Шаехова</a:t>
            </a:r>
            <a:r>
              <a:rPr lang="ru-RU" sz="1050" dirty="0">
                <a:solidFill>
                  <a:srgbClr val="002060"/>
                </a:solidFill>
                <a:latin typeface="Times New Roman"/>
                <a:ea typeface="Times New Roman"/>
                <a:cs typeface="Cambria"/>
              </a:rPr>
              <a:t>. «Региональная программа дошкольного образования» - Казань, 2012.</a:t>
            </a:r>
            <a:endParaRPr lang="ru-RU" sz="1050" dirty="0">
              <a:solidFill>
                <a:srgbClr val="002060"/>
              </a:solidFill>
              <a:latin typeface="Cambria"/>
              <a:ea typeface="Times New Roman"/>
              <a:cs typeface="Cambria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1050" dirty="0">
                <a:solidFill>
                  <a:srgbClr val="002060"/>
                </a:solidFill>
                <a:latin typeface="Times New Roman"/>
                <a:ea typeface="Times New Roman"/>
              </a:rPr>
              <a:t>В Программе отражено содержание образования детей от 3 до 7 лет, формируемое участниками образовательного процесса с учетом климатических, национально-культурных, демографических, социально-экономических и социокультурных условий Республики Татарстан.</a:t>
            </a: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1050" u="sng" dirty="0">
                <a:solidFill>
                  <a:srgbClr val="002060"/>
                </a:solidFill>
                <a:latin typeface="Times New Roman"/>
                <a:ea typeface="Times New Roman"/>
              </a:rPr>
              <a:t>Цель:</a:t>
            </a:r>
            <a:r>
              <a:rPr lang="ru-RU" sz="1050" dirty="0">
                <a:solidFill>
                  <a:srgbClr val="002060"/>
                </a:solidFill>
                <a:latin typeface="Times New Roman"/>
                <a:ea typeface="Times New Roman"/>
              </a:rPr>
              <a:t> всестороннее физическое, социально-личностное, познавательно-речевое, художественно-эстетическое развитие, обогащение детского развития посредством приобщения к истокам национальной культуры, краеведения, изучения татарского (русского) языка. </a:t>
            </a:r>
            <a:endParaRPr lang="ru-RU" sz="105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endParaRPr lang="ru-RU" sz="1050" dirty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05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обучения английскому языку в дошкольном образовательном учреждении РТ «</a:t>
            </a:r>
            <a:r>
              <a:rPr lang="ru-RU" sz="1050" b="1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First</a:t>
            </a:r>
            <a:r>
              <a:rPr lang="ru-RU" sz="105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050" b="1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Steps</a:t>
            </a:r>
            <a:r>
              <a:rPr lang="ru-RU" sz="105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050" b="1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ru-RU" sz="105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050" b="1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English</a:t>
            </a:r>
            <a:r>
              <a:rPr lang="ru-RU" sz="105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sz="105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Иванова Л.Ф.  Казань, 2011г.</a:t>
            </a:r>
            <a:r>
              <a:rPr lang="ru-RU" sz="105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0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05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Цели обучения английскому языку дошкольников </a:t>
            </a:r>
            <a:endParaRPr lang="ru-RU" sz="10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05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Ввести детей в мир культуры страны изучаемого языка, соотнести ее с родной культурой. </a:t>
            </a:r>
            <a:endParaRPr lang="ru-RU" sz="10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05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Пробудить интерес детей к новому языку и общению на этом языке. </a:t>
            </a:r>
            <a:endParaRPr lang="ru-RU" sz="10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05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Развивать у детей мышление, внимание, восприятие, память, эмоции, воображение, познавательные и языковые способности. </a:t>
            </a:r>
            <a:endParaRPr lang="ru-RU" sz="10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05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ru-RU" sz="105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endParaRPr lang="ru-RU" sz="1050" dirty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endParaRPr lang="ru-RU" sz="105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endParaRPr lang="ru-RU" sz="1050" dirty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8599468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643866" cy="12335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соответствии с требованиями ФГОС ДО программа состоит из двух частей: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714488"/>
            <a:ext cx="7643866" cy="15001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Обязательная часть ( объем не менее 60% от её общего объёма)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3714752"/>
            <a:ext cx="4014790" cy="27717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часть, формируемая участниками образовательных отношений) – не более 40%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572000" y="144780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3048000" y="3276600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29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460100"/>
            <a:ext cx="1928826" cy="1928826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28604"/>
            <a:ext cx="7139014" cy="114300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</a:rPr>
              <a:t>Образовательная программа ДОО </a:t>
            </a:r>
            <a:br>
              <a:rPr lang="ru-RU" altLang="ru-RU" sz="2800" b="1" dirty="0" smtClean="0">
                <a:solidFill>
                  <a:srgbClr val="002060"/>
                </a:solidFill>
              </a:rPr>
            </a:br>
            <a:r>
              <a:rPr lang="ru-RU" altLang="ru-RU" sz="2800" b="1" dirty="0" smtClean="0">
                <a:solidFill>
                  <a:srgbClr val="002060"/>
                </a:solidFill>
              </a:rPr>
              <a:t>включает три основных раздела:</a:t>
            </a:r>
            <a:endParaRPr lang="en-US" altLang="ru-RU" sz="2800" dirty="0">
              <a:solidFill>
                <a:srgbClr val="002060"/>
              </a:solidFill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539630" y="1668469"/>
            <a:ext cx="979006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857224" y="2500306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1500166" y="2708920"/>
            <a:ext cx="6384202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ЦЕЛЕВОЙ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4213129" y="1668468"/>
            <a:ext cx="1080120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785786" y="3929066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810597" y="5373216"/>
            <a:ext cx="7337675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1575673" y="4159150"/>
            <a:ext cx="62730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СОДЕРЖАТЕЛЬНЫЙ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651873" y="5451036"/>
            <a:ext cx="61206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ОРГАНИЗАЦИОННЫЙ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256989" y="438922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187624" y="2827281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pPr algn="ctr"/>
            <a:r>
              <a:rPr lang="ru-RU" b="1" dirty="0" smtClean="0"/>
              <a:t>Содержание целевого раздела: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357298"/>
            <a:ext cx="7500990" cy="5214974"/>
          </a:xfrm>
        </p:spPr>
        <p:txBody>
          <a:bodyPr/>
          <a:lstStyle/>
          <a:p>
            <a:pPr algn="just"/>
            <a:r>
              <a:rPr lang="ru-RU" b="1" dirty="0" smtClean="0"/>
              <a:t>Целевой раздел </a:t>
            </a:r>
            <a:r>
              <a:rPr lang="ru-RU" dirty="0" smtClean="0"/>
              <a:t>включает в себя: пояснительную записку, цели и задачи программы, принципы и подходы к её формированию, характеристики особенностей развития детей, а также планируемые результаты освоения программы. Результаты освоения образовательной программы представлены в виде целевых ориентиров дошкольного образования, которые представляют собой социально-нормативные возрастные характеристики возможных достижений ребёнка на этапе завершения уровня дошкольного образования.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142852"/>
            <a:ext cx="7972452" cy="14287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Целевые ориентиры образования в младенческом и раннем возрасте: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142844" y="1142984"/>
            <a:ext cx="8572560" cy="571501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Ребенок интересуется окружающими предметами и активно действует с ними; эмоционально вовлечен в действия с игрушками и другими 18 предметами, стремится проявлять настойчивость в достижении результата своих действий.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 проявляет навыки опрятности.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rgbClr val="0070C0"/>
                </a:solidFill>
              </a:rPr>
              <a:t>Проявляет отрицательное отношение к грубости, жадности.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Соблюдает правила элементарной вежливости (самостоятельно или по напоминанию говорит «спасибо», «здравствуйте», «до свидания», «спокойной ночи» (в семье, в группе)); имеет первичные представления об элементарных правилах поведения в детском саду, дома, на улице и старается соблюдать их.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rgbClr val="0070C0"/>
                </a:solidFill>
              </a:rPr>
              <a:t>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игрушек. Речь становится полноценным средством общения с другими детьми.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Стремится к общению со взрослыми и активно подражает им в движениях и действиях; появляются игры, в которых ребенок воспроизводит действия взрослого. Эмоционально откликается на игру, предложенную взрослым, принимает игровую задачу.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Проявляет интерес к сверстникам; наблюдает за их действиями и подражает им. Умеет играть рядом со сверстниками, не мешая им. Проявляет интерес к совместным играм небольшими группами.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Проявляет интерес к окружающему миру природы, с интересом участвует в сезонных наблюдениях.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Проявляет интерес к стихам, песням и сказкам, рассматриванию картинок, стремится двигаться под музыку; эмоционально откликается на различные произведения культуры и искусства.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 пониманием следит за действиями героев кукольного театра; проявляет желание участвовать в театрализованных и сюжетно-ролевых играх.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 Проявляет интерес к продуктивной деятельности (рисование, лепка, конструирование, аппликация).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У ребенка развита крупная моторика, он стремится осваивать раз- личные виды движений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b="1" dirty="0" smtClean="0"/>
              <a:t>       (бег, лазанье, перешагивание и пр.). </a:t>
            </a:r>
            <a:endParaRPr lang="ru-RU" sz="12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5" name="Picture 2" descr="C:\Documents and Settings\Администратор\Рабочий стол\материалы из интернета\разное\анимашки\b07ac9fd3b78cfbac221de5d5230488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142852"/>
            <a:ext cx="1000132" cy="9593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 smtClean="0"/>
              <a:t>Целевые ориентиры </a:t>
            </a:r>
            <a:br>
              <a:rPr lang="ru-RU" sz="2200" b="1" i="1" dirty="0" smtClean="0"/>
            </a:br>
            <a:r>
              <a:rPr lang="ru-RU" sz="2200" b="1" i="1" dirty="0" smtClean="0"/>
              <a:t>на этапе завершения дошкольного образования: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857232"/>
            <a:ext cx="8501122" cy="5786478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Ребенок овладевает основными культурными средствами, способами деятельности, проявляет инициативу и самостоятельность в разных видах деятельности —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конфликты. Умеет выражать и отстаивать свою позицию по разным вопросам.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Способен сотрудничать и выполнять как лидерские, так и исполнительские функции в совместной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Понимает, что все люди равны вне зависимости от их социального происхождения, этнической принадлежности, религиозных и других верований, их физических и психических особенностей.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Проявляет </a:t>
            </a:r>
            <a:r>
              <a:rPr lang="ru-RU" sz="1300" b="1" dirty="0" err="1" smtClean="0"/>
              <a:t>эмпатию</a:t>
            </a:r>
            <a:r>
              <a:rPr lang="ru-RU" sz="1300" b="1" dirty="0" smtClean="0"/>
              <a:t> по отношению к другим людям, готовность прийти на помощь тем, кто в этом нуждается.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Проявляет умение слышать других и стремление быть понятым другими.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Ребенок обладает развитым воображением, которое реализуется в разных видах деятельности, и прежде всего в игре; владеет разными формами и видами игры, различает условную и реальную ситуации; умеет подчиняться разным правилам и социальным нормам. Умеет распознавать различные ситуации и адекватно их оценивать.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Ребенок достаточно хорошо владеет устной речью, может выражать свои мысли и желания, использовать речь для выражения своих мыслей, чувств и желаний, построения речевого высказывания в ситуации общения, выделять звуки в словах, у ребенка 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1300" b="1" dirty="0" smtClean="0">
                <a:solidFill>
                  <a:srgbClr val="0070C0"/>
                </a:solidFill>
              </a:rPr>
              <a:t>      складываются предпосылки грамотности.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ими.</a:t>
            </a:r>
          </a:p>
          <a:p>
            <a:pPr>
              <a:spcBef>
                <a:spcPts val="0"/>
              </a:spcBef>
            </a:pPr>
            <a:endParaRPr lang="ru-RU" sz="9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3966"/>
          </a:xfrm>
        </p:spPr>
        <p:txBody>
          <a:bodyPr>
            <a:normAutofit fontScale="90000"/>
          </a:bodyPr>
          <a:lstStyle/>
          <a:p>
            <a:pPr algn="ctr"/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14282" y="500042"/>
            <a:ext cx="8072494" cy="6143668"/>
          </a:xfrm>
        </p:spPr>
        <p:txBody>
          <a:bodyPr>
            <a:normAutofit fontScale="47500" lnSpcReduction="20000"/>
          </a:bodyPr>
          <a:lstStyle/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навыки личной гигиены.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Проявляет ответственность за начатое дело.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способен к принятию собственных решений, опираясь на свои знания и умения в различных видах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Открыт новому, то есть проявляет желание узнавать новое, самостоятельно добывать новые знания; положительно относится к обучению в школе.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Проявляет уважение к жизни (в различных ее формах) и заботу об окружающей среде.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Эмоционально отзывается на красоту окружающего мира, произведения народного и профессионального искусства (музыку, танцы, театральную деятельность, изобразительную деятельность и т. д.).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Проявляет патриотические чувства, ощущает гордость за свою страну, ее достижения, имеет представление о ее географическом разнообразии, многонациональности, важнейших исторических событиях.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Имеет первичные представления о себе, семье, традиционных семейных ценностях, включая традиционные </a:t>
            </a:r>
            <a:r>
              <a:rPr lang="ru-RU" sz="2700" b="1" dirty="0" err="1" smtClean="0"/>
              <a:t>гендерные</a:t>
            </a:r>
            <a:r>
              <a:rPr lang="ru-RU" sz="2700" b="1" dirty="0" smtClean="0"/>
              <a:t> ориентации, проявляет уважение к своему и противоположному полу.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Соблюдает элементарные общепринятые нормы, имеет первичные ценностные представления о том, «что такое хорошо и что такое плохо», стремится поступать хорошо; проявляет уважение к старшим и заботу о младших.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Имеет начальные представления о здоровом образе жизни. Воспринимает здоровый образ жизни как ценность.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ru-RU" b="1" dirty="0" smtClean="0"/>
              <a:t>Содержательный раздел: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071546"/>
            <a:ext cx="8072494" cy="540240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Содержательный раздел </a:t>
            </a:r>
            <a:r>
              <a:rPr lang="ru-RU" dirty="0" smtClean="0">
                <a:solidFill>
                  <a:srgbClr val="002060"/>
                </a:solidFill>
              </a:rPr>
              <a:t>представляет общее содержание Программы, обеспечивающее полноценное развитие личности детей.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 В него входит:</a:t>
            </a:r>
          </a:p>
          <a:p>
            <a:pPr algn="just">
              <a:lnSpc>
                <a:spcPct val="110000"/>
              </a:lnSpc>
              <a:buNone/>
            </a:pPr>
            <a:r>
              <a:rPr lang="ru-RU" dirty="0" smtClean="0">
                <a:solidFill>
                  <a:srgbClr val="002060"/>
                </a:solidFill>
              </a:rPr>
              <a:t>- описание образовательной деятельности в соответствии с направлениями развития ребенка, представленными в пяти образовательных областях,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с учетом используемых вариативных примерных основных образовательных программ дошкольного образования и методических пособий, обеспечивающих реализацию данного содержания</a:t>
            </a:r>
            <a:r>
              <a:rPr lang="ru-RU" dirty="0" smtClean="0">
                <a:solidFill>
                  <a:srgbClr val="002060"/>
                </a:solidFill>
                <a:latin typeface="Times New Roman"/>
              </a:rPr>
              <a:t>;</a:t>
            </a:r>
            <a:endParaRPr lang="ru-RU" dirty="0" smtClean="0">
              <a:solidFill>
                <a:srgbClr val="002060"/>
              </a:solidFill>
            </a:endParaRPr>
          </a:p>
          <a:p>
            <a:pPr algn="just">
              <a:lnSpc>
                <a:spcPct val="110000"/>
              </a:lnSpc>
              <a:buNone/>
            </a:pPr>
            <a:r>
              <a:rPr lang="ru-RU" dirty="0" smtClean="0">
                <a:solidFill>
                  <a:srgbClr val="002060"/>
                </a:solidFill>
              </a:rPr>
              <a:t>- описание вариативных форм, способов, методов и средств реализации программы;</a:t>
            </a:r>
          </a:p>
          <a:p>
            <a:pPr algn="just">
              <a:lnSpc>
                <a:spcPct val="110000"/>
              </a:lnSpc>
              <a:buNone/>
            </a:pPr>
            <a:r>
              <a:rPr lang="ru-RU" dirty="0" smtClean="0">
                <a:solidFill>
                  <a:srgbClr val="002060"/>
                </a:solidFill>
              </a:rPr>
              <a:t>- особенности взаимодействия педагогического коллектива с семьями воспитанников;</a:t>
            </a:r>
          </a:p>
          <a:p>
            <a:pPr algn="just">
              <a:lnSpc>
                <a:spcPct val="110000"/>
              </a:lnSpc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</a:rPr>
              <a:t>- вариативная часть программы.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</a:rPr>
              <a:t>Образовательные области, обеспечивающие разностороннее развитие детей по ФГОС ДО:</a:t>
            </a:r>
            <a:endParaRPr lang="ru-RU" sz="2800" b="1" dirty="0">
              <a:solidFill>
                <a:srgbClr val="000099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843213" y="1844675"/>
            <a:ext cx="3384550" cy="719138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Физическое развитие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000628" y="4786322"/>
            <a:ext cx="2714644" cy="1223963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Художественно-</a:t>
            </a:r>
          </a:p>
          <a:p>
            <a:pPr algn="ctr"/>
            <a:r>
              <a:rPr lang="ru-RU" sz="2400" b="1" dirty="0"/>
              <a:t>эстетическое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5143504" y="3071810"/>
            <a:ext cx="3446469" cy="1214446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 </a:t>
            </a:r>
            <a:r>
              <a:rPr lang="ru-RU" sz="2400" b="1" dirty="0"/>
              <a:t>Познавательное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1857356" y="4714884"/>
            <a:ext cx="2592388" cy="1285884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Речевое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285720" y="3071810"/>
            <a:ext cx="3357586" cy="122079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Социально-</a:t>
            </a:r>
          </a:p>
          <a:p>
            <a:pPr algn="ctr"/>
            <a:r>
              <a:rPr lang="ru-RU" sz="2400" b="1" dirty="0"/>
              <a:t>коммуникативное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cxnSp>
        <p:nvCxnSpPr>
          <p:cNvPr id="24588" name="AutoShape 12"/>
          <p:cNvCxnSpPr>
            <a:cxnSpLocks noChangeShapeType="1"/>
            <a:stCxn id="24580" idx="1"/>
            <a:endCxn id="24587" idx="0"/>
          </p:cNvCxnSpPr>
          <p:nvPr/>
        </p:nvCxnSpPr>
        <p:spPr bwMode="auto">
          <a:xfrm rot="10800000" flipV="1">
            <a:off x="1964513" y="2204244"/>
            <a:ext cx="878700" cy="8675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0" name="AutoShape 14"/>
          <p:cNvCxnSpPr>
            <a:cxnSpLocks noChangeShapeType="1"/>
            <a:stCxn id="24580" idx="2"/>
            <a:endCxn id="24580" idx="2"/>
          </p:cNvCxnSpPr>
          <p:nvPr/>
        </p:nvCxnSpPr>
        <p:spPr bwMode="auto">
          <a:xfrm>
            <a:off x="4535488" y="2563813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2" name="AutoShape 16"/>
          <p:cNvCxnSpPr>
            <a:cxnSpLocks noChangeShapeType="1"/>
            <a:stCxn id="24580" idx="3"/>
            <a:endCxn id="24585" idx="0"/>
          </p:cNvCxnSpPr>
          <p:nvPr/>
        </p:nvCxnSpPr>
        <p:spPr bwMode="auto">
          <a:xfrm>
            <a:off x="6227763" y="2204244"/>
            <a:ext cx="638976" cy="8675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3" name="AutoShape 17"/>
          <p:cNvCxnSpPr>
            <a:cxnSpLocks noChangeShapeType="1"/>
          </p:cNvCxnSpPr>
          <p:nvPr/>
        </p:nvCxnSpPr>
        <p:spPr bwMode="auto">
          <a:xfrm rot="16200000" flipH="1">
            <a:off x="2035951" y="4321975"/>
            <a:ext cx="428628" cy="3571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4" name="AutoShape 18"/>
          <p:cNvCxnSpPr>
            <a:cxnSpLocks noChangeShapeType="1"/>
            <a:endCxn id="24584" idx="1"/>
          </p:cNvCxnSpPr>
          <p:nvPr/>
        </p:nvCxnSpPr>
        <p:spPr bwMode="auto">
          <a:xfrm>
            <a:off x="4429124" y="5286388"/>
            <a:ext cx="571504" cy="11191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5" name="AutoShape 19"/>
          <p:cNvCxnSpPr>
            <a:cxnSpLocks noChangeShapeType="1"/>
          </p:cNvCxnSpPr>
          <p:nvPr/>
        </p:nvCxnSpPr>
        <p:spPr bwMode="auto">
          <a:xfrm flipV="1">
            <a:off x="6858016" y="4286256"/>
            <a:ext cx="571504" cy="5000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256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ОБРАЗОВАТЕЛЬНАЯ ОБЛАСТЬ «ФИЗИЧЕСКОЕ РАЗВИТИЕ»: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214422"/>
            <a:ext cx="8286808" cy="542928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b="1" dirty="0" smtClean="0"/>
              <a:t>Основная цель:</a:t>
            </a:r>
            <a:endParaRPr lang="ru-RU" dirty="0" smtClean="0"/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воспитание здорового, жизнерадостного, жизнестойкого, физически совершенного, гармонически и творчески развитого ребёнка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Задачи физического развития: </a:t>
            </a:r>
            <a:endParaRPr lang="ru-RU" dirty="0" smtClean="0">
              <a:solidFill>
                <a:srgbClr val="002060"/>
              </a:solidFill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</a:rPr>
              <a:t>Оздоровительные:</a:t>
            </a:r>
            <a:endParaRPr lang="ru-RU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       формирование правильной осанки; развитие гармоничного телосложения; развитие мышц лица, туловища, ног, рук, плечевого пояса, кистей, пальцев, шеи, глаз, внутренних органов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</a:rPr>
              <a:t>Образовательные:</a:t>
            </a:r>
            <a:endParaRPr lang="ru-RU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       формирование двигательных умений и навыков; развитие психофизических качеств (быстроты, силы, гибкости, выносливости, глазомера, ловкости); развитие двигательных способностей (функции равновесия, координации движений) 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</a:rPr>
              <a:t>Воспитательные:</a:t>
            </a:r>
            <a:endParaRPr lang="ru-RU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      формирование потребности в ежедневных физических упражнениях; воспитание умения рационально использовать физические упражнения в самостоятельной двигательной деятельности; приобретение грации, пластичности, выразительности движений; воспитание самостоятельности, инициативности, самоорганизации, взаимопомощи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Основные направления работы по физическому развитию детей в дошкольном учреждении:</a:t>
            </a:r>
            <a:endParaRPr lang="ru-RU" dirty="0" smtClean="0">
              <a:solidFill>
                <a:srgbClr val="002060"/>
              </a:solidFill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Приобретение опыта в двигательной деятельности, связанной с выполнением упражнений, направленных на развитие физических качеств (координация, гибкость)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Приобретение опыта в двигательной деятельности, способствующей правильному формированию опорно-двигательной системы организма, развитию равновесия, координации движения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Приобретение опыта в двигательной активности, способствующей развитию крупной и мелкой моторики обеих рук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Приобретение опыта в двигательной деятельности, связанной с правильным, не наносящим ущерб организму выполнением основных движений (ходьба, бег, мягкие прыжки, повороты в стороны)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Формирование начальных представлений о некоторых видах спорта; овладение подвижными играми с правилами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Становление целенаправленности и </a:t>
            </a:r>
            <a:r>
              <a:rPr lang="ru-RU" dirty="0" err="1" smtClean="0">
                <a:solidFill>
                  <a:srgbClr val="002060"/>
                </a:solidFill>
              </a:rPr>
              <a:t>саморегуляции</a:t>
            </a:r>
            <a:r>
              <a:rPr lang="ru-RU" dirty="0" smtClean="0">
                <a:solidFill>
                  <a:srgbClr val="002060"/>
                </a:solidFill>
              </a:rPr>
              <a:t> в двигательной сфере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Становление ценностей здорового образа жизни; овладение его элементарными нормами и правилами </a:t>
            </a: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       (в питании, двигательном режиме, закаливании, при формировании полезных привычек и др.)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3074" name="Picture 2" descr="C:\Documents and Settings\Администратор\Рабочий стол\материалы из интернета\разное\анимашки\п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142852"/>
            <a:ext cx="762000" cy="12287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858280" cy="10826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ОБРАЗОВАТЕЛЬНАЯ ОБЛАСТЬ </a:t>
            </a:r>
            <a:br>
              <a:rPr lang="ru-RU" b="1" dirty="0" smtClean="0"/>
            </a:br>
            <a:r>
              <a:rPr lang="ru-RU" b="1" dirty="0" smtClean="0"/>
              <a:t>«СОЦИАЛЬНО-КОММУНИКАТИВНОЕ РАЗВИТИЕ»: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7901014" cy="5045216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>
                <a:solidFill>
                  <a:srgbClr val="002060"/>
                </a:solidFill>
              </a:rPr>
              <a:t>Основная цель: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позитивная социализация детей дошкольного возраста; приобщение детей к </a:t>
            </a:r>
            <a:r>
              <a:rPr lang="ru-RU" sz="1200" dirty="0" err="1" smtClean="0">
                <a:solidFill>
                  <a:srgbClr val="002060"/>
                </a:solidFill>
              </a:rPr>
              <a:t>социокультурным</a:t>
            </a:r>
            <a:r>
              <a:rPr lang="ru-RU" sz="1200" dirty="0" smtClean="0">
                <a:solidFill>
                  <a:srgbClr val="002060"/>
                </a:solidFill>
              </a:rPr>
              <a:t> нормам, традициям семьи, общества и государства; формирование основ безопасности.</a:t>
            </a:r>
          </a:p>
          <a:p>
            <a:pPr algn="just"/>
            <a:r>
              <a:rPr lang="ru-RU" sz="1200" b="1" dirty="0" smtClean="0">
                <a:solidFill>
                  <a:srgbClr val="002060"/>
                </a:solidFill>
              </a:rPr>
              <a:t>Задачи социально-коммуникативного развития по ФГОС ДО: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Усвоение норм и ценностей, принятых в обществе, включая моральные и нравственные ценности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Развитие общения и взаимодействия ребёнка со взрослыми и сверстниками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Становление самостоятельности, целенаправленности и </a:t>
            </a:r>
            <a:r>
              <a:rPr lang="ru-RU" sz="1200" dirty="0" err="1" smtClean="0">
                <a:solidFill>
                  <a:srgbClr val="002060"/>
                </a:solidFill>
              </a:rPr>
              <a:t>саморегуляции</a:t>
            </a:r>
            <a:r>
              <a:rPr lang="ru-RU" sz="1200" dirty="0" smtClean="0">
                <a:solidFill>
                  <a:srgbClr val="002060"/>
                </a:solidFill>
              </a:rPr>
              <a:t> собственных действий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Развитие социального и эмоционального интеллекта, эмоциональной отзывчивости, сопереживания; формирование готовности к совместной деятельности со сверстниками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Формирование уважительного отношения и чувства принадлежности к своей семье и к сообществу детей и взрослых в организации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Формирование позитивных установок к различным видам труда и творчества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Формирование основ безопасного поведения в быту, в социуме, природе</a:t>
            </a:r>
          </a:p>
          <a:p>
            <a:pPr algn="just"/>
            <a:r>
              <a:rPr lang="ru-RU" sz="1200" b="1" dirty="0" smtClean="0">
                <a:solidFill>
                  <a:srgbClr val="002060"/>
                </a:solidFill>
              </a:rPr>
              <a:t>Основные направления работы по социально-коммуникативному развитию детей в дошкольном учреждении: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Социализация, развитие общения, нравственное воспитание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Ребёнок в семье и сообществе, патриотическое воспитание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Самообслуживание, самостоятельность, трудовое воспитание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Формирование основ безопасности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5" name="Picture 3" descr="C:\Documents and Settings\Администратор\Рабочий стол\материалы из интернета\разное\анимашки\t851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5143512"/>
            <a:ext cx="2065572" cy="131445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ОБРАЗОВАТЕЛЬНАЯ ОБЛАСТЬ «РЕЧЕВОЕ РАЗВИТИЕ»: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8115328" cy="5188092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>
                <a:solidFill>
                  <a:srgbClr val="002060"/>
                </a:solidFill>
              </a:rPr>
              <a:t>Основная цель: </a:t>
            </a:r>
            <a:r>
              <a:rPr lang="ru-RU" sz="1200" dirty="0" smtClean="0">
                <a:solidFill>
                  <a:srgbClr val="002060"/>
                </a:solidFill>
              </a:rPr>
              <a:t>развитие свободного общения с взрослыми и детьми, овладение конструктивными способами и средствами взаимодействия с окружающими.</a:t>
            </a:r>
          </a:p>
          <a:p>
            <a:pPr algn="just"/>
            <a:r>
              <a:rPr lang="ru-RU" sz="1200" b="1" dirty="0" smtClean="0">
                <a:solidFill>
                  <a:srgbClr val="002060"/>
                </a:solidFill>
              </a:rPr>
              <a:t>Задачи речевого развития по ФГОС ДО: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Владение речью как средством общения и культуры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Обогащение активного словаря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Развитие связной, грамматически правильной диалогической и монологической речи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Развитие речевого творчества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Развитие звуковой и интонационной культуры речи, фонематического слуха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Знакомство с книжной культурой, детской литературой, понимание на слух текстов различных жанров детской литературы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Формирование звуковой аналитико-синтетической активности как предпосылки обучения грамоте</a:t>
            </a:r>
          </a:p>
          <a:p>
            <a:pPr algn="just"/>
            <a:r>
              <a:rPr lang="ru-RU" sz="1200" b="1" dirty="0" smtClean="0">
                <a:solidFill>
                  <a:srgbClr val="002060"/>
                </a:solidFill>
              </a:rPr>
              <a:t>Основные направления работы по развитию речи детей в дошкольном учреждении: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Развитие словаря</a:t>
            </a:r>
            <a:r>
              <a:rPr lang="ru-RU" sz="1200" dirty="0" smtClean="0">
                <a:solidFill>
                  <a:srgbClr val="002060"/>
                </a:solidFill>
              </a:rPr>
              <a:t> (освоение значений слов и их уместное употребление в соответствии с контекстом высказывания, ситуацией, в которой происходит общение)</a:t>
            </a: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Воспитание звуковой культуры речи</a:t>
            </a:r>
            <a:r>
              <a:rPr lang="ru-RU" sz="1200" dirty="0" smtClean="0">
                <a:solidFill>
                  <a:srgbClr val="002060"/>
                </a:solidFill>
              </a:rPr>
              <a:t> (развитие восприятия звуков родной речи и произношения)</a:t>
            </a: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Воспитание интереса и любви к чтению, развитие литературной речи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Развитие связной речи</a:t>
            </a:r>
            <a:r>
              <a:rPr lang="ru-RU" sz="1200" dirty="0" smtClean="0">
                <a:solidFill>
                  <a:srgbClr val="002060"/>
                </a:solidFill>
              </a:rPr>
              <a:t> (диалогическая (разговорная) речь, монологическая речь (рассказывание))</a:t>
            </a: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Практическое овладение воспитанниками нормами речи </a:t>
            </a:r>
            <a:r>
              <a:rPr lang="ru-RU" sz="1200" dirty="0" smtClean="0">
                <a:solidFill>
                  <a:srgbClr val="002060"/>
                </a:solidFill>
              </a:rPr>
              <a:t>(способствование развитию речи как средства общения)</a:t>
            </a: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Формирование грамматического строя речи</a:t>
            </a:r>
            <a:r>
              <a:rPr lang="ru-RU" sz="1200" dirty="0" smtClean="0">
                <a:solidFill>
                  <a:srgbClr val="002060"/>
                </a:solidFill>
              </a:rPr>
              <a:t> (морфология (изменение слов по родам, числам, </a:t>
            </a:r>
          </a:p>
          <a:p>
            <a:pPr algn="just">
              <a:buNone/>
            </a:pPr>
            <a:r>
              <a:rPr lang="ru-RU" sz="1200" dirty="0" smtClean="0">
                <a:solidFill>
                  <a:srgbClr val="002060"/>
                </a:solidFill>
              </a:rPr>
              <a:t>      падежам), синтаксис (освоение различных типов словосочетаний и предложений), словообразование)</a:t>
            </a:r>
          </a:p>
          <a:p>
            <a:pPr algn="just"/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1026" name="Picture 2" descr="C:\Documents and Settings\Администратор\Рабочий стол\материалы из интернета\разное\анимашки\574a61436c4d46c39fe790e12904224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285728"/>
            <a:ext cx="1285876" cy="87868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ОБРАЗОВАТЕЛЬНАЯ ОБЛАСТЬ «ПОЗНАВАТЕЛЬНОЕ РАЗВИТИЕ»: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00174"/>
            <a:ext cx="8043890" cy="4973778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>
                <a:solidFill>
                  <a:srgbClr val="002060"/>
                </a:solidFill>
              </a:rPr>
              <a:t>Основная цель: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ознакомление с окружающим социальным миром, с природой и природными явлениями; формирование целостной картины мира; формирование элементарных математических представлений; развитие познавательно-исследовательской деятельности.</a:t>
            </a:r>
          </a:p>
          <a:p>
            <a:pPr algn="just"/>
            <a:r>
              <a:rPr lang="ru-RU" sz="1200" b="1" dirty="0" smtClean="0">
                <a:solidFill>
                  <a:srgbClr val="002060"/>
                </a:solidFill>
              </a:rPr>
              <a:t>Задачи познавательного развития по ФГОС ДО: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Развитие интересов детей, любознательности и познавательной мотивации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Формирование познавательных действий, становление сознания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Развитие воображения и творческой активности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Формирование первичных представлений о себе, других людях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Формирование первичных представлений об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Формирование первичных представлений о малой Родине и Отечестве, представлений о </a:t>
            </a:r>
            <a:r>
              <a:rPr lang="ru-RU" sz="1200" dirty="0" err="1" smtClean="0">
                <a:solidFill>
                  <a:srgbClr val="002060"/>
                </a:solidFill>
              </a:rPr>
              <a:t>социокультурных</a:t>
            </a:r>
            <a:r>
              <a:rPr lang="ru-RU" sz="1200" dirty="0" smtClean="0">
                <a:solidFill>
                  <a:srgbClr val="002060"/>
                </a:solidFill>
              </a:rPr>
              <a:t> ценностях нашего народа, об отечественных традициях и праздниках, о планете Земля как общем доме людей, о многообразии стран и народов мира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Формирование первичных представлений об особенностях природы</a:t>
            </a:r>
          </a:p>
          <a:p>
            <a:pPr algn="just"/>
            <a:r>
              <a:rPr lang="ru-RU" sz="1200" b="1" dirty="0" smtClean="0">
                <a:solidFill>
                  <a:srgbClr val="002060"/>
                </a:solidFill>
              </a:rPr>
              <a:t>Основные направления работы по познавательному развитию детей в дошкольном учреждении: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Развитие познавательно-исследовательской деятельности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Приобщение к </a:t>
            </a:r>
            <a:r>
              <a:rPr lang="ru-RU" sz="1200" i="1" dirty="0" err="1" smtClean="0">
                <a:solidFill>
                  <a:srgbClr val="002060"/>
                </a:solidFill>
              </a:rPr>
              <a:t>социокультурным</a:t>
            </a:r>
            <a:r>
              <a:rPr lang="ru-RU" sz="1200" i="1" dirty="0" smtClean="0">
                <a:solidFill>
                  <a:srgbClr val="002060"/>
                </a:solidFill>
              </a:rPr>
              <a:t> ценностям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Формирование элементарных математических представлений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Ознакомление с миром природы</a:t>
            </a:r>
            <a:endParaRPr lang="ru-RU" sz="1200" dirty="0" smtClean="0">
              <a:solidFill>
                <a:srgbClr val="002060"/>
              </a:solidFill>
            </a:endParaRPr>
          </a:p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2050" name="Picture 2" descr="C:\Documents and Settings\Администратор\Рабочий стол\материалы из интернета\разное\анимашки\0a70a813e6efd7a4ff1cccca73be74c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285728"/>
            <a:ext cx="1285878" cy="128587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ОБРАЗОВАТЕЛЬНАЯ ОБЛАСТЬ </a:t>
            </a:r>
            <a:br>
              <a:rPr lang="ru-RU" b="1" dirty="0" smtClean="0"/>
            </a:br>
            <a:r>
              <a:rPr lang="ru-RU" b="1" dirty="0" smtClean="0"/>
              <a:t>«ХУДОЖЕСТВЕННО-ЭСТЕТИЧЕСКОЕ РАЗВИТИЕ»: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15328" cy="4873752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>
                <a:solidFill>
                  <a:srgbClr val="002060"/>
                </a:solidFill>
              </a:rPr>
              <a:t>Основная цель: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формирование интереса к эстетической стороне окружающей действительности; развитие эстетических чувств детей; развитие детского художественного творчества, интереса к самостоятельной творческой деятельности.</a:t>
            </a:r>
          </a:p>
          <a:p>
            <a:pPr algn="just"/>
            <a:r>
              <a:rPr lang="ru-RU" sz="1200" b="1" dirty="0" smtClean="0">
                <a:solidFill>
                  <a:srgbClr val="002060"/>
                </a:solidFill>
              </a:rPr>
              <a:t>Задачи художественно-эстетического развития по ФГОС ДО: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Развитие предпосылок ценностно-смыслового восприятия и понимания произведений искусства, мира природы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Становление эстетического отношения к окружающему миру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Формирование элементарных представлений о видах искусства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Восприятие музыки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 Восприятие художественной литературы, фольклора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Стимулирование сопереживания персонажам художественных произведений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Реализация самостоятельной творческой деятельности (изобразительной, конструктивно-модельной, музыкальной и др.)</a:t>
            </a:r>
          </a:p>
          <a:p>
            <a:pPr algn="just"/>
            <a:r>
              <a:rPr lang="ru-RU" sz="1200" b="1" dirty="0" smtClean="0">
                <a:solidFill>
                  <a:srgbClr val="002060"/>
                </a:solidFill>
              </a:rPr>
              <a:t>Основные направления работы по художественно-эстетическому развитию 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b="1" dirty="0" smtClean="0">
                <a:solidFill>
                  <a:srgbClr val="002060"/>
                </a:solidFill>
              </a:rPr>
              <a:t>детей в дошкольном учреждении: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Приобщение к искусству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Изобразительная деятельность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Конструктивно-модельная  деятельность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i="1" dirty="0" smtClean="0">
                <a:solidFill>
                  <a:srgbClr val="002060"/>
                </a:solidFill>
              </a:rPr>
              <a:t>Музыкальная  деятельность</a:t>
            </a:r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4099" name="Picture 3" descr="C:\Documents and Settings\Администратор\Рабочий стол\материалы из интернета\разное\анимашки\b361b7018a1d01b9f42104e7c99c4a9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5214950"/>
            <a:ext cx="1071570" cy="117611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28604"/>
            <a:ext cx="7139014" cy="114300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</a:rPr>
              <a:t>Направления взаимодействия с семьями воспитанников:</a:t>
            </a:r>
            <a:endParaRPr lang="en-US" altLang="ru-RU" sz="2800" dirty="0">
              <a:solidFill>
                <a:srgbClr val="002060"/>
              </a:solidFill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700251" y="1507848"/>
            <a:ext cx="657763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428596" y="2214554"/>
            <a:ext cx="7929618" cy="1571636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714348" y="2285992"/>
            <a:ext cx="7572428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ВЗАИМОПОЗНАНИЕ И ВЗАИМОИНФОРМИРОВАНИЕ </a:t>
            </a:r>
          </a:p>
          <a:p>
            <a:pPr algn="ctr">
              <a:lnSpc>
                <a:spcPct val="90000"/>
              </a:lnSpc>
            </a:pPr>
            <a:r>
              <a:rPr lang="ru-RU" altLang="ru-RU" sz="1400" b="1" dirty="0" smtClean="0">
                <a:solidFill>
                  <a:srgbClr val="002060"/>
                </a:solidFill>
                <a:cs typeface="Arial" charset="0"/>
              </a:rPr>
              <a:t>(</a:t>
            </a:r>
            <a:r>
              <a:rPr lang="ru-RU" sz="1400" dirty="0" smtClean="0"/>
              <a:t>беседы, консультации, буклеты, памятки, папки-передвижки, анкетирование, посещение семей на дому, сбор сведений о семье, проведение Дней открытых дверей, информирование через сайт ДОУ)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4434747" y="1446850"/>
            <a:ext cx="636883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428596" y="3857628"/>
            <a:ext cx="7929618" cy="135732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428596" y="5373216"/>
            <a:ext cx="7929618" cy="134193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1214414" y="3929066"/>
            <a:ext cx="6634339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НЕПРЕРЫВНОЕ ОБРАЗОВАНИЕ ВОСПИТЫВАЮЩИХ ВЗРОСЛЫХ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(родительские собрания, семинары-практикумы, тренинги, 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мастер-классы, круглые столы)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000100" y="5451036"/>
            <a:ext cx="7143800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СОВМЕСТНАЯ ДЕЯТЕЛЬНОСТЬ </a:t>
            </a:r>
          </a:p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ПЕДАГОГОВ, РОДИТЕЛЕЙ, ДЕТЕЙ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(участие в проектной деятельности, праздники, фестивали, совместные походы и экскурсии, выставки, совместное участие в конкурсах)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256989" y="438922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187624" y="2827281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Направления вариативной части программы:</a:t>
            </a:r>
            <a:endParaRPr lang="ru-RU" sz="3200" b="1" dirty="0">
              <a:solidFill>
                <a:srgbClr val="000099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714348" y="1500174"/>
            <a:ext cx="4000528" cy="171451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/>
              <a:t>1. РЕГИОНАЛЬНЫЙ </a:t>
            </a:r>
          </a:p>
          <a:p>
            <a:pPr algn="ctr"/>
            <a:r>
              <a:rPr lang="ru-RU" sz="2400" b="1" dirty="0" smtClean="0"/>
              <a:t>КОМПОНЕНТ</a:t>
            </a:r>
            <a:endParaRPr lang="ru-RU" sz="2400" b="1" dirty="0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736172" y="3933056"/>
            <a:ext cx="3978704" cy="207170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 </a:t>
            </a:r>
            <a:r>
              <a:rPr lang="ru-RU" sz="2400" b="1" dirty="0" smtClean="0"/>
              <a:t>2. ОСВОЕНИЕ НОВЫХ </a:t>
            </a:r>
          </a:p>
          <a:p>
            <a:pPr algn="ctr"/>
            <a:r>
              <a:rPr lang="ru-RU" sz="2400" b="1" dirty="0" smtClean="0"/>
              <a:t>ОБРАЗОВАТЕЛЬНЫХ </a:t>
            </a:r>
          </a:p>
          <a:p>
            <a:pPr algn="ctr"/>
            <a:r>
              <a:rPr lang="ru-RU" sz="2400" b="1" dirty="0" smtClean="0"/>
              <a:t>ТЕХНОЛОГИЙ</a:t>
            </a:r>
            <a:endParaRPr lang="ru-RU" sz="2400" b="1" dirty="0"/>
          </a:p>
        </p:txBody>
      </p:sp>
      <p:pic>
        <p:nvPicPr>
          <p:cNvPr id="27" name="Picture 2" descr="H:\Дет.сад\Картинки, рисунки\Дети и взрослые\дети рисую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485027"/>
            <a:ext cx="3100904" cy="458514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Содержание 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организационного раздел</a:t>
            </a:r>
            <a:r>
              <a:rPr lang="ru-RU" sz="3200" b="1" dirty="0" smtClean="0"/>
              <a:t>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86700" cy="4873752"/>
          </a:xfrm>
        </p:spPr>
        <p:txBody>
          <a:bodyPr/>
          <a:lstStyle/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Организационный раздел включает в себя:</a:t>
            </a:r>
          </a:p>
          <a:p>
            <a:pPr>
              <a:buFontTx/>
              <a:buChar char="-"/>
            </a:pPr>
            <a:r>
              <a:rPr lang="ru-RU" dirty="0"/>
              <a:t>- </a:t>
            </a:r>
            <a:r>
              <a:rPr lang="ru-RU" dirty="0" smtClean="0">
                <a:solidFill>
                  <a:srgbClr val="002060"/>
                </a:solidFill>
              </a:rPr>
              <a:t>описание </a:t>
            </a:r>
            <a:r>
              <a:rPr lang="ru-RU" dirty="0">
                <a:solidFill>
                  <a:srgbClr val="002060"/>
                </a:solidFill>
              </a:rPr>
              <a:t>материально-технического обеспечения Программы, обеспеченности методическими материалами и средствами обучения и </a:t>
            </a:r>
            <a:r>
              <a:rPr lang="ru-RU" dirty="0" smtClean="0">
                <a:solidFill>
                  <a:srgbClr val="002060"/>
                </a:solidFill>
              </a:rPr>
              <a:t>воспитания;</a:t>
            </a:r>
          </a:p>
          <a:p>
            <a:pPr>
              <a:buFontTx/>
              <a:buChar char="-"/>
            </a:pPr>
            <a:r>
              <a:rPr lang="ru-RU" dirty="0" smtClean="0"/>
              <a:t>- </a:t>
            </a:r>
            <a:r>
              <a:rPr lang="ru-RU" dirty="0" smtClean="0">
                <a:solidFill>
                  <a:srgbClr val="002060"/>
                </a:solidFill>
              </a:rPr>
              <a:t>распорядок </a:t>
            </a:r>
            <a:r>
              <a:rPr lang="ru-RU" dirty="0">
                <a:solidFill>
                  <a:srgbClr val="002060"/>
                </a:solidFill>
              </a:rPr>
              <a:t>и режим </a:t>
            </a:r>
            <a:r>
              <a:rPr lang="ru-RU" dirty="0" smtClean="0">
                <a:solidFill>
                  <a:srgbClr val="002060"/>
                </a:solidFill>
              </a:rPr>
              <a:t>дня;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</a:rPr>
              <a:t>- </a:t>
            </a:r>
            <a:r>
              <a:rPr lang="ru-RU" dirty="0" smtClean="0">
                <a:solidFill>
                  <a:srgbClr val="002060"/>
                </a:solidFill>
                <a:latin typeface="Times New Roman"/>
              </a:rPr>
              <a:t>о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собенности 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</a:rPr>
              <a:t>традиционных событий, праздников, 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мероприятий;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Times New Roman"/>
              </a:rPr>
              <a:t>- особенности 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организации развивающей предметно-пространственной </a:t>
            </a:r>
            <a:r>
              <a:rPr lang="ru-RU" dirty="0" smtClean="0">
                <a:solidFill>
                  <a:srgbClr val="002060"/>
                </a:solidFill>
                <a:latin typeface="Times New Roman"/>
              </a:rPr>
              <a:t>среды;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Times New Roman"/>
              </a:rPr>
              <a:t>- </a:t>
            </a:r>
            <a:r>
              <a:rPr lang="ru-RU" dirty="0" smtClean="0">
                <a:solidFill>
                  <a:srgbClr val="002060"/>
                </a:solidFill>
                <a:latin typeface="Times New Roman"/>
              </a:rPr>
              <a:t>финансовые условия.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252520" cy="11430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Контактная информация: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87375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/>
              <a:t>Юридический и почтовый адрес: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422055, РТ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, Сабинский район, 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с.Старый </a:t>
            </a:r>
            <a:r>
              <a:rPr lang="ru-RU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Мичан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, ул.Школьная, 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дом 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12.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Телефоны: </a:t>
            </a:r>
            <a:r>
              <a:rPr lang="ru-RU" dirty="0" smtClean="0"/>
              <a:t>8 (843) 42479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703</TotalTime>
  <Words>2624</Words>
  <Application>Microsoft Office PowerPoint</Application>
  <PresentationFormat>Экран (4:3)</PresentationFormat>
  <Paragraphs>237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Эркер</vt:lpstr>
      <vt:lpstr>   Краткая презентация основной образовательной программы дошкольного образования  с.Старый Мичан , 2019г.  </vt:lpstr>
      <vt:lpstr>Слайд 2</vt:lpstr>
      <vt:lpstr> </vt:lpstr>
      <vt:lpstr>Цель образовательной программы:</vt:lpstr>
      <vt:lpstr>Задачи программы:</vt:lpstr>
      <vt:lpstr>Слайд 6</vt:lpstr>
      <vt:lpstr>  </vt:lpstr>
      <vt:lpstr>Образовательная программа ДОО  включает три основных раздела:</vt:lpstr>
      <vt:lpstr>Содержание целевого раздела:</vt:lpstr>
      <vt:lpstr>Целевые ориентиры образования в младенческом и раннем возрасте: </vt:lpstr>
      <vt:lpstr>Целевые ориентиры  на этапе завершения дошкольного образования: </vt:lpstr>
      <vt:lpstr>Слайд 12</vt:lpstr>
      <vt:lpstr>Содержательный раздел:</vt:lpstr>
      <vt:lpstr>Образовательные области, обеспечивающие разностороннее развитие детей по ФГОС ДО:</vt:lpstr>
      <vt:lpstr>ОБРАЗОВАТЕЛЬНАЯ ОБЛАСТЬ «ФИЗИЧЕСКОЕ РАЗВИТИЕ»:  </vt:lpstr>
      <vt:lpstr>ОБРАЗОВАТЕЛЬНАЯ ОБЛАСТЬ  «СОЦИАЛЬНО-КОММУНИКАТИВНОЕ РАЗВИТИЕ»:</vt:lpstr>
      <vt:lpstr>ОБРАЗОВАТЕЛЬНАЯ ОБЛАСТЬ «РЕЧЕВОЕ РАЗВИТИЕ»: </vt:lpstr>
      <vt:lpstr>ОБРАЗОВАТЕЛЬНАЯ ОБЛАСТЬ «ПОЗНАВАТЕЛЬНОЕ РАЗВИТИЕ»:</vt:lpstr>
      <vt:lpstr>ОБРАЗОВАТЕЛЬНАЯ ОБЛАСТЬ  «ХУДОЖЕСТВЕННО-ЭСТЕТИЧЕСКОЕ РАЗВИТИЕ»:</vt:lpstr>
      <vt:lpstr>Направления взаимодействия с семьями воспитанников:</vt:lpstr>
      <vt:lpstr>Направления вариативной части программы:</vt:lpstr>
      <vt:lpstr>Содержание  организационного раздела:</vt:lpstr>
      <vt:lpstr>Контактная информация: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МАЛЫШОК ООП ДОО</dc:title>
  <dc:creator>Оксана Миляхова</dc:creator>
  <cp:lastModifiedBy>Admin</cp:lastModifiedBy>
  <cp:revision>140</cp:revision>
  <dcterms:created xsi:type="dcterms:W3CDTF">2013-12-24T12:41:12Z</dcterms:created>
  <dcterms:modified xsi:type="dcterms:W3CDTF">2020-03-05T20:12:09Z</dcterms:modified>
</cp:coreProperties>
</file>