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71" r:id="rId15"/>
    <p:sldId id="267" r:id="rId16"/>
    <p:sldId id="272" r:id="rId17"/>
    <p:sldId id="297" r:id="rId18"/>
    <p:sldId id="273" r:id="rId19"/>
    <p:sldId id="298" r:id="rId20"/>
    <p:sldId id="274" r:id="rId21"/>
    <p:sldId id="299" r:id="rId22"/>
    <p:sldId id="275" r:id="rId23"/>
    <p:sldId id="276" r:id="rId24"/>
    <p:sldId id="300" r:id="rId25"/>
    <p:sldId id="277" r:id="rId26"/>
    <p:sldId id="280" r:id="rId27"/>
    <p:sldId id="278" r:id="rId28"/>
    <p:sldId id="301" r:id="rId29"/>
    <p:sldId id="302" r:id="rId30"/>
    <p:sldId id="279" r:id="rId31"/>
    <p:sldId id="281" r:id="rId32"/>
    <p:sldId id="295" r:id="rId33"/>
    <p:sldId id="282" r:id="rId34"/>
    <p:sldId id="284" r:id="rId35"/>
    <p:sldId id="286" r:id="rId36"/>
    <p:sldId id="287" r:id="rId37"/>
    <p:sldId id="294" r:id="rId38"/>
    <p:sldId id="303" r:id="rId39"/>
    <p:sldId id="30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4660"/>
  </p:normalViewPr>
  <p:slideViewPr>
    <p:cSldViewPr>
      <p:cViewPr varScale="1">
        <p:scale>
          <a:sx n="103" d="100"/>
          <a:sy n="103" d="100"/>
        </p:scale>
        <p:origin x="19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A2DA8-38DE-44EE-A5B1-FBD6B4B29952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DD21E-A93B-4AC2-91F6-85F123637A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DD21E-A93B-4AC2-91F6-85F123637A2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2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DD21E-A93B-4AC2-91F6-85F123637A2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142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DD21E-A93B-4AC2-91F6-85F123637A2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202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65ABF-7247-4DD4-86EF-D102AA228D5A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C6A81-005B-43CC-8A64-361A3077B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8496944" cy="1008111"/>
          </a:xfrm>
        </p:spPr>
        <p:txBody>
          <a:bodyPr/>
          <a:lstStyle/>
          <a:p>
            <a:r>
              <a:rPr lang="tt-RU" b="1" i="1" dirty="0" smtClean="0">
                <a:solidFill>
                  <a:srgbClr val="FF0000"/>
                </a:solidFill>
              </a:rPr>
              <a:t>Мәңге үлмәс, Муса, синең җыр...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301208"/>
            <a:ext cx="7344816" cy="1008112"/>
          </a:xfrm>
        </p:spPr>
        <p:txBody>
          <a:bodyPr>
            <a:normAutofit/>
          </a:bodyPr>
          <a:lstStyle/>
          <a:p>
            <a:r>
              <a:rPr lang="tt-RU" sz="6000" dirty="0" smtClean="0">
                <a:solidFill>
                  <a:srgbClr val="FFFF00"/>
                </a:solidFill>
              </a:rPr>
              <a:t>1906-1944</a:t>
            </a:r>
            <a:endParaRPr lang="ru-RU" sz="6000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3312368" cy="4464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542">
        <p:split orient="vert"/>
      </p:transition>
    </mc:Choice>
    <mc:Fallback xmlns="">
      <p:transition spd="slow" advClick="0" advTm="1054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  <p:extLst mod="1"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Муса</a:t>
            </a:r>
            <a:r>
              <a:rPr lang="ru-RU" b="1" dirty="0"/>
              <a:t> </a:t>
            </a:r>
            <a:r>
              <a:rPr lang="ru-RU" b="1" dirty="0" err="1"/>
              <a:t>Мостафа</a:t>
            </a:r>
            <a:r>
              <a:rPr lang="ru-RU" b="1" dirty="0"/>
              <a:t> </a:t>
            </a:r>
            <a:r>
              <a:rPr lang="ru-RU" b="1" dirty="0" err="1"/>
              <a:t>улы</a:t>
            </a:r>
            <a:r>
              <a:rPr lang="ru-RU" b="1" dirty="0"/>
              <a:t> </a:t>
            </a:r>
            <a:r>
              <a:rPr lang="ru-RU" b="1" dirty="0" err="1"/>
              <a:t>Җәлилов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rgbClr val="002060"/>
                </a:solidFill>
              </a:rPr>
              <a:t>1906 </a:t>
            </a:r>
            <a:r>
              <a:rPr lang="ru-RU" dirty="0" err="1">
                <a:solidFill>
                  <a:srgbClr val="002060"/>
                </a:solidFill>
              </a:rPr>
              <a:t>елның </a:t>
            </a:r>
            <a:r>
              <a:rPr lang="ru-RU" dirty="0">
                <a:solidFill>
                  <a:srgbClr val="002060"/>
                </a:solidFill>
              </a:rPr>
              <a:t>15 </a:t>
            </a:r>
            <a:r>
              <a:rPr lang="ru-RU" dirty="0" err="1">
                <a:solidFill>
                  <a:srgbClr val="002060"/>
                </a:solidFill>
              </a:rPr>
              <a:t>февралендә хәзерге </a:t>
            </a:r>
            <a:r>
              <a:rPr lang="ru-RU" dirty="0">
                <a:solidFill>
                  <a:srgbClr val="002060"/>
                </a:solidFill>
              </a:rPr>
              <a:t>Оренбург </a:t>
            </a:r>
            <a:r>
              <a:rPr lang="ru-RU" dirty="0" err="1">
                <a:solidFill>
                  <a:srgbClr val="002060"/>
                </a:solidFill>
              </a:rPr>
              <a:t>өлкәсе </a:t>
            </a:r>
            <a:r>
              <a:rPr lang="ru-RU" dirty="0">
                <a:solidFill>
                  <a:srgbClr val="002060"/>
                </a:solidFill>
              </a:rPr>
              <a:t>Шарлык районы </a:t>
            </a:r>
            <a:r>
              <a:rPr lang="ru-RU" dirty="0" err="1">
                <a:solidFill>
                  <a:srgbClr val="002060"/>
                </a:solidFill>
              </a:rPr>
              <a:t>Мостафа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авылында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дөньяга </a:t>
            </a:r>
            <a:r>
              <a:rPr lang="ru-RU" dirty="0" err="1" smtClean="0">
                <a:solidFill>
                  <a:srgbClr val="002060"/>
                </a:solidFill>
              </a:rPr>
              <a:t>килә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Ул</a:t>
            </a:r>
            <a:r>
              <a:rPr lang="ru-RU" dirty="0" smtClean="0">
                <a:solidFill>
                  <a:srgbClr val="002060"/>
                </a:solidFill>
              </a:rPr>
              <a:t>   кече                               </a:t>
            </a:r>
            <a:r>
              <a:rPr lang="ru-RU" dirty="0" err="1" smtClean="0">
                <a:solidFill>
                  <a:srgbClr val="002060"/>
                </a:solidFill>
              </a:rPr>
              <a:t>яшьтән   үк  зирәк  була</a:t>
            </a:r>
            <a:r>
              <a:rPr lang="ru-RU" dirty="0" smtClean="0">
                <a:solidFill>
                  <a:srgbClr val="002060"/>
                </a:solidFill>
              </a:rPr>
              <a:t>.                                     </a:t>
            </a:r>
            <a:r>
              <a:rPr lang="ru-RU" dirty="0" err="1" smtClean="0">
                <a:solidFill>
                  <a:srgbClr val="002060"/>
                </a:solidFill>
              </a:rPr>
              <a:t>Күп укый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һәр нәрсәне                            белергә тырыша</a:t>
            </a:r>
            <a:r>
              <a:rPr lang="ru-RU" dirty="0" smtClean="0">
                <a:solidFill>
                  <a:srgbClr val="002060"/>
                </a:solidFill>
              </a:rPr>
              <a:t>.  Оста                                  </a:t>
            </a:r>
            <a:r>
              <a:rPr lang="ru-RU" dirty="0" err="1" smtClean="0">
                <a:solidFill>
                  <a:srgbClr val="002060"/>
                </a:solidFill>
              </a:rPr>
              <a:t>итеп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мондалинада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уйный</a:t>
            </a:r>
            <a:r>
              <a:rPr lang="ru-RU" dirty="0" smtClean="0">
                <a:solidFill>
                  <a:srgbClr val="002060"/>
                </a:solidFill>
              </a:rPr>
              <a:t>      га </a:t>
            </a:r>
            <a:r>
              <a:rPr lang="ru-RU" dirty="0" err="1" smtClean="0">
                <a:solidFill>
                  <a:srgbClr val="002060"/>
                </a:solidFill>
              </a:rPr>
              <a:t>өйрәнә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рәсем ясарга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ярата</a:t>
            </a:r>
            <a:r>
              <a:rPr lang="ru-RU" dirty="0" smtClean="0">
                <a:solidFill>
                  <a:srgbClr val="002060"/>
                </a:solidFill>
              </a:rPr>
              <a:t>. 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Documents\Рисунки\jal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20888"/>
            <a:ext cx="3168352" cy="42292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6021288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Яш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Муса әнисе һәм сеңлесе Хәдичә белән.</a:t>
            </a:r>
          </a:p>
          <a:p>
            <a:r>
              <a:rPr lang="tt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			1926 ел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502">
        <p:split orient="vert"/>
      </p:transition>
    </mc:Choice>
    <mc:Fallback xmlns="">
      <p:transition spd="slow" advClick="0" advTm="1150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b="1" i="1" dirty="0" smtClean="0">
                <a:solidFill>
                  <a:srgbClr val="C00000"/>
                </a:solidFill>
              </a:rPr>
              <a:t>Мусаның  туган  авылы...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D:\Documents\Рисунки\DSC030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8136904" cy="489654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179">
        <p:split orient="vert"/>
      </p:transition>
    </mc:Choice>
    <mc:Fallback xmlns="">
      <p:transition spd="slow" advClick="0" advTm="1117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Уку еллары: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435280" cy="4569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/>
              <a:t>Муса    </a:t>
            </a:r>
            <a:r>
              <a:rPr lang="ru-RU" sz="4000" b="1" dirty="0" err="1"/>
              <a:t>алты</a:t>
            </a:r>
            <a:r>
              <a:rPr lang="ru-RU" sz="4000" b="1" dirty="0"/>
              <a:t> 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яшеннән</a:t>
            </a:r>
            <a:r>
              <a:rPr lang="ru-RU" sz="4000" b="1" dirty="0" smtClean="0"/>
              <a:t> </a:t>
            </a:r>
          </a:p>
          <a:p>
            <a:pPr>
              <a:buNone/>
            </a:pPr>
            <a:r>
              <a:rPr lang="ru-RU" sz="4000" b="1" dirty="0" err="1" smtClean="0"/>
              <a:t>авыл</a:t>
            </a:r>
            <a:r>
              <a:rPr lang="ru-RU" sz="4000" b="1" dirty="0" smtClean="0"/>
              <a:t> </a:t>
            </a:r>
            <a:r>
              <a:rPr lang="ru-RU" sz="4000" b="1" dirty="0" err="1"/>
              <a:t>мәктәбенә </a:t>
            </a:r>
            <a:r>
              <a:rPr lang="ru-RU" sz="4000" b="1" dirty="0" err="1" smtClean="0"/>
              <a:t>укырга</a:t>
            </a:r>
            <a:endParaRPr lang="ru-RU" sz="4000" b="1" dirty="0" smtClean="0"/>
          </a:p>
          <a:p>
            <a:pPr>
              <a:buNone/>
            </a:pPr>
            <a:r>
              <a:rPr lang="ru-RU" sz="4000" b="1" dirty="0" smtClean="0"/>
              <a:t> </a:t>
            </a:r>
            <a:r>
              <a:rPr lang="ru-RU" sz="4000" b="1" dirty="0" err="1" smtClean="0"/>
              <a:t>керә.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Гаилә </a:t>
            </a:r>
            <a:r>
              <a:rPr lang="ru-RU" sz="4000" b="1" dirty="0" err="1"/>
              <a:t>шәһәргә</a:t>
            </a:r>
            <a:r>
              <a:rPr lang="ru-RU" sz="4000" b="1" dirty="0"/>
              <a:t> </a:t>
            </a:r>
            <a:endParaRPr lang="ru-RU" sz="4000" b="1" dirty="0" smtClean="0"/>
          </a:p>
          <a:p>
            <a:pPr>
              <a:buNone/>
            </a:pPr>
            <a:r>
              <a:rPr lang="ru-RU" sz="4000" b="1" dirty="0" err="1" smtClean="0"/>
              <a:t>күчә, ул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укуын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«Хөсәения</a:t>
            </a:r>
            <a:r>
              <a:rPr lang="ru-RU" sz="4000" b="1" dirty="0" err="1"/>
              <a:t>»</a:t>
            </a:r>
            <a:r>
              <a:rPr lang="ru-RU" sz="4000" b="1" dirty="0"/>
              <a:t> </a:t>
            </a:r>
            <a:endParaRPr lang="ru-RU" sz="4000" b="1" dirty="0" smtClean="0"/>
          </a:p>
          <a:p>
            <a:pPr>
              <a:buNone/>
            </a:pPr>
            <a:r>
              <a:rPr lang="ru-RU" sz="4000" b="1" dirty="0" err="1" smtClean="0"/>
              <a:t>мәдрәсәсендә дәвам итә</a:t>
            </a:r>
            <a:r>
              <a:rPr lang="ru-RU" b="1" dirty="0" err="1"/>
              <a:t>.</a:t>
            </a:r>
            <a:endParaRPr lang="ru-RU" b="1" dirty="0"/>
          </a:p>
        </p:txBody>
      </p:sp>
      <p:pic>
        <p:nvPicPr>
          <p:cNvPr id="2050" name="Picture 2" descr="D:\Documents\Рисунки\DSC03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908720"/>
            <a:ext cx="2987824" cy="559992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0"/>
          </a:sp3d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40">
        <p:split orient="vert"/>
      </p:transition>
    </mc:Choice>
    <mc:Fallback xmlns="">
      <p:transition spd="slow" advClick="0" advTm="1404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tt-RU" i="1" dirty="0" smtClean="0"/>
              <a:t>Казанда яшәгән вакыты: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073427"/>
          </a:xfrm>
        </p:spPr>
        <p:txBody>
          <a:bodyPr/>
          <a:lstStyle/>
          <a:p>
            <a:pPr marL="363538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1922 </a:t>
            </a:r>
            <a:r>
              <a:rPr lang="ru-RU" b="1" i="1" dirty="0" err="1">
                <a:solidFill>
                  <a:srgbClr val="002060"/>
                </a:solidFill>
              </a:rPr>
              <a:t>елның </a:t>
            </a:r>
            <a:r>
              <a:rPr lang="ru-RU" b="1" i="1" dirty="0" err="1" smtClean="0">
                <a:solidFill>
                  <a:srgbClr val="002060"/>
                </a:solidFill>
              </a:rPr>
              <a:t> көзендә </a:t>
            </a:r>
            <a:r>
              <a:rPr lang="ru-RU" b="1" i="1" dirty="0">
                <a:solidFill>
                  <a:srgbClr val="002060"/>
                </a:solidFill>
              </a:rPr>
              <a:t>М. </a:t>
            </a:r>
            <a:r>
              <a:rPr lang="ru-RU" b="1" i="1" dirty="0" err="1" smtClean="0">
                <a:solidFill>
                  <a:srgbClr val="002060"/>
                </a:solidFill>
              </a:rPr>
              <a:t>Җәлил  </a:t>
            </a:r>
            <a:r>
              <a:rPr lang="ru-RU" b="1" i="1" dirty="0" err="1">
                <a:solidFill>
                  <a:srgbClr val="002060"/>
                </a:solidFill>
              </a:rPr>
              <a:t>Казанга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килә.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marL="363538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1923 </a:t>
            </a:r>
            <a:r>
              <a:rPr lang="ru-RU" b="1" i="1" dirty="0" smtClean="0">
                <a:solidFill>
                  <a:srgbClr val="002060"/>
                </a:solidFill>
              </a:rPr>
              <a:t>-25 </a:t>
            </a:r>
            <a:r>
              <a:rPr lang="ru-RU" b="1" i="1" dirty="0" err="1" smtClean="0">
                <a:solidFill>
                  <a:srgbClr val="002060"/>
                </a:solidFill>
              </a:rPr>
              <a:t>елларда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Татрабфакта</a:t>
            </a:r>
            <a:r>
              <a:rPr lang="ru-RU" b="1" i="1" dirty="0" smtClean="0">
                <a:solidFill>
                  <a:srgbClr val="002060"/>
                </a:solidFill>
              </a:rPr>
              <a:t>  </a:t>
            </a:r>
            <a:r>
              <a:rPr lang="ru-RU" b="1" i="1" dirty="0" err="1" smtClean="0">
                <a:solidFill>
                  <a:srgbClr val="002060"/>
                </a:solidFill>
              </a:rPr>
              <a:t>укый</a:t>
            </a:r>
            <a:r>
              <a:rPr lang="ru-RU" b="1" i="1" dirty="0" smtClean="0">
                <a:solidFill>
                  <a:srgbClr val="002060"/>
                </a:solidFill>
              </a:rPr>
              <a:t>  </a:t>
            </a:r>
            <a:r>
              <a:rPr lang="ru-RU" b="1" i="1" dirty="0" err="1" smtClean="0">
                <a:solidFill>
                  <a:srgbClr val="002060"/>
                </a:solidFill>
              </a:rPr>
              <a:t>башлый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3075" name="Picture 3" descr="D:\Documents\Рисунки\f_122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348880"/>
            <a:ext cx="6048672" cy="42144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856">
        <p:split orient="vert"/>
      </p:transition>
    </mc:Choice>
    <mc:Fallback xmlns="">
      <p:transition spd="slow" advClick="0" advTm="885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/>
          <a:lstStyle/>
          <a:p>
            <a:pPr marL="0" indent="0">
              <a:buNone/>
            </a:pPr>
            <a:r>
              <a:rPr lang="ru-RU" i="1" dirty="0" err="1"/>
              <a:t>Рабфакта</a:t>
            </a:r>
            <a:r>
              <a:rPr lang="ru-RU" i="1" dirty="0"/>
              <a:t> </a:t>
            </a:r>
            <a:r>
              <a:rPr lang="ru-RU" i="1" dirty="0" err="1"/>
              <a:t>төрле алдынгы</a:t>
            </a:r>
            <a:r>
              <a:rPr lang="ru-RU" i="1" dirty="0"/>
              <a:t> </a:t>
            </a:r>
            <a:r>
              <a:rPr lang="ru-RU" i="1" dirty="0" err="1"/>
              <a:t>яшьләр, язучылар</a:t>
            </a:r>
            <a:r>
              <a:rPr lang="ru-RU" i="1" dirty="0"/>
              <a:t> </a:t>
            </a:r>
            <a:r>
              <a:rPr lang="ru-RU" i="1" dirty="0" err="1" smtClean="0"/>
              <a:t>арасында</a:t>
            </a:r>
            <a:r>
              <a:rPr lang="ru-RU" i="1" dirty="0" smtClean="0"/>
              <a:t> </a:t>
            </a:r>
            <a:r>
              <a:rPr lang="ru-RU" i="1" dirty="0" err="1" smtClean="0"/>
              <a:t>эшли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r>
              <a:rPr lang="ru-RU" i="1" dirty="0" err="1"/>
              <a:t>Газета-журналларда</a:t>
            </a:r>
            <a:r>
              <a:rPr lang="ru-RU" i="1" dirty="0"/>
              <a:t> </a:t>
            </a:r>
            <a:r>
              <a:rPr lang="ru-RU" i="1" dirty="0" err="1"/>
              <a:t>аның бер-бер</a:t>
            </a:r>
            <a:r>
              <a:rPr lang="ru-RU" i="1" dirty="0"/>
              <a:t> </a:t>
            </a:r>
            <a:r>
              <a:rPr lang="ru-RU" i="1" dirty="0" err="1"/>
              <a:t>артлы</a:t>
            </a:r>
            <a:r>
              <a:rPr lang="ru-RU" i="1" dirty="0"/>
              <a:t> </a:t>
            </a:r>
            <a:r>
              <a:rPr lang="ru-RU" i="1" dirty="0" err="1"/>
              <a:t>шигырьләре, мәкаләләре басыла</a:t>
            </a:r>
            <a:endParaRPr lang="ru-RU" i="1" dirty="0"/>
          </a:p>
        </p:txBody>
      </p:sp>
      <p:pic>
        <p:nvPicPr>
          <p:cNvPr id="4098" name="Picture 2" descr="D:\Documents\Рисунки\DSC03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996952"/>
            <a:ext cx="5334000" cy="3556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148">
        <p:split orient="vert"/>
      </p:transition>
    </mc:Choice>
    <mc:Fallback xmlns="">
      <p:transition spd="slow" advClick="0" advTm="1114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1925 </a:t>
            </a:r>
            <a:r>
              <a:rPr lang="ru-RU" b="1" dirty="0" err="1" smtClean="0"/>
              <a:t>елда</a:t>
            </a:r>
            <a:r>
              <a:rPr lang="ru-RU" b="1" dirty="0" smtClean="0"/>
              <a:t> «</a:t>
            </a:r>
            <a:r>
              <a:rPr lang="ru-RU" b="1" dirty="0" err="1" smtClean="0"/>
              <a:t>Барабыз</a:t>
            </a:r>
            <a:r>
              <a:rPr lang="ru-RU" b="1" dirty="0" smtClean="0"/>
              <a:t>» </a:t>
            </a:r>
            <a:r>
              <a:rPr lang="ru-RU" b="1" dirty="0" err="1" smtClean="0"/>
              <a:t>исемле</a:t>
            </a:r>
            <a:r>
              <a:rPr lang="ru-RU" b="1" dirty="0" smtClean="0"/>
              <a:t> </a:t>
            </a:r>
            <a:r>
              <a:rPr lang="ru-RU" b="1" dirty="0" err="1" smtClean="0"/>
              <a:t>беренче</a:t>
            </a:r>
            <a:r>
              <a:rPr lang="ru-RU" b="1" dirty="0" smtClean="0"/>
              <a:t> </a:t>
            </a:r>
            <a:r>
              <a:rPr lang="ru-RU" b="1" dirty="0" err="1" smtClean="0"/>
              <a:t>шигырьл</a:t>
            </a:r>
            <a:r>
              <a:rPr lang="tt-RU" b="1" dirty="0" smtClean="0"/>
              <a:t>әр </a:t>
            </a:r>
            <a:r>
              <a:rPr lang="ru-RU" b="1" dirty="0" smtClean="0"/>
              <a:t> </a:t>
            </a:r>
            <a:r>
              <a:rPr lang="ru-RU" b="1" dirty="0" err="1" smtClean="0"/>
              <a:t>китабы</a:t>
            </a:r>
            <a:r>
              <a:rPr lang="ru-RU" b="1" dirty="0" smtClean="0"/>
              <a:t> </a:t>
            </a:r>
            <a:r>
              <a:rPr lang="ru-RU" b="1" dirty="0" err="1" smtClean="0"/>
              <a:t>дөнья күрә</a:t>
            </a:r>
            <a:r>
              <a:rPr lang="ru-RU" dirty="0" err="1" smtClean="0"/>
              <a:t>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tt-RU" dirty="0" smtClean="0"/>
              <a:t>Инде  мин дә                                                            комсомолда    үсеп                                          менә  шагыйр</a:t>
            </a:r>
            <a:r>
              <a:rPr lang="ru-RU" dirty="0" err="1" smtClean="0"/>
              <a:t>ь</a:t>
            </a:r>
            <a:r>
              <a:rPr lang="ru-RU" dirty="0" smtClean="0"/>
              <a:t>  </a:t>
            </a:r>
            <a:r>
              <a:rPr lang="ru-RU" dirty="0" err="1" smtClean="0"/>
              <a:t>булдым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122" name="Picture 2" descr="D:\Documents\Рисунки\DSC0306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20072" y="1865446"/>
            <a:ext cx="3744416" cy="499255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5750004"/>
            <a:ext cx="439248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tt-RU" sz="2800" dirty="0" smtClean="0"/>
              <a:t>Яш</a:t>
            </a:r>
            <a:r>
              <a:rPr lang="ru-RU" sz="2800" dirty="0" err="1" smtClean="0"/>
              <a:t>ь</a:t>
            </a:r>
            <a:r>
              <a:rPr lang="ru-RU" sz="2800" dirty="0" smtClean="0"/>
              <a:t>  </a:t>
            </a:r>
            <a:r>
              <a:rPr lang="tt-RU" sz="2800" dirty="0" smtClean="0"/>
              <a:t>шагыйр</a:t>
            </a:r>
            <a:r>
              <a:rPr lang="ru-RU" sz="2800" dirty="0" err="1" smtClean="0"/>
              <a:t>ь</a:t>
            </a:r>
            <a:r>
              <a:rPr lang="tt-RU" sz="2800" dirty="0" smtClean="0"/>
              <a:t>    эшләгән газета -  </a:t>
            </a:r>
            <a:r>
              <a:rPr lang="ru-RU" sz="2800" dirty="0" smtClean="0"/>
              <a:t>ж</a:t>
            </a:r>
            <a:r>
              <a:rPr lang="tt-RU" sz="2800" dirty="0" smtClean="0"/>
              <a:t>урналлар</a:t>
            </a:r>
            <a:endParaRPr lang="ru-RU" sz="2800" dirty="0" smtClean="0"/>
          </a:p>
          <a:p>
            <a:r>
              <a:rPr lang="tt-RU" dirty="0" smtClean="0"/>
              <a:t> 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77">
        <p:split orient="vert"/>
      </p:transition>
    </mc:Choice>
    <mc:Fallback xmlns="">
      <p:transition spd="slow" advClick="0" advTm="1107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/>
              <a:t>Шагыйрьнең Оренбургтагы эшчәнлеге: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075240" cy="4425355"/>
          </a:xfrm>
        </p:spPr>
        <p:txBody>
          <a:bodyPr/>
          <a:lstStyle/>
          <a:p>
            <a:r>
              <a:rPr lang="tt-RU" dirty="0" smtClean="0"/>
              <a:t>Казанда  Педагогия                                                институты  Рабфагын                                             тәмамлый, Оренбургка                                        эшкә  кайта.</a:t>
            </a:r>
          </a:p>
          <a:p>
            <a:r>
              <a:rPr lang="tt-RU" dirty="0" smtClean="0"/>
              <a:t>“Комсомол    эше                                                                мине чыныктырды,                                              тәрбияләде...”   1926 ел.</a:t>
            </a:r>
            <a:endParaRPr lang="ru-RU" dirty="0"/>
          </a:p>
        </p:txBody>
      </p:sp>
      <p:pic>
        <p:nvPicPr>
          <p:cNvPr id="1028" name="Picture 4" descr="D:\Documents\Рисунки\DSC03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844824"/>
            <a:ext cx="3413760" cy="45516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2276872"/>
            <a:ext cx="28083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dirty="0" smtClean="0">
                <a:solidFill>
                  <a:srgbClr val="FFFF00"/>
                </a:solidFill>
              </a:rPr>
              <a:t>Муса укыган Мәскәү дәүләт университеты.</a:t>
            </a:r>
          </a:p>
          <a:p>
            <a:endParaRPr lang="tt-RU" sz="2800" dirty="0" smtClean="0">
              <a:solidFill>
                <a:srgbClr val="FFFF00"/>
              </a:solidFill>
            </a:endParaRPr>
          </a:p>
          <a:p>
            <a:r>
              <a:rPr lang="tt-RU" sz="2800" dirty="0" smtClean="0">
                <a:solidFill>
                  <a:srgbClr val="FFFF00"/>
                </a:solidFill>
              </a:rPr>
              <a:t>1929  елда ул Коммунистлар партиясенә кабул ителде.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0"/>
            <a:ext cx="89644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Мәскәүдә уку еллары:</a:t>
            </a:r>
            <a:br>
              <a:rPr lang="tt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(1927-1929)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662">
        <p:split orient="vert"/>
      </p:transition>
    </mc:Choice>
    <mc:Fallback xmlns="">
      <p:transition spd="slow" advClick="0" advTm="1166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498178"/>
          </a:xfrm>
        </p:spPr>
        <p:txBody>
          <a:bodyPr>
            <a:normAutofit fontScale="90000"/>
          </a:bodyPr>
          <a:lstStyle/>
          <a:p>
            <a:r>
              <a:rPr lang="tt-RU" dirty="0" smtClean="0">
                <a:solidFill>
                  <a:srgbClr val="FF0000"/>
                </a:solidFill>
              </a:rPr>
              <a:t>Мәскәүдәге  “Октябрь  баласы” журналы редакторы  булып  эшләгән еллары...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653136"/>
            <a:ext cx="12763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348880"/>
            <a:ext cx="466116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 rot="10800000" flipV="1">
            <a:off x="609926" y="1853166"/>
            <a:ext cx="32033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dirty="0" smtClean="0"/>
              <a:t>Мусаның  Мәскәү      шәһәрендәге музей -квартирасы</a:t>
            </a:r>
            <a:endParaRPr lang="ru-RU" sz="2800" dirty="0"/>
          </a:p>
        </p:txBody>
      </p:sp>
      <p:pic>
        <p:nvPicPr>
          <p:cNvPr id="3077" name="Picture 5" descr="D:\Documents\Рисунки\179751745114838547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501008"/>
            <a:ext cx="2233613" cy="298704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419872" y="4653136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3200" dirty="0" smtClean="0"/>
              <a:t>Мәскәү саклый  Муса эзләрен... </a:t>
            </a:r>
          </a:p>
          <a:p>
            <a:r>
              <a:rPr lang="tt-RU" sz="3200" dirty="0" smtClean="0"/>
              <a:t> Ул яшәгән йорт.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571">
        <p:split orient="vert"/>
      </p:transition>
    </mc:Choice>
    <mc:Fallback xmlns="">
      <p:transition spd="slow" advClick="0" advTm="1157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t-RU" dirty="0" smtClean="0">
                <a:solidFill>
                  <a:srgbClr val="FF0000"/>
                </a:solidFill>
              </a:rPr>
              <a:t>Муса Җәлилнең иҗат  дуслары, хезмәттәшләре.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1939 </a:t>
            </a:r>
            <a:r>
              <a:rPr lang="ru-RU" dirty="0" err="1" smtClean="0"/>
              <a:t>нчы</a:t>
            </a:r>
            <a:r>
              <a:rPr lang="ru-RU" dirty="0" smtClean="0"/>
              <a:t> </a:t>
            </a:r>
            <a:r>
              <a:rPr lang="ru-RU" dirty="0" err="1" smtClean="0"/>
              <a:t>елда</a:t>
            </a:r>
            <a:r>
              <a:rPr lang="ru-RU" dirty="0" smtClean="0"/>
              <a:t>  </a:t>
            </a:r>
            <a:r>
              <a:rPr lang="ru-RU" dirty="0" err="1" smtClean="0"/>
              <a:t>Җәлилне                                                     </a:t>
            </a:r>
            <a:r>
              <a:rPr lang="ru-RU" dirty="0" smtClean="0"/>
              <a:t>Татарстан </a:t>
            </a:r>
            <a:r>
              <a:rPr lang="ru-RU" dirty="0" err="1" smtClean="0"/>
              <a:t>Язучылар</a:t>
            </a:r>
            <a:r>
              <a:rPr lang="ru-RU" dirty="0" smtClean="0"/>
              <a:t>                                            </a:t>
            </a:r>
            <a:r>
              <a:rPr lang="ru-RU" dirty="0" err="1" smtClean="0"/>
              <a:t>берлегенә җитәкче                                                   итеп</a:t>
            </a:r>
            <a:r>
              <a:rPr lang="ru-RU" dirty="0" smtClean="0"/>
              <a:t> </a:t>
            </a:r>
            <a:r>
              <a:rPr lang="ru-RU" dirty="0" err="1" smtClean="0"/>
              <a:t>куялар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Муса</a:t>
            </a:r>
            <a:r>
              <a:rPr lang="ru-RU" dirty="0" smtClean="0"/>
              <a:t> – </a:t>
            </a:r>
            <a:r>
              <a:rPr lang="ru-RU" dirty="0" err="1" smtClean="0"/>
              <a:t>шагыйрь</a:t>
            </a:r>
            <a:r>
              <a:rPr lang="ru-RU" dirty="0" smtClean="0"/>
              <a:t>, </a:t>
            </a:r>
            <a:r>
              <a:rPr lang="ru-RU" dirty="0" err="1" smtClean="0"/>
              <a:t>х</a:t>
            </a:r>
            <a:r>
              <a:rPr lang="tt-RU" dirty="0" smtClean="0"/>
              <a:t>әбәрче,                                                  </a:t>
            </a:r>
            <a:r>
              <a:rPr lang="ru-RU" dirty="0" smtClean="0"/>
              <a:t> журналист  </a:t>
            </a:r>
            <a:r>
              <a:rPr lang="ru-RU" dirty="0" err="1" smtClean="0"/>
              <a:t>булып</a:t>
            </a:r>
            <a:r>
              <a:rPr lang="ru-RU" dirty="0" smtClean="0"/>
              <a:t> </a:t>
            </a:r>
            <a:r>
              <a:rPr lang="ru-RU" dirty="0" err="1" smtClean="0"/>
              <a:t>эшли</a:t>
            </a:r>
            <a:r>
              <a:rPr lang="ru-RU" dirty="0" smtClean="0"/>
              <a:t>.                             </a:t>
            </a:r>
            <a:endParaRPr lang="ru-RU" dirty="0"/>
          </a:p>
        </p:txBody>
      </p:sp>
      <p:pic>
        <p:nvPicPr>
          <p:cNvPr id="4098" name="Picture 2" descr="D:\Documents\Рисунки\jal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7616" y="1772816"/>
            <a:ext cx="3456384" cy="473021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667">
        <p:split orient="vert"/>
      </p:transition>
    </mc:Choice>
    <mc:Fallback xmlns="">
      <p:transition spd="slow" advClick="0" advTm="1166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/>
              <a:t>1935-1938 елларда Татар опера студиясен оештыручы</a:t>
            </a:r>
            <a:endParaRPr lang="ru-RU" b="1" dirty="0"/>
          </a:p>
        </p:txBody>
      </p:sp>
      <p:pic>
        <p:nvPicPr>
          <p:cNvPr id="1026" name="Picture 2" descr="D:\Documents\Рисунки\88cb9c31ef1620b0-mai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628800"/>
            <a:ext cx="4824536" cy="4871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1772816"/>
            <a:ext cx="33123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 dirty="0" smtClean="0">
                <a:solidFill>
                  <a:srgbClr val="002060"/>
                </a:solidFill>
              </a:rPr>
              <a:t>Муса  опера театрының әдәби бүлеге  җитәкчесе  була.</a:t>
            </a:r>
          </a:p>
          <a:p>
            <a:pPr algn="ctr"/>
            <a:r>
              <a:rPr lang="tt-RU" sz="3200" dirty="0" smtClean="0">
                <a:solidFill>
                  <a:srgbClr val="002060"/>
                </a:solidFill>
              </a:rPr>
              <a:t>Театр  бүген дә аның  исемен йөртә.  Ул  халкыбызның  яраткан урыны.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471">
        <p:split orient="vert"/>
      </p:transition>
    </mc:Choice>
    <mc:Fallback xmlns="">
      <p:transition spd="slow" advClick="0" advTm="1147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47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>
                <a:solidFill>
                  <a:srgbClr val="FFFF00"/>
                </a:solidFill>
              </a:rPr>
              <a:t>Муса Җәлил-татар опера һәм балет сәнгатенә нигез салучы...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892480" cy="4525963"/>
          </a:xfrm>
        </p:spPr>
        <p:txBody>
          <a:bodyPr/>
          <a:lstStyle/>
          <a:p>
            <a:pPr marL="0" indent="0">
              <a:buNone/>
            </a:pPr>
            <a:r>
              <a:rPr lang="tt-RU" dirty="0" smtClean="0"/>
              <a:t>Иҗатында драматик                                                      поэма </a:t>
            </a:r>
            <a:r>
              <a:rPr lang="ru-RU" dirty="0" smtClean="0"/>
              <a:t>жанры                                                             «А</a:t>
            </a:r>
            <a:r>
              <a:rPr lang="tt-RU" dirty="0" smtClean="0"/>
              <a:t>лтынчәч “, “Илдар”,                                                “Хат ташучы” исемле                                          опера либреттолары                                               языла. Ул   сәләтле композиторларны,                                                   җырчы, биючеләрне                                                 туплый.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772816"/>
            <a:ext cx="383607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23">
        <p:split orient="vert"/>
      </p:transition>
    </mc:Choice>
    <mc:Fallback xmlns="">
      <p:transition spd="slow" advClick="0" advTm="1102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8229600" cy="1143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91072" y="332656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000" b="1" dirty="0" smtClean="0">
                <a:solidFill>
                  <a:srgbClr val="002060"/>
                </a:solidFill>
              </a:rPr>
              <a:t>Муса Җәлил исемендәге опера һәм балет   театры  залы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397">
        <p:split orient="vert"/>
      </p:transition>
    </mc:Choice>
    <mc:Fallback xmlns="">
      <p:transition spd="slow" advClick="0" advTm="639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t-RU" b="1" dirty="0" smtClean="0"/>
              <a:t>Җәлилнең гаиләсендә бәхетле көннәр...</a:t>
            </a:r>
            <a:endParaRPr lang="ru-RU" b="1" dirty="0"/>
          </a:p>
        </p:txBody>
      </p:sp>
      <p:pic>
        <p:nvPicPr>
          <p:cNvPr id="2050" name="Picture 2" descr="D:\Documents\Рисунки\j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240359" cy="4320480"/>
          </a:xfrm>
          <a:prstGeom prst="rect">
            <a:avLst/>
          </a:prstGeom>
          <a:noFill/>
        </p:spPr>
      </p:pic>
      <p:pic>
        <p:nvPicPr>
          <p:cNvPr id="2051" name="Picture 3" descr="D:\Documents\Рисунки\jal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556792"/>
            <a:ext cx="3888432" cy="4320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0" y="616530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 smtClean="0"/>
              <a:t>Мусы  хатыны  Әминә  белән         Муса  кызы  Чулпан белән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284">
        <p:split orient="vert"/>
      </p:transition>
    </mc:Choice>
    <mc:Fallback xmlns="">
      <p:transition spd="slow" advClick="0" advTm="828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/>
              <a:t>Б</a:t>
            </a:r>
            <a:r>
              <a:rPr lang="tt-RU" sz="4400" b="1" dirty="0" smtClean="0"/>
              <a:t>өек Ватан </a:t>
            </a:r>
          </a:p>
          <a:p>
            <a:pPr>
              <a:buNone/>
            </a:pPr>
            <a:r>
              <a:rPr lang="tt-RU" sz="4400" b="1" dirty="0" smtClean="0"/>
              <a:t>  сугышы</a:t>
            </a:r>
          </a:p>
          <a:p>
            <a:pPr>
              <a:buNone/>
            </a:pPr>
            <a:r>
              <a:rPr lang="tt-RU" sz="4400" b="1" dirty="0" smtClean="0"/>
              <a:t>    еллары</a:t>
            </a:r>
          </a:p>
          <a:p>
            <a:pPr>
              <a:buNone/>
            </a:pPr>
            <a:r>
              <a:rPr lang="tt-RU" sz="4400" b="1" dirty="0" smtClean="0"/>
              <a:t>     лирикасы...</a:t>
            </a:r>
            <a:endParaRPr lang="ru-RU" sz="4400" b="1" dirty="0"/>
          </a:p>
        </p:txBody>
      </p:sp>
      <p:pic>
        <p:nvPicPr>
          <p:cNvPr id="1026" name="Picture 2" descr="D:\Documents\Рисунки\DSC03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7" y="0"/>
            <a:ext cx="4788024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66">
        <p:split orient="vert"/>
      </p:transition>
    </mc:Choice>
    <mc:Fallback xmlns="">
      <p:transition spd="slow" advClick="0" advTm="706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8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272">
        <p:split orient="vert"/>
      </p:transition>
    </mc:Choice>
    <mc:Fallback xmlns="">
      <p:transition spd="slow" advClick="0" advTm="827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>
                <a:solidFill>
                  <a:srgbClr val="FFC000"/>
                </a:solidFill>
              </a:rPr>
              <a:t>Муса    фронтта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5"/>
            <a:ext cx="8229600" cy="41764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err="1" smtClean="0">
                <a:solidFill>
                  <a:srgbClr val="FFFF00"/>
                </a:solidFill>
              </a:rPr>
              <a:t>Бөек Ватан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сугышы</a:t>
            </a:r>
            <a:r>
              <a:rPr lang="ru-RU" dirty="0" smtClean="0">
                <a:solidFill>
                  <a:srgbClr val="FFFF00"/>
                </a:solidFill>
              </a:rPr>
              <a:t>                                                 </a:t>
            </a:r>
            <a:r>
              <a:rPr lang="ru-RU" dirty="0" err="1" smtClean="0">
                <a:solidFill>
                  <a:srgbClr val="FFFF00"/>
                </a:solidFill>
              </a:rPr>
              <a:t>башлану</a:t>
            </a:r>
            <a:r>
              <a:rPr lang="ru-RU" dirty="0" smtClean="0">
                <a:solidFill>
                  <a:srgbClr val="FFFF00"/>
                </a:solidFill>
              </a:rPr>
              <a:t>  </a:t>
            </a:r>
            <a:r>
              <a:rPr lang="ru-RU" dirty="0" err="1" smtClean="0">
                <a:solidFill>
                  <a:srgbClr val="FFFF00"/>
                </a:solidFill>
              </a:rPr>
              <a:t>белән,                                                 Муса</a:t>
            </a:r>
            <a:r>
              <a:rPr lang="ru-RU" dirty="0" smtClean="0">
                <a:solidFill>
                  <a:srgbClr val="FFFF00"/>
                </a:solidFill>
              </a:rPr>
              <a:t>   </a:t>
            </a:r>
            <a:r>
              <a:rPr lang="ru-RU" dirty="0" err="1" smtClean="0">
                <a:solidFill>
                  <a:srgbClr val="FFFF00"/>
                </a:solidFill>
              </a:rPr>
              <a:t>Җәлил                                                   фронтка</a:t>
            </a:r>
            <a:r>
              <a:rPr lang="ru-RU" dirty="0" smtClean="0">
                <a:solidFill>
                  <a:srgbClr val="FFFF00"/>
                </a:solidFill>
              </a:rPr>
              <a:t>  </a:t>
            </a:r>
            <a:r>
              <a:rPr lang="ru-RU" dirty="0" err="1" smtClean="0">
                <a:solidFill>
                  <a:srgbClr val="FFFF00"/>
                </a:solidFill>
              </a:rPr>
              <a:t>китә 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«Отвага» </a:t>
            </a:r>
            <a:r>
              <a:rPr lang="ru-RU" dirty="0" err="1" smtClean="0">
                <a:solidFill>
                  <a:srgbClr val="FFFF00"/>
                </a:solidFill>
              </a:rPr>
              <a:t>газетасында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dirty="0" err="1" smtClean="0">
                <a:solidFill>
                  <a:srgbClr val="FFFF00"/>
                </a:solidFill>
              </a:rPr>
              <a:t>хәрби  </a:t>
            </a:r>
            <a:r>
              <a:rPr lang="ru-RU" dirty="0" smtClean="0">
                <a:solidFill>
                  <a:srgbClr val="FFFF00"/>
                </a:solidFill>
              </a:rPr>
              <a:t>корреспондент</a:t>
            </a:r>
          </a:p>
          <a:p>
            <a:pPr>
              <a:buNone/>
            </a:pPr>
            <a:r>
              <a:rPr lang="tt-RU" dirty="0" smtClean="0">
                <a:solidFill>
                  <a:srgbClr val="FFFF00"/>
                </a:solidFill>
              </a:rPr>
              <a:t>				була.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Documents\Рисунки\DSC03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0115" y="1143000"/>
            <a:ext cx="4413885" cy="571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493">
        <p:split orient="vert"/>
      </p:transition>
    </mc:Choice>
    <mc:Fallback xmlns="">
      <p:transition spd="slow" advClick="0" advTm="1149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0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388">
        <p:split orient="vert"/>
      </p:transition>
    </mc:Choice>
    <mc:Fallback xmlns="">
      <p:transition spd="slow" advClick="0" advTm="1038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Муса – политрук, солдат.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88843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27984" y="1268760"/>
            <a:ext cx="471601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Муса</a:t>
            </a:r>
            <a:r>
              <a:rPr lang="ru-RU" sz="2800" dirty="0" smtClean="0">
                <a:solidFill>
                  <a:srgbClr val="002060"/>
                </a:solidFill>
              </a:rPr>
              <a:t>   </a:t>
            </a:r>
            <a:r>
              <a:rPr lang="ru-RU" sz="2800" dirty="0" err="1" smtClean="0">
                <a:solidFill>
                  <a:srgbClr val="002060"/>
                </a:solidFill>
              </a:rPr>
              <a:t>өлкән  </a:t>
            </a:r>
            <a:r>
              <a:rPr lang="ru-RU" sz="2800" dirty="0" smtClean="0">
                <a:solidFill>
                  <a:srgbClr val="002060"/>
                </a:solidFill>
              </a:rPr>
              <a:t>политрук </a:t>
            </a:r>
            <a:r>
              <a:rPr lang="ru-RU" sz="2800" dirty="0" err="1" smtClean="0">
                <a:solidFill>
                  <a:srgbClr val="002060"/>
                </a:solidFill>
              </a:rPr>
              <a:t>дәрәҗәсендә </a:t>
            </a:r>
            <a:r>
              <a:rPr lang="ru-RU" sz="2800" dirty="0" smtClean="0">
                <a:solidFill>
                  <a:srgbClr val="002060"/>
                </a:solidFill>
              </a:rPr>
              <a:t>Волхов </a:t>
            </a:r>
            <a:r>
              <a:rPr lang="ru-RU" sz="2800" dirty="0" err="1" smtClean="0">
                <a:solidFill>
                  <a:srgbClr val="002060"/>
                </a:solidFill>
              </a:rPr>
              <a:t>фронтына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җибәрелә</a:t>
            </a:r>
            <a:r>
              <a:rPr lang="ru-RU" sz="2800" dirty="0" smtClean="0">
                <a:solidFill>
                  <a:srgbClr val="002060"/>
                </a:solidFill>
              </a:rPr>
              <a:t>. </a:t>
            </a:r>
          </a:p>
          <a:p>
            <a:r>
              <a:rPr lang="ru-RU" sz="2800" dirty="0" err="1" smtClean="0">
                <a:solidFill>
                  <a:srgbClr val="002060"/>
                </a:solidFill>
              </a:rPr>
              <a:t>Муса</a:t>
            </a:r>
            <a:r>
              <a:rPr lang="ru-RU" sz="2800" dirty="0" smtClean="0">
                <a:solidFill>
                  <a:srgbClr val="002060"/>
                </a:solidFill>
              </a:rPr>
              <a:t>   </a:t>
            </a:r>
            <a:r>
              <a:rPr lang="ru-RU" sz="2800" dirty="0" err="1" smtClean="0">
                <a:solidFill>
                  <a:srgbClr val="002060"/>
                </a:solidFill>
              </a:rPr>
              <a:t>Җәлил  фронтның алгы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сызыгында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еш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була</a:t>
            </a:r>
            <a:r>
              <a:rPr lang="ru-RU" sz="2800" dirty="0" smtClean="0">
                <a:solidFill>
                  <a:srgbClr val="002060"/>
                </a:solidFill>
              </a:rPr>
              <a:t>. </a:t>
            </a:r>
          </a:p>
          <a:p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1942 </a:t>
            </a:r>
            <a:r>
              <a:rPr lang="ru-RU" sz="2800" dirty="0" err="1" smtClean="0">
                <a:solidFill>
                  <a:srgbClr val="002060"/>
                </a:solidFill>
              </a:rPr>
              <a:t>нче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елның июлендә ул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хезмәт иткән </a:t>
            </a:r>
            <a:r>
              <a:rPr lang="ru-RU" sz="2800" dirty="0" smtClean="0">
                <a:solidFill>
                  <a:srgbClr val="002060"/>
                </a:solidFill>
              </a:rPr>
              <a:t>2нче Удар Армия немец </a:t>
            </a:r>
            <a:r>
              <a:rPr lang="ru-RU" sz="2800" dirty="0" err="1" smtClean="0">
                <a:solidFill>
                  <a:srgbClr val="002060"/>
                </a:solidFill>
              </a:rPr>
              <a:t>гаскәрләре чолганышында</a:t>
            </a:r>
            <a:r>
              <a:rPr lang="ru-RU" sz="2800" dirty="0" smtClean="0">
                <a:solidFill>
                  <a:srgbClr val="002060"/>
                </a:solidFill>
              </a:rPr>
              <a:t> кала.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288">
        <p:split orient="vert"/>
      </p:transition>
    </mc:Choice>
    <mc:Fallback xmlns="">
      <p:transition spd="slow" advClick="0" advTm="1128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634">
        <p:split orient="vert"/>
      </p:transition>
    </mc:Choice>
    <mc:Fallback xmlns="">
      <p:transition spd="slow" advClick="0" advTm="10634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b="1" dirty="0" smtClean="0">
                <a:solidFill>
                  <a:srgbClr val="002060"/>
                </a:solidFill>
              </a:rPr>
              <a:t>Волховта  үлем  белән көрәшү...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r>
              <a:rPr lang="tt-RU" dirty="0" smtClean="0"/>
              <a:t>1942 нче елның җәендә Волхов  фронтында шагыйрь  сугышкан  Икенче удар армия чолганышта кала. </a:t>
            </a:r>
          </a:p>
          <a:p>
            <a:r>
              <a:rPr lang="tt-RU" b="1" dirty="0" smtClean="0"/>
              <a:t>“Нишлим, сугыш  дустым- пистолетым  Соңгы сүздән  кинәт  баш тартты.                    Богау салды  дошман кулларыма                               Һәм хурлыклы юлдан атлатты”  </a:t>
            </a:r>
            <a:r>
              <a:rPr lang="tt-RU" dirty="0" smtClean="0"/>
              <a:t>(М. Җәлил)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172">
        <p:split orient="vert"/>
      </p:transition>
    </mc:Choice>
    <mc:Fallback xmlns="">
      <p:transition spd="slow" advClick="0" advTm="1117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/>
              <a:t>“Мин тез чүкмәм , катыйль, синең алда,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628800"/>
            <a:ext cx="8363272" cy="4569371"/>
          </a:xfrm>
        </p:spPr>
        <p:txBody>
          <a:bodyPr/>
          <a:lstStyle/>
          <a:p>
            <a:pPr marL="261938" indent="0">
              <a:buNone/>
            </a:pPr>
            <a:r>
              <a:rPr lang="tt-RU" b="1" dirty="0" smtClean="0"/>
              <a:t>Кол итсәң дә,                                                               тоткын итсәң  дә,                                                       Кирәк  икән -                                                                       үләм аягүрә,                                                                балта белән                                                                    башны киссәң дә..”</a:t>
            </a:r>
            <a:endParaRPr lang="ru-RU" b="1" dirty="0"/>
          </a:p>
        </p:txBody>
      </p:sp>
      <p:pic>
        <p:nvPicPr>
          <p:cNvPr id="1027" name="Picture 3" descr="D:\Documents\Рисунки\DSC03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9864" y="1556792"/>
            <a:ext cx="5034136" cy="530120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771">
        <p:split orient="vert"/>
      </p:transition>
    </mc:Choice>
    <mc:Fallback xmlns="">
      <p:transition spd="slow" advClick="0" advTm="1077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5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918">
        <p:split orient="vert"/>
      </p:transition>
    </mc:Choice>
    <mc:Fallback xmlns="">
      <p:transition spd="slow" advClick="0" advTm="1191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6835"/>
            <a:ext cx="8435280" cy="6126163"/>
          </a:xfrm>
        </p:spPr>
        <p:txBody>
          <a:bodyPr/>
          <a:lstStyle/>
          <a:p>
            <a:endParaRPr lang="tt-RU" dirty="0" smtClean="0"/>
          </a:p>
          <a:p>
            <a:endParaRPr lang="tt-RU" dirty="0" smtClean="0"/>
          </a:p>
          <a:p>
            <a:r>
              <a:rPr lang="tt-RU" sz="3600" i="1" dirty="0" smtClean="0">
                <a:solidFill>
                  <a:schemeClr val="bg2">
                    <a:lumMod val="10000"/>
                  </a:schemeClr>
                </a:solidFill>
              </a:rPr>
              <a:t>1942 елның азагында аны Польшадан Демблин лагерына китерәләр.</a:t>
            </a:r>
            <a:endParaRPr lang="ru-RU" sz="3600" i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D:\Documents\Рисунки\DSC03091.JPG"/>
          <p:cNvPicPr>
            <a:picLocks noChangeAspect="1" noChangeArrowheads="1"/>
          </p:cNvPicPr>
          <p:nvPr/>
        </p:nvPicPr>
        <p:blipFill>
          <a:blip r:embed="rId2" cstate="print"/>
          <a:srcRect t="12201"/>
          <a:stretch>
            <a:fillRect/>
          </a:stretch>
        </p:blipFill>
        <p:spPr bwMode="auto">
          <a:xfrm>
            <a:off x="0" y="2708920"/>
            <a:ext cx="9144000" cy="43486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509">
        <p:split orient="vert"/>
      </p:transition>
    </mc:Choice>
    <mc:Fallback xmlns="">
      <p:transition spd="slow" advClick="0" advTm="850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b="1" dirty="0" smtClean="0">
                <a:solidFill>
                  <a:srgbClr val="002060"/>
                </a:solidFill>
              </a:rPr>
              <a:t>Муса Җәлил – батыр  көрәшче.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t-RU" i="1" dirty="0" smtClean="0"/>
              <a:t>М. Җәлил “Идел-татар” легионы оештыра. Ул бу легионда “Подпольщик” дуслары белән  бергә фашистларга каршы көрәшә. </a:t>
            </a:r>
          </a:p>
          <a:p>
            <a:pPr>
              <a:buNone/>
            </a:pPr>
            <a:r>
              <a:rPr lang="tt-RU" dirty="0" smtClean="0"/>
              <a:t>    </a:t>
            </a:r>
          </a:p>
          <a:p>
            <a:pPr>
              <a:buNone/>
            </a:pPr>
            <a:r>
              <a:rPr lang="tt-RU" dirty="0" smtClean="0"/>
              <a:t>     Шагыйрь һәм аның 11 иптәше төрмәгә ташлана. Аны фашистлар җәзалыйлар. Әмма Моабит төрмәсенең “таш капчыгы” нда М.Җәлил шигырьләр язуын дәвам итә.</a:t>
            </a: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398">
        <p:split orient="vert"/>
      </p:transition>
    </mc:Choice>
    <mc:Fallback xmlns="">
      <p:transition spd="slow" advClick="0" advTm="1439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t-RU" i="1" dirty="0" smtClean="0">
                <a:solidFill>
                  <a:srgbClr val="FFFF00"/>
                </a:solidFill>
              </a:rPr>
              <a:t>Муса  Лертерштрассе төрмәсендә   “Таш капчык”та  утыра (1943-1944)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Documents\Рисунки\DSC030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2192263" cy="4464496"/>
          </a:xfrm>
          <a:prstGeom prst="rect">
            <a:avLst/>
          </a:prstGeom>
          <a:noFill/>
        </p:spPr>
      </p:pic>
      <p:pic>
        <p:nvPicPr>
          <p:cNvPr id="2051" name="Picture 3" descr="D:\Documents\Рисунки\DSC030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352640" y="1992176"/>
            <a:ext cx="4824536" cy="4241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422">
        <p:split orient="vert"/>
      </p:transition>
    </mc:Choice>
    <mc:Fallback xmlns="">
      <p:transition spd="slow" advClick="0" advTm="842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1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827">
        <p:split orient="vert"/>
      </p:transition>
    </mc:Choice>
    <mc:Fallback xmlns="">
      <p:transition spd="slow" advClick="0" advTm="1082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3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16">
        <p:split orient="vert"/>
      </p:transition>
    </mc:Choice>
    <mc:Fallback xmlns="">
      <p:transition spd="slow" advClick="0" advTm="11016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t-RU" b="1" i="1" dirty="0" smtClean="0">
                <a:solidFill>
                  <a:srgbClr val="FFFF00"/>
                </a:solidFill>
              </a:rPr>
              <a:t>Беренче  “Моабит дәфтәре”нең                                                 тышлыгы.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Documents\Рисунки\DSC03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556792"/>
            <a:ext cx="4536504" cy="50405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9944" y="199722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5" name="Picture 3" descr="D:\Documents\Рисунки\DSC03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3851920" cy="51125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484">
        <p:split orient="vert"/>
      </p:transition>
    </mc:Choice>
    <mc:Fallback xmlns="">
      <p:transition spd="slow" advClick="0" advTm="1248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i="1" dirty="0" smtClean="0">
                <a:solidFill>
                  <a:srgbClr val="C00000"/>
                </a:solidFill>
              </a:rPr>
              <a:t>Андре Тиммерманс саклап калган  икенче  “Моабит  дәфтәре”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D:\Documents\Рисунки\DSC030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4464496" cy="4525963"/>
          </a:xfrm>
          <a:prstGeom prst="rect">
            <a:avLst/>
          </a:prstGeom>
          <a:noFill/>
        </p:spPr>
      </p:pic>
      <p:pic>
        <p:nvPicPr>
          <p:cNvPr id="4099" name="Picture 3" descr="D:\Documents\Рисунки\DSC03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556792"/>
            <a:ext cx="3240360" cy="51125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575">
        <p:split orient="vert"/>
      </p:transition>
    </mc:Choice>
    <mc:Fallback xmlns="">
      <p:transition spd="slow" advClick="0" advTm="1157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6000" b="1" i="1" dirty="0" smtClean="0"/>
              <a:t>Җырларым.</a:t>
            </a:r>
            <a:endParaRPr lang="ru-RU" sz="6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t-RU" dirty="0" smtClean="0"/>
              <a:t>Җырлап үттем данлы көрәш  кырын, </a:t>
            </a:r>
          </a:p>
          <a:p>
            <a:pPr marL="0" indent="0">
              <a:buNone/>
            </a:pPr>
            <a:r>
              <a:rPr lang="tt-RU" dirty="0" smtClean="0"/>
              <a:t>Җырлап килдем  тормыш  языма.</a:t>
            </a:r>
          </a:p>
          <a:p>
            <a:pPr marL="0" indent="0">
              <a:buNone/>
            </a:pPr>
            <a:r>
              <a:rPr lang="tt-RU" dirty="0" smtClean="0"/>
              <a:t>Соңгы  җырым палач балтасына</a:t>
            </a:r>
          </a:p>
          <a:p>
            <a:pPr marL="0" indent="0">
              <a:buNone/>
            </a:pPr>
            <a:r>
              <a:rPr lang="tt-RU" dirty="0" smtClean="0"/>
              <a:t>Башны тоткан  килеш  языла.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Пел  я, весеннюю свежесть  </a:t>
            </a:r>
            <a:r>
              <a:rPr lang="ru-RU" dirty="0" err="1" smtClean="0"/>
              <a:t>почуя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Пел  я, вступая  за родину  в бой. </a:t>
            </a:r>
          </a:p>
          <a:p>
            <a:pPr marL="0" indent="0">
              <a:buNone/>
            </a:pPr>
            <a:r>
              <a:rPr lang="ru-RU" dirty="0" smtClean="0"/>
              <a:t>Вот и последнюю  песню  пишу я, </a:t>
            </a:r>
          </a:p>
          <a:p>
            <a:pPr marL="0" indent="0">
              <a:buNone/>
            </a:pPr>
            <a:r>
              <a:rPr lang="ru-RU" dirty="0" smtClean="0"/>
              <a:t>Видя  топор палача  над  собой.</a:t>
            </a:r>
          </a:p>
          <a:p>
            <a:pPr marL="0" indent="0" algn="r">
              <a:buNone/>
            </a:pPr>
            <a:r>
              <a:rPr lang="ru-RU" dirty="0" smtClean="0"/>
              <a:t>Муса </a:t>
            </a:r>
            <a:r>
              <a:rPr lang="ru-RU" dirty="0" err="1" smtClean="0"/>
              <a:t>Джалиль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135">
        <p:split orient="vert"/>
      </p:transition>
    </mc:Choice>
    <mc:Fallback xmlns="">
      <p:transition spd="slow" advClick="0" advTm="1113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tt-RU" b="1" i="1" dirty="0" smtClean="0">
                <a:solidFill>
                  <a:srgbClr val="002060"/>
                </a:solidFill>
              </a:rPr>
              <a:t>Җәлилнең камерадагы  дусты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D:\Documents\Рисунки\DSC031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29580"/>
            <a:ext cx="4320480" cy="457973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4048" y="1772816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dirty="0" smtClean="0"/>
              <a:t>Икенче “Моабит дәфтәре”н  1947 нче елда белгияле  </a:t>
            </a:r>
            <a:r>
              <a:rPr lang="tt-RU" sz="2800" b="1" dirty="0" smtClean="0"/>
              <a:t>Андре Тимерманс  </a:t>
            </a:r>
            <a:r>
              <a:rPr lang="tt-RU" sz="2800" dirty="0" smtClean="0"/>
              <a:t>совет илчелеге аша Мәскәүгә җибәрә.   1953 нче елда  Муса Җәлил   шигырьләре дөнья күрә.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761">
        <p:split orient="vert"/>
      </p:transition>
    </mc:Choice>
    <mc:Fallback xmlns="">
      <p:transition spd="slow" advClick="0" advTm="1076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tt-RU" i="1" dirty="0" smtClean="0"/>
              <a:t>Мусаның  якын  көрәштәшләре – җәлилчеләр .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611560" y="5877272"/>
            <a:ext cx="251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Абдулла Алиш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27784" y="1556792"/>
            <a:ext cx="400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 flipV="1">
            <a:off x="395536" y="436510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 rot="10800000" flipV="1">
            <a:off x="323528" y="6453336"/>
            <a:ext cx="1666528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26" name="Picture 2" descr="D:\Documents\Рисунки\DSC030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8407866" cy="50109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6521">
        <p:split orient="vert"/>
      </p:transition>
    </mc:Choice>
    <mc:Fallback xmlns="">
      <p:transition spd="slow" advClick="0" advTm="1652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00B0F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tt-RU" sz="3600" b="1" dirty="0" smtClean="0">
                <a:solidFill>
                  <a:srgbClr val="C00000"/>
                </a:solidFill>
              </a:rPr>
              <a:t>1944 елның 25 августында Плет</a:t>
            </a:r>
            <a:r>
              <a:rPr lang="ru-RU" sz="3600" b="1" dirty="0" err="1" smtClean="0">
                <a:solidFill>
                  <a:srgbClr val="C00000"/>
                </a:solidFill>
              </a:rPr>
              <a:t>ц</a:t>
            </a:r>
            <a:r>
              <a:rPr lang="tt-RU" sz="3600" b="1" dirty="0" smtClean="0">
                <a:solidFill>
                  <a:srgbClr val="C00000"/>
                </a:solidFill>
              </a:rPr>
              <a:t>ензее төрмәсендә Муса Җәлилов һәм аның көрәштәшләре җәзалап үтерелә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Documents and Settings\Рустам\Рабочий стол\Муса\Новая папка\CCI0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060848"/>
            <a:ext cx="51264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133">
        <p:split orient="vert"/>
      </p:transition>
    </mc:Choice>
    <mc:Fallback xmlns="">
      <p:transition spd="slow" advClick="0" advTm="1113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12776"/>
            <a:ext cx="3672408" cy="502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D:\Documents\Рисунки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294" y="1484784"/>
            <a:ext cx="3687682" cy="46805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3608" y="332656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3600" b="1" dirty="0" smtClean="0">
                <a:solidFill>
                  <a:srgbClr val="FFFF00"/>
                </a:solidFill>
              </a:rPr>
              <a:t>Муса  Җәлил               Абдулла Алиш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239">
        <p:split orient="vert"/>
      </p:transition>
    </mc:Choice>
    <mc:Fallback xmlns="">
      <p:transition spd="slow" advClick="0" advTm="623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C0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 җырымны илгә багышладым, Гомеремне дә бирәм халкыма.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013_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49694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462">
        <p:split orient="vert"/>
      </p:transition>
    </mc:Choice>
    <mc:Fallback xmlns="">
      <p:transition spd="slow" advClick="0" advTm="846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8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661">
        <p:split orient="vert"/>
      </p:transition>
    </mc:Choice>
    <mc:Fallback xmlns="">
      <p:transition spd="slow" advClick="0" advTm="1166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муса жэли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1204">
        <p:split orient="vert"/>
      </p:transition>
    </mc:Choice>
    <mc:Fallback xmlns="">
      <p:transition spd="slow" advClick="0" advTm="8120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6B717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6B717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700</Words>
  <Application>Microsoft Office PowerPoint</Application>
  <PresentationFormat>Экран (4:3)</PresentationFormat>
  <Paragraphs>101</Paragraphs>
  <Slides>39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Calibri</vt:lpstr>
      <vt:lpstr>Times New Roman</vt:lpstr>
      <vt:lpstr>Тема Office</vt:lpstr>
      <vt:lpstr>Мәңге үлмәс, Муса, синең җыр...</vt:lpstr>
      <vt:lpstr>Муса Мостафа улы Җәлилов</vt:lpstr>
      <vt:lpstr>Мусаның  туган  авылы...</vt:lpstr>
      <vt:lpstr>Уку еллары:</vt:lpstr>
      <vt:lpstr>Казанда яшәгән вакыты:</vt:lpstr>
      <vt:lpstr>Презентация PowerPoint</vt:lpstr>
      <vt:lpstr>1925 елда «Барабыз» исемле беренче шигырьләр  китабы дөнья күрә.</vt:lpstr>
      <vt:lpstr>Шагыйрьнең Оренбургтагы эшчәнлеге:</vt:lpstr>
      <vt:lpstr>Презентация PowerPoint</vt:lpstr>
      <vt:lpstr>Мәскәүдәге  “Октябрь  баласы” журналы редакторы  булып  эшләгән еллары...</vt:lpstr>
      <vt:lpstr>Муса Җәлилнең иҗат  дуслары, хезмәттәшләре.</vt:lpstr>
      <vt:lpstr>1935-1938 елларда Татар опера студиясен оештыручы</vt:lpstr>
      <vt:lpstr>Муса Җәлил-татар опера һәм балет сәнгатенә нигез салучы...</vt:lpstr>
      <vt:lpstr>Презентация PowerPoint</vt:lpstr>
      <vt:lpstr>Җәлилнең гаиләсендә бәхетле көннәр...</vt:lpstr>
      <vt:lpstr>Презентация PowerPoint</vt:lpstr>
      <vt:lpstr>Презентация PowerPoint</vt:lpstr>
      <vt:lpstr>Муса    фронтта</vt:lpstr>
      <vt:lpstr>Презентация PowerPoint</vt:lpstr>
      <vt:lpstr>Муса – политрук, солдат.</vt:lpstr>
      <vt:lpstr>Презентация PowerPoint</vt:lpstr>
      <vt:lpstr>Волховта  үлем  белән көрәшү... </vt:lpstr>
      <vt:lpstr>“Мин тез чүкмәм , катыйль, синең алда,</vt:lpstr>
      <vt:lpstr>Презентация PowerPoint</vt:lpstr>
      <vt:lpstr>Презентация PowerPoint</vt:lpstr>
      <vt:lpstr>Муса Җәлил – батыр  көрәшче.</vt:lpstr>
      <vt:lpstr>Муса  Лертерштрассе төрмәсендә   “Таш капчык”та  утыра (1943-1944)</vt:lpstr>
      <vt:lpstr>Презентация PowerPoint</vt:lpstr>
      <vt:lpstr>Презентация PowerPoint</vt:lpstr>
      <vt:lpstr>Беренче  “Моабит дәфтәре”нең                                                 тышлыгы.</vt:lpstr>
      <vt:lpstr>Андре Тиммерманс саклап калган  икенче  “Моабит  дәфтәре”</vt:lpstr>
      <vt:lpstr>Җырларым.</vt:lpstr>
      <vt:lpstr>Җәлилнең камерадагы  дусты</vt:lpstr>
      <vt:lpstr>Мусаның  якын  көрәштәшләре – җәлилчеләр .</vt:lpstr>
      <vt:lpstr>1944 елның 25 августында Плетцензее төрмәсендә Муса Җәлилов һәм аның көрәштәшләре җәзалап үтерелә </vt:lpstr>
      <vt:lpstr> </vt:lpstr>
      <vt:lpstr>Бар җырымны илгә багышладым, Гомеремне дә бирәм халкыма.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Роман</cp:lastModifiedBy>
  <cp:revision>120</cp:revision>
  <dcterms:created xsi:type="dcterms:W3CDTF">2011-02-07T17:30:53Z</dcterms:created>
  <dcterms:modified xsi:type="dcterms:W3CDTF">2014-02-16T12:01:02Z</dcterms:modified>
</cp:coreProperties>
</file>