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8" r:id="rId8"/>
    <p:sldId id="274" r:id="rId9"/>
    <p:sldId id="260" r:id="rId10"/>
    <p:sldId id="261" r:id="rId11"/>
    <p:sldId id="262" r:id="rId12"/>
    <p:sldId id="263" r:id="rId13"/>
    <p:sldId id="273" r:id="rId14"/>
    <p:sldId id="266" r:id="rId15"/>
    <p:sldId id="275" r:id="rId16"/>
    <p:sldId id="267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36CA2A-C7C0-456D-8ED7-76F439D7D391}" type="datetimeFigureOut">
              <a:rPr lang="ru-RU" smtClean="0"/>
              <a:pPr/>
              <a:t>21.03.2014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6DB98C-DDB1-443E-B906-A07C09D9159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5976" y="692697"/>
            <a:ext cx="4102224" cy="58326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692696"/>
            <a:ext cx="4104456" cy="583264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Муниципаль мәктәпкәчә белем бирү учреждениесе “Такталачык авылы   балалар бакчасы” тәрбиячесе</a:t>
            </a:r>
          </a:p>
          <a:p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Мохтарова Г.Р.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tt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t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 шөгылендә дидактик уеннар</a:t>
            </a:r>
            <a:endParaRPr lang="ru-RU" dirty="0"/>
          </a:p>
        </p:txBody>
      </p:sp>
      <p:pic>
        <p:nvPicPr>
          <p:cNvPr id="1026" name="Picture 2" descr="C:\Users\User\Desktop\файлы\Новая папка\DSCN1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3816424" cy="576064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tt-RU" sz="3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Нинди</a:t>
            </a:r>
            <a:r>
              <a:rPr lang="tt-RU" sz="8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3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фигуралар?</a:t>
            </a:r>
            <a:r>
              <a:rPr lang="tt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Геометрик фигуралардан төрле предметлар төзү. </a:t>
            </a:r>
            <a:endParaRPr lang="ru-RU" dirty="0"/>
          </a:p>
        </p:txBody>
      </p:sp>
      <p:pic>
        <p:nvPicPr>
          <p:cNvPr id="4" name="Picture 3" descr="1c9db748ff12ffaef8611c9bed2fdc7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1700808"/>
            <a:ext cx="7920880" cy="4608511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Кайсы </a:t>
            </a:r>
            <a:r>
              <a:rPr lang="tt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кайда</a:t>
            </a:r>
            <a:r>
              <a:rPr lang="tt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tt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Төсне һәм геометрик фигураларны таный белү</a:t>
            </a:r>
            <a:endParaRPr lang="ru-RU" sz="1800" dirty="0"/>
          </a:p>
        </p:txBody>
      </p:sp>
      <p:pic>
        <p:nvPicPr>
          <p:cNvPr id="4" name="Picture 2" descr="393b3a2e0b41be68f05c18f1717b23c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916833"/>
            <a:ext cx="8352928" cy="446449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Төс буенча тез.</a:t>
            </a:r>
            <a:br>
              <a:rPr lang="tt-RU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Геометрик фигураларны төркемли белү.</a:t>
            </a:r>
            <a:br>
              <a:rPr lang="tt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”Бер” “күп”төшенчәләрен ныгыту</a:t>
            </a:r>
            <a:endParaRPr lang="ru-RU" sz="1800" dirty="0"/>
          </a:p>
        </p:txBody>
      </p:sp>
      <p:pic>
        <p:nvPicPr>
          <p:cNvPr id="4" name="Picture 3" descr="5310-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916832"/>
            <a:ext cx="8208912" cy="460851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ЗНАКОМЛЕНИЕ РЕБЕНКА С ГЕОМЕТРИЧЕСКИМИ ФИГУРАМИ"/>
          <p:cNvPicPr>
            <a:picLocks noGrp="1"/>
          </p:cNvPicPr>
          <p:nvPr>
            <p:ph idx="1"/>
          </p:nvPr>
        </p:nvPicPr>
        <p:blipFill>
          <a:blip r:embed="rId2" cstate="print"/>
          <a:srcRect t="67213" b="1405"/>
          <a:stretch>
            <a:fillRect/>
          </a:stretch>
        </p:blipFill>
        <p:spPr bwMode="auto">
          <a:xfrm>
            <a:off x="395536" y="1700808"/>
            <a:ext cx="8424936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Геометрик фигуралар нинди төстә?</a:t>
            </a:r>
            <a:endParaRPr lang="ru-RU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3600" dirty="0" smtClean="0"/>
              <a:t>Рәсемдә нинди геометрик фигуралар күрәсез?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4869160"/>
            <a:ext cx="2160240" cy="1455440"/>
          </a:xfrm>
          <a:prstGeom prst="triangle">
            <a:avLst>
              <a:gd name="adj" fmla="val 50206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899592" y="3786188"/>
            <a:ext cx="1368152" cy="115498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971601" y="2928938"/>
            <a:ext cx="1224136" cy="85725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6188" y="4214813"/>
            <a:ext cx="2000250" cy="200025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3500" y="5000625"/>
            <a:ext cx="500063" cy="1071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71938" y="4857750"/>
            <a:ext cx="714375" cy="64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500438" y="2786063"/>
            <a:ext cx="2500312" cy="142875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071938" y="3714750"/>
            <a:ext cx="357187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643438" y="3714750"/>
            <a:ext cx="357187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214938" y="3714750"/>
            <a:ext cx="357187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43750" y="2071688"/>
            <a:ext cx="1857375" cy="2500312"/>
          </a:xfrm>
          <a:prstGeom prst="ellipse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84368" y="4581128"/>
            <a:ext cx="429766" cy="19288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Геометрик фигураларны ата,</a:t>
            </a:r>
            <a:br>
              <a:rPr lang="tt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tt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үзең дә төзеп кара!</a:t>
            </a:r>
            <a:r>
              <a:rPr lang="ru-RU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1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08912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4" name="Picture 2" descr="C:\Users\User\Documents\img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69838" cy="56166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1800" dirty="0" smtClean="0"/>
              <a:t>Максат: таякчыкларны төсләре буенча урнаштырырга һәм таякчыкларны санарга.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image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772815"/>
            <a:ext cx="7488832" cy="455178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>
              <a:defRPr/>
            </a:pPr>
            <a:r>
              <a:rPr lang="tt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Логик фикерләү сәләтләрен тикшерү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/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</a:br>
            <a:r>
              <a:rPr lang="tt-RU" sz="1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Предметлар рәтен кара. Нинди предметлар куярга кирәк</a:t>
            </a:r>
            <a:r>
              <a:rPr lang="tt-RU" sz="1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lang="tt-RU" sz="1800" dirty="0" smtClean="0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tt-RU" sz="1800" dirty="0" smtClean="0">
                <a:solidFill>
                  <a:srgbClr val="FF0000"/>
                </a:solidFill>
                <a:latin typeface="Arial" pitchFamily="34" charset="0"/>
              </a:rPr>
            </a:br>
            <a:endParaRPr lang="ru-RU" sz="1800" dirty="0"/>
          </a:p>
        </p:txBody>
      </p:sp>
      <p:pic>
        <p:nvPicPr>
          <p:cNvPr id="4" name="Рисунок 8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820891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800" dirty="0" smtClean="0"/>
              <a:t>5 эчендә санау һәм күплекләрне чагыштыра  белү</a:t>
            </a:r>
            <a:endParaRPr lang="ru-RU" sz="28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20891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851921" y="1988840"/>
            <a:ext cx="848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dirty="0" smtClean="0"/>
              <a:t>1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07904" y="2708920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6600" dirty="0" smtClean="0"/>
              <a:t>2</a:t>
            </a:r>
            <a:endParaRPr lang="ru-RU" sz="6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07904" y="1988840"/>
            <a:ext cx="129614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6600" dirty="0" smtClean="0"/>
              <a:t>1</a:t>
            </a:r>
            <a:endParaRPr lang="ru-RU" sz="6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707904" y="3356992"/>
            <a:ext cx="129614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6000" dirty="0" smtClean="0"/>
              <a:t>3</a:t>
            </a:r>
            <a:endParaRPr lang="ru-RU" sz="6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07904" y="4221088"/>
            <a:ext cx="12961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6000" dirty="0" smtClean="0"/>
              <a:t>4</a:t>
            </a:r>
            <a:endParaRPr lang="ru-RU" sz="6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07904" y="5085184"/>
            <a:ext cx="129614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6000" dirty="0" smtClean="0"/>
              <a:t>5</a:t>
            </a:r>
            <a:endParaRPr lang="ru-RU" sz="60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13690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tt-RU" sz="4000" dirty="0" smtClean="0"/>
              <a:t>“Күршесен тап “</a:t>
            </a:r>
            <a:endParaRPr lang="ru-RU" sz="3200" dirty="0"/>
          </a:p>
        </p:txBody>
      </p:sp>
      <p:pic>
        <p:nvPicPr>
          <p:cNvPr id="9" name="Picture 2" descr="C:\Users\User\Documents\img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99958"/>
            <a:ext cx="7560839" cy="450936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t-RU" sz="2000" dirty="0" smtClean="0"/>
              <a:t>Бер төрле яфракларны тап!</a:t>
            </a:r>
            <a:endParaRPr lang="ru-RU" sz="2000" dirty="0"/>
          </a:p>
        </p:txBody>
      </p:sp>
      <p:pic>
        <p:nvPicPr>
          <p:cNvPr id="4" name="Picture 27" descr="079513_33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323528" y="1628800"/>
            <a:ext cx="3024336" cy="33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8" descr="079513_33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4572000" y="2060848"/>
            <a:ext cx="1296988" cy="199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8" descr="079513_33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5796136" y="1412776"/>
            <a:ext cx="2592288" cy="280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8" descr="079513_33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5508104" y="3645024"/>
            <a:ext cx="223224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079513_33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525" t="61806" r="53194"/>
          <a:stretch>
            <a:fillRect/>
          </a:stretch>
        </p:blipFill>
        <p:spPr bwMode="auto">
          <a:xfrm rot="1237516">
            <a:off x="6292816" y="3648151"/>
            <a:ext cx="16637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079513_33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421" t="59853" r="27719"/>
          <a:stretch>
            <a:fillRect/>
          </a:stretch>
        </p:blipFill>
        <p:spPr bwMode="auto">
          <a:xfrm rot="20534968">
            <a:off x="3708400" y="1557338"/>
            <a:ext cx="1557338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 descr="079513_33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2627313" y="4724400"/>
            <a:ext cx="1728787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0"/>
                            </p:stCondLst>
                            <p:childTnLst>
                              <p:par>
                                <p:cTn id="42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0"/>
                            </p:stCondLst>
                            <p:childTnLst>
                              <p:par>
                                <p:cTn id="46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7 -0.38148 L 0.01736 0.76945 " pathEditMode="relative" ptsTypes="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000"/>
                            </p:stCondLst>
                            <p:childTnLst>
                              <p:par>
                                <p:cTn id="5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3970784" cy="1656184"/>
          </a:xfrm>
        </p:spPr>
        <p:txBody>
          <a:bodyPr>
            <a:noAutofit/>
          </a:bodyPr>
          <a:lstStyle/>
          <a:p>
            <a:r>
              <a:rPr lang="tt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 Буш шакмакны тутыр “</a:t>
            </a:r>
            <a:br>
              <a:rPr lang="tt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Максат: </a:t>
            </a:r>
            <a:br>
              <a:rPr lang="tt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 smtClean="0">
                <a:latin typeface="Times New Roman" pitchFamily="18" charset="0"/>
                <a:cs typeface="Times New Roman" pitchFamily="18" charset="0"/>
              </a:rPr>
              <a:t>Логик фикерләүне үстерү</a:t>
            </a:r>
            <a:r>
              <a:rPr lang="tt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/>
          </a:p>
        </p:txBody>
      </p:sp>
      <p:pic>
        <p:nvPicPr>
          <p:cNvPr id="8" name="Picture 2" descr="E:\дидактик уеннар скенер\Дидактик уеннар 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44824"/>
            <a:ext cx="468052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 flipV="1">
            <a:off x="3491880" y="6021287"/>
            <a:ext cx="3528392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“Охшаш фигураны тап”</a:t>
            </a:r>
            <a:br>
              <a:rPr lang="tt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Максат: геометрик фигуралар турындагы күзаллауны ныгыту, билгеле бер формадагы предметларны табу.</a:t>
            </a:r>
            <a:endParaRPr lang="ru-RU" sz="2000" dirty="0"/>
          </a:p>
        </p:txBody>
      </p:sp>
      <p:pic>
        <p:nvPicPr>
          <p:cNvPr id="19" name="Содержимое 3" descr="фото08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921922"/>
            <a:ext cx="8064895" cy="438739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3106688" cy="1143000"/>
          </a:xfrm>
        </p:spPr>
        <p:txBody>
          <a:bodyPr>
            <a:normAutofit/>
          </a:bodyPr>
          <a:lstStyle/>
          <a:p>
            <a:r>
              <a:rPr lang="tt-RU" sz="2000" dirty="0" smtClean="0"/>
              <a:t>“Чыршы бизибез”Төсләрне аера ,таный белү өстендә эш</a:t>
            </a:r>
            <a:endParaRPr lang="ru-RU" sz="2000" dirty="0"/>
          </a:p>
        </p:txBody>
      </p:sp>
      <p:pic>
        <p:nvPicPr>
          <p:cNvPr id="4" name="Picture 29" descr="7028_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14578"/>
          <a:stretch>
            <a:fillRect/>
          </a:stretch>
        </p:blipFill>
        <p:spPr bwMode="auto">
          <a:xfrm>
            <a:off x="1691680" y="260648"/>
            <a:ext cx="5616624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blogentry-14-119733486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90372">
            <a:off x="4287942" y="269500"/>
            <a:ext cx="866691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DSC0275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24263" y="1412875"/>
            <a:ext cx="9620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1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95" r="14795" b="17876"/>
          <a:stretch>
            <a:fillRect/>
          </a:stretch>
        </p:blipFill>
        <p:spPr bwMode="auto">
          <a:xfrm>
            <a:off x="4787900" y="1628775"/>
            <a:ext cx="9588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blogentry-14-119733486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18242">
            <a:off x="2670175" y="2857500"/>
            <a:ext cx="1084263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ball_s"/>
          <p:cNvPicPr>
            <a:picLocks noChangeAspect="1" noChangeArrowheads="1"/>
          </p:cNvPicPr>
          <p:nvPr/>
        </p:nvPicPr>
        <p:blipFill>
          <a:blip r:embed="rId7" cstate="print">
            <a:lum bright="-12000"/>
          </a:blip>
          <a:srcRect/>
          <a:stretch>
            <a:fillRect/>
          </a:stretch>
        </p:blipFill>
        <p:spPr bwMode="auto">
          <a:xfrm>
            <a:off x="3851275" y="2852738"/>
            <a:ext cx="1096963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1321_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 rot="1996124">
            <a:off x="4932363" y="3284538"/>
            <a:ext cx="14398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 descr="DSC0275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43908">
            <a:off x="3132138" y="4581525"/>
            <a:ext cx="126365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" descr="1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95" r="14795" b="17876"/>
          <a:stretch>
            <a:fillRect/>
          </a:stretch>
        </p:blipFill>
        <p:spPr bwMode="auto">
          <a:xfrm rot="2536906">
            <a:off x="4859338" y="4581525"/>
            <a:ext cx="1376362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704088"/>
            <a:ext cx="4546848" cy="1143000"/>
          </a:xfrm>
        </p:spPr>
        <p:txBody>
          <a:bodyPr>
            <a:normAutofit/>
          </a:bodyPr>
          <a:lstStyle/>
          <a:p>
            <a:r>
              <a:rPr lang="tt-RU" sz="2800" dirty="0" smtClean="0"/>
              <a:t>Зурлыкларны аера белү</a:t>
            </a:r>
            <a:endParaRPr lang="ru-RU" sz="2800" dirty="0"/>
          </a:p>
        </p:txBody>
      </p:sp>
      <p:pic>
        <p:nvPicPr>
          <p:cNvPr id="4" name="Picture 22" descr="10102004190732_M434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-12481"/>
            <a:ext cx="2664296" cy="430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1" descr="10102004190732_M434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1412875"/>
            <a:ext cx="21431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10102004190732_M434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0200" y="2781300"/>
            <a:ext cx="17621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10102004190732_M434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525" y="3860800"/>
            <a:ext cx="13811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10102004190732_M434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4581525"/>
            <a:ext cx="10477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7" descr="10102004190732_M434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1013" y="5300663"/>
            <a:ext cx="7620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89 -0.00509 L 0.54062 -0.00509 L 0.54062 0.37014 L 0.13889 0.37014 L 0.13889 -0.00509 Z " pathEditMode="relative" rAng="0" ptsTypes="FFFFF">
                                      <p:cBhvr>
                                        <p:cTn id="39" dur="3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" y="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300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0"/>
                            </p:stCondLst>
                            <p:childTnLst>
                              <p:par>
                                <p:cTn id="7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70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21944 -0.1310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0"/>
                            </p:stCondLst>
                            <p:childTnLst>
                              <p:par>
                                <p:cTn id="8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000"/>
                            </p:stCondLst>
                            <p:childTnLst>
                              <p:par>
                                <p:cTn id="8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000"/>
                            </p:stCondLst>
                            <p:childTnLst>
                              <p:par>
                                <p:cTn id="89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0"/>
                            </p:stCondLst>
                            <p:childTnLst>
                              <p:par>
                                <p:cTn id="9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55556E-6 L -0.40156 -0.29399 " pathEditMode="relative" ptsTypes="AA">
                                      <p:cBhvr>
                                        <p:cTn id="1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400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0"/>
                            </p:stCondLst>
                            <p:childTnLst>
                              <p:par>
                                <p:cTn id="1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700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9000"/>
                            </p:stCondLst>
                            <p:childTnLst>
                              <p:par>
                                <p:cTn id="134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1000"/>
                            </p:stCondLst>
                            <p:childTnLst>
                              <p:par>
                                <p:cTn id="1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3000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5000"/>
                            </p:stCondLst>
                            <p:childTnLst>
                              <p:par>
                                <p:cTn id="1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75 0.07893 L -0.54809 -0.40394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" y="-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7000"/>
                            </p:stCondLst>
                            <p:childTnLst>
                              <p:par>
                                <p:cTn id="1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8000"/>
                            </p:stCondLst>
                            <p:childTnLst>
                              <p:par>
                                <p:cTn id="17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7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62000"/>
                            </p:stCondLst>
                            <p:childTnLst>
                              <p:par>
                                <p:cTn id="178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4000"/>
                            </p:stCondLst>
                            <p:childTnLst>
                              <p:par>
                                <p:cTn id="1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66000"/>
                            </p:stCondLst>
                            <p:childTnLst>
                              <p:par>
                                <p:cTn id="204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70000"/>
                            </p:stCondLst>
                            <p:childTnLst>
                              <p:par>
                                <p:cTn id="20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812 -0.06296 L -0.67153 -0.50416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72000"/>
                            </p:stCondLst>
                            <p:childTnLst>
                              <p:par>
                                <p:cTn id="2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73000"/>
                            </p:stCondLst>
                            <p:childTnLst>
                              <p:par>
                                <p:cTn id="2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75000"/>
                            </p:stCondLst>
                            <p:childTnLst>
                              <p:par>
                                <p:cTn id="2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77000"/>
                            </p:stCondLst>
                            <p:childTnLst>
                              <p:par>
                                <p:cTn id="2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79000"/>
                            </p:stCondLst>
                            <p:childTnLst>
                              <p:par>
                                <p:cTn id="2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1000"/>
                            </p:stCondLst>
                            <p:childTnLst>
                              <p:par>
                                <p:cTn id="24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83000"/>
                            </p:stCondLst>
                            <p:childTnLst>
                              <p:par>
                                <p:cTn id="25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-0.77951 -0.57755 " pathEditMode="relative" ptsTypes="AA">
                                      <p:cBhvr>
                                        <p:cTn id="2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5000"/>
                            </p:stCondLst>
                            <p:childTnLst>
                              <p:par>
                                <p:cTn id="2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86000"/>
                            </p:stCondLst>
                            <p:childTnLst>
                              <p:par>
                                <p:cTn id="2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88000"/>
                            </p:stCondLst>
                            <p:childTnLst>
                              <p:par>
                                <p:cTn id="26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90000"/>
                            </p:stCondLst>
                            <p:childTnLst>
                              <p:par>
                                <p:cTn id="26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800" dirty="0" smtClean="0"/>
              <a:t>Төймәләр белән уеннар”Машинага төймәләрдән тәгәрмәчләр куегыз”</a:t>
            </a:r>
            <a:endParaRPr lang="ru-RU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35163"/>
            <a:ext cx="7272808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rmAutofit/>
          </a:bodyPr>
          <a:lstStyle/>
          <a:p>
            <a:endParaRPr lang="ru-RU" sz="1600" dirty="0"/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Серле</a:t>
            </a:r>
            <a:r>
              <a:rPr lang="ru-RU" dirty="0" smtClean="0"/>
              <a:t> </a:t>
            </a:r>
            <a:r>
              <a:rPr lang="ru-RU" dirty="0" err="1" smtClean="0"/>
              <a:t>таякчыклар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</a:t>
            </a:r>
            <a:r>
              <a:rPr lang="ru-RU" dirty="0" err="1" smtClean="0"/>
              <a:t>Максат:Таякчыклардан</a:t>
            </a:r>
            <a:r>
              <a:rPr lang="ru-RU" dirty="0" smtClean="0"/>
              <a:t> </a:t>
            </a:r>
            <a:r>
              <a:rPr lang="ru-RU" dirty="0" err="1" smtClean="0"/>
              <a:t>квад-рат,өчпочмак төзергә өйрәтү.Уйлау сәләтен үстерү.</a:t>
            </a:r>
            <a:endParaRPr lang="ru-RU" dirty="0" smtClean="0"/>
          </a:p>
          <a:p>
            <a:r>
              <a:rPr lang="ru-RU" dirty="0" smtClean="0"/>
              <a:t>     Материал: </a:t>
            </a:r>
            <a:r>
              <a:rPr lang="ru-RU" dirty="0" err="1" smtClean="0"/>
              <a:t>таякчыклар</a:t>
            </a:r>
            <a:r>
              <a:rPr lang="ru-RU" dirty="0" smtClean="0"/>
              <a:t>  </a:t>
            </a:r>
            <a:r>
              <a:rPr lang="ru-RU" dirty="0" err="1" smtClean="0"/>
              <a:t>кызыл</a:t>
            </a:r>
            <a:r>
              <a:rPr lang="ru-RU" dirty="0" smtClean="0"/>
              <a:t> </a:t>
            </a:r>
            <a:r>
              <a:rPr lang="ru-RU" dirty="0" err="1" smtClean="0"/>
              <a:t>һәм  сары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	                       </a:t>
            </a:r>
            <a:r>
              <a:rPr lang="ru-RU" dirty="0" err="1" smtClean="0"/>
              <a:t>Уен</a:t>
            </a:r>
            <a:r>
              <a:rPr lang="ru-RU" dirty="0" smtClean="0"/>
              <a:t> </a:t>
            </a:r>
            <a:r>
              <a:rPr lang="ru-RU" dirty="0" err="1" smtClean="0"/>
              <a:t>барышы</a:t>
            </a:r>
            <a:r>
              <a:rPr lang="ru-RU" dirty="0" smtClean="0"/>
              <a:t>: </a:t>
            </a:r>
          </a:p>
          <a:p>
            <a:r>
              <a:rPr lang="ru-RU" dirty="0" smtClean="0"/>
              <a:t>   </a:t>
            </a:r>
            <a:r>
              <a:rPr lang="ru-RU" dirty="0" err="1" smtClean="0"/>
              <a:t>Таякчыклардан</a:t>
            </a:r>
            <a:r>
              <a:rPr lang="ru-RU" dirty="0" smtClean="0"/>
              <a:t>  </a:t>
            </a:r>
            <a:r>
              <a:rPr lang="ru-RU" dirty="0" err="1" smtClean="0"/>
              <a:t>төрле фигуралар</a:t>
            </a:r>
            <a:r>
              <a:rPr lang="ru-RU" dirty="0" smtClean="0"/>
              <a:t> </a:t>
            </a:r>
            <a:r>
              <a:rPr lang="ru-RU" dirty="0" err="1" smtClean="0"/>
              <a:t>төзү.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764704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Таякчык белән атынгыч төзик.</a:t>
            </a:r>
            <a:endParaRPr lang="ru-RU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</TotalTime>
  <Words>135</Words>
  <Application>Microsoft Office PowerPoint</Application>
  <PresentationFormat>Экран (4:3)</PresentationFormat>
  <Paragraphs>36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Слайд 1</vt:lpstr>
      <vt:lpstr>               Нинди фигуралар? Геометрик фигуралардан төрле предметлар төзү. </vt:lpstr>
      <vt:lpstr>Кайсы кайда. Төсне һәм геометрик фигураларны таный белү</vt:lpstr>
      <vt:lpstr>Төс буенча тез. Геометрик фигураларны төркемли белү. ”Бер” “күп”төшенчәләрен ныгыту</vt:lpstr>
      <vt:lpstr>Геометрик фигуралар нинди төстә?</vt:lpstr>
      <vt:lpstr>Рәсемдә нинди геометрик фигуралар күрәсез?</vt:lpstr>
      <vt:lpstr>Геометрик фигураларны ата, үзең дә төзеп кара! </vt:lpstr>
      <vt:lpstr>Слайд 8</vt:lpstr>
      <vt:lpstr>Максат: таякчыкларны төсләре буенча урнаштырырга һәм таякчыкларны санарга. </vt:lpstr>
      <vt:lpstr>Логик фикерләү сәләтләрен тикшерү Предметлар рәтен кара. Нинди предметлар куярга кирәк? </vt:lpstr>
      <vt:lpstr>5 эчендә санау һәм күплекләрне чагыштыра  белү</vt:lpstr>
      <vt:lpstr>Слайд 12</vt:lpstr>
      <vt:lpstr>“Күршесен тап “</vt:lpstr>
      <vt:lpstr>Бер төрле яфракларны тап!</vt:lpstr>
      <vt:lpstr>“ Буш шакмакны тутыр “  Максат:  Логик фикерләүне үстерү.</vt:lpstr>
      <vt:lpstr>“Охшаш фигураны тап” Максат: геометрик фигуралар турындагы күзаллауны ныгыту, билгеле бер формадагы предметларны табу.</vt:lpstr>
      <vt:lpstr>“Чыршы бизибез”Төсләрне аера ,таный белү өстендә эш</vt:lpstr>
      <vt:lpstr>Зурлыкларны аера белү</vt:lpstr>
      <vt:lpstr>Төймәләр белән уеннар”Машинага төймәләрдән тәгәрмәчләр куегыз”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</cp:revision>
  <dcterms:created xsi:type="dcterms:W3CDTF">2014-03-21T08:34:56Z</dcterms:created>
  <dcterms:modified xsi:type="dcterms:W3CDTF">2014-03-21T11:41:36Z</dcterms:modified>
</cp:coreProperties>
</file>