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25"/>
  </p:notesMasterIdLst>
  <p:sldIdLst>
    <p:sldId id="256" r:id="rId2"/>
    <p:sldId id="270" r:id="rId3"/>
    <p:sldId id="267" r:id="rId4"/>
    <p:sldId id="259" r:id="rId5"/>
    <p:sldId id="271" r:id="rId6"/>
    <p:sldId id="277" r:id="rId7"/>
    <p:sldId id="273" r:id="rId8"/>
    <p:sldId id="278" r:id="rId9"/>
    <p:sldId id="272" r:id="rId10"/>
    <p:sldId id="283" r:id="rId11"/>
    <p:sldId id="279" r:id="rId12"/>
    <p:sldId id="284" r:id="rId13"/>
    <p:sldId id="282" r:id="rId14"/>
    <p:sldId id="285" r:id="rId15"/>
    <p:sldId id="286" r:id="rId16"/>
    <p:sldId id="287" r:id="rId17"/>
    <p:sldId id="288" r:id="rId18"/>
    <p:sldId id="289" r:id="rId19"/>
    <p:sldId id="292" r:id="rId20"/>
    <p:sldId id="293" r:id="rId21"/>
    <p:sldId id="291" r:id="rId22"/>
    <p:sldId id="290" r:id="rId23"/>
    <p:sldId id="26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дежда" initials="Н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9DEAC-C2BD-4298-9F80-594ABE8AA23D}" type="datetimeFigureOut">
              <a:rPr lang="ru-RU" smtClean="0"/>
              <a:pPr/>
              <a:t>26.11.2018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CB7A7-592F-4356-942F-DC5D7A308D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716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7</a:t>
            </a:fld>
            <a:endParaRPr lang="en-US" altLang="ru-RU" dirty="0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 dirty="0"/>
              <a:t>Content Layouts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7133-57A8-4398-BC2F-A0D082894513}" type="slidenum">
              <a:rPr lang="en-US" altLang="ru-RU"/>
              <a:pPr/>
              <a:t>19</a:t>
            </a:fld>
            <a:endParaRPr lang="en-US" altLang="ru-RU" dirty="0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ru-RU" dirty="0"/>
              <a:t>Content Layouts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F7B14AF-D76D-490F-BD32-EC6522A2A565}" type="datetime1">
              <a:rPr lang="ru-RU" smtClean="0"/>
              <a:pPr/>
              <a:t>26.11.2018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5257582-26C2-4143-9C44-D0D78E356BFB}" type="datetime1">
              <a:rPr lang="ru-RU" smtClean="0"/>
              <a:pPr/>
              <a:t>26.11.2018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27F4A19-3A96-49AC-AC11-BADCAF7BB3D6}" type="datetime1">
              <a:rPr lang="ru-RU" smtClean="0"/>
              <a:pPr/>
              <a:t>26.11.2018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3214-E09C-4A53-BE2A-6859CC393A72}" type="datetime1">
              <a:rPr lang="ru-RU" smtClean="0"/>
              <a:pPr/>
              <a:t>26.11.2018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90EC-D216-401A-8D32-FBB2327012F8}" type="datetime1">
              <a:rPr lang="ru-RU" smtClean="0"/>
              <a:pPr/>
              <a:t>26.11.2018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6A6881-CC77-414E-9AF1-3871A5C23151}" type="datetime1">
              <a:rPr lang="ru-RU" smtClean="0"/>
              <a:pPr/>
              <a:t>26.11.2018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0BA3-5A7C-4C2C-9DD1-1D3A620B9E02}" type="datetime1">
              <a:rPr lang="ru-RU" smtClean="0"/>
              <a:pPr/>
              <a:t>26.11.2018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1078C29-7510-4F7A-9498-778AE7AB0930}" type="datetime1">
              <a:rPr lang="ru-RU" smtClean="0"/>
              <a:pPr/>
              <a:t>26.11.2018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01A2C28-FFD9-4B7D-8C1F-29340F0CD92D}" type="datetime1">
              <a:rPr lang="ru-RU" smtClean="0"/>
              <a:pPr/>
              <a:t>26.11.2018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4992E-354A-4154-A791-82BD39A07D11}" type="datetime1">
              <a:rPr lang="ru-RU" smtClean="0"/>
              <a:pPr/>
              <a:t>26.11.2018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3516-041F-4CC7-9A42-F28A3132E9A2}" type="datetime1">
              <a:rPr lang="ru-RU" smtClean="0"/>
              <a:pPr/>
              <a:t>26.11.2018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2ECFD22-71D0-4CBA-9E12-F8533BE08871}" type="datetime1">
              <a:rPr lang="ru-RU" smtClean="0"/>
              <a:pPr/>
              <a:t>26.11.2018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1B84AB-6190-4DA5-96C5-22410CB6E1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safarovskiydetskiysad@mail.ru/" TargetMode="External"/><Relationship Id="rId2" Type="http://schemas.openxmlformats.org/officeDocument/2006/relationships/hyperlink" Target="mailto:0362000013@tdu/tatar.ru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3068960"/>
            <a:ext cx="6804248" cy="4320480"/>
          </a:xfrm>
        </p:spPr>
        <p:txBody>
          <a:bodyPr>
            <a:normAutofit fontScale="90000"/>
          </a:bodyPr>
          <a:lstStyle/>
          <a:p>
            <a:pPr algn="ctr" eaLnBrk="0" hangingPunct="0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3600" b="1" dirty="0" smtClean="0">
                <a:solidFill>
                  <a:schemeClr val="accent1"/>
                </a:solidFill>
                <a:latin typeface="Georgia" pitchFamily="18" charset="0"/>
              </a:rPr>
              <a:t>Краткая презентация </a:t>
            </a:r>
            <a:r>
              <a:rPr lang="ru-RU" sz="49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основной образовательной программы </a:t>
            </a:r>
            <a:br>
              <a:rPr lang="ru-RU" sz="49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9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дошкольного образования</a:t>
            </a:r>
            <a:br>
              <a:rPr lang="ru-RU" sz="49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323528" y="188640"/>
            <a:ext cx="8640960" cy="2736304"/>
          </a:xfrm>
          <a:prstGeom prst="horizontalScroll">
            <a:avLst>
              <a:gd name="adj" fmla="val 12500"/>
            </a:avLst>
          </a:prstGeom>
          <a:solidFill>
            <a:srgbClr val="FFFFFF">
              <a:alpha val="0"/>
            </a:srgbClr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Структурное подразделение муниципального бюджетное общеобразовательного учреждения</a:t>
            </a:r>
          </a:p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 «Сафаровская  средняя общеобразовательная школа»  дошкольное образовательное учреждение</a:t>
            </a:r>
          </a:p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 «Сафаровский детский сад» </a:t>
            </a:r>
          </a:p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Актанышского муниципального района РТ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87127" y="440093"/>
            <a:ext cx="4069704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3819525" algn="l"/>
              </a:tabLst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764704"/>
            <a:ext cx="4392488" cy="6093296"/>
          </a:xfrm>
        </p:spPr>
        <p:txBody>
          <a:bodyPr>
            <a:noAutofit/>
          </a:bodyPr>
          <a:lstStyle/>
          <a:p>
            <a:pPr algn="ctr"/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>
                <a:solidFill>
                  <a:srgbClr val="FF0000"/>
                </a:solidFill>
              </a:rPr>
              <a:t>Полное название: </a:t>
            </a:r>
            <a:br>
              <a:rPr lang="ru-RU" sz="2300" dirty="0" smtClean="0">
                <a:solidFill>
                  <a:srgbClr val="FF0000"/>
                </a:solidFill>
              </a:rPr>
            </a:br>
            <a:r>
              <a:rPr lang="ru-RU" sz="2300" b="1" dirty="0" smtClean="0"/>
              <a:t>Основная образовательная программа дошкольной образовательной организации: муниципального бюджетного дошкольного образовательного учреждения </a:t>
            </a:r>
            <a:br>
              <a:rPr lang="ru-RU" sz="2300" b="1" dirty="0" smtClean="0"/>
            </a:br>
            <a:r>
              <a:rPr lang="ru-RU" sz="2300" b="1" dirty="0" smtClean="0"/>
              <a:t>Сафаровский детский сад. </a:t>
            </a:r>
            <a:br>
              <a:rPr lang="ru-RU" sz="2300" b="1" dirty="0" smtClean="0"/>
            </a:br>
            <a:r>
              <a:rPr lang="ru-RU" sz="2300" dirty="0" smtClean="0">
                <a:solidFill>
                  <a:srgbClr val="FF0000"/>
                </a:solidFill>
              </a:rPr>
              <a:t>Срок реализации: </a:t>
            </a: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b="1" dirty="0" smtClean="0"/>
              <a:t>2015-2020гг.</a:t>
            </a:r>
            <a:br>
              <a:rPr lang="ru-RU" sz="2300" b="1" dirty="0" smtClean="0"/>
            </a:br>
            <a:r>
              <a:rPr lang="ru-RU" sz="2300" b="1" dirty="0" smtClean="0"/>
              <a:t>Ориентирована на детей в возрасте от 2 до 7 лет.</a:t>
            </a:r>
            <a:br>
              <a:rPr lang="ru-RU" sz="2300" b="1" dirty="0" smtClean="0"/>
            </a:br>
            <a:endParaRPr lang="ru-RU" sz="2300" b="1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IMG_20180926_13081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39248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5500726" cy="6715148"/>
          </a:xfrm>
        </p:spPr>
        <p:txBody>
          <a:bodyPr>
            <a:noAutofit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>
              <a:solidFill>
                <a:schemeClr val="tx2"/>
              </a:solidFill>
              <a:latin typeface="Georgia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0" y="332656"/>
            <a:ext cx="4932040" cy="576064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b="1" dirty="0" smtClean="0"/>
              <a:t>   </a:t>
            </a:r>
            <a:r>
              <a:rPr lang="ru-RU" b="1" dirty="0" smtClean="0">
                <a:solidFill>
                  <a:schemeClr val="accent1"/>
                </a:solidFill>
              </a:rPr>
              <a:t>Образовательная программа разработана на основе </a:t>
            </a:r>
            <a:r>
              <a:rPr lang="ru-RU" dirty="0" smtClean="0"/>
              <a:t>Федерального государственного образовательного стандарта дошкольного образования</a:t>
            </a:r>
          </a:p>
          <a:p>
            <a:pPr algn="ctr">
              <a:buNone/>
            </a:pPr>
            <a:r>
              <a:rPr lang="ru-RU" dirty="0" smtClean="0"/>
              <a:t> (ФГОС ДО)</a:t>
            </a:r>
          </a:p>
          <a:p>
            <a:pPr algn="ctr">
              <a:buNone/>
            </a:pPr>
            <a:r>
              <a:rPr lang="ru-RU" dirty="0" smtClean="0"/>
              <a:t>   (Приказ МОиН РФ № 1155 от     17 октября 2013г) </a:t>
            </a:r>
          </a:p>
          <a:p>
            <a:pPr algn="ctr">
              <a:buNone/>
            </a:pPr>
            <a:r>
              <a:rPr lang="ru-RU" dirty="0" smtClean="0"/>
              <a:t>    и с учётом примерной общеобразовательной программы дошкольного образования</a:t>
            </a:r>
          </a:p>
          <a:p>
            <a:pPr algn="ctr">
              <a:buNone/>
            </a:pPr>
            <a:r>
              <a:rPr lang="ru-RU" dirty="0" smtClean="0"/>
              <a:t>     «От рождения до школы»</a:t>
            </a:r>
          </a:p>
          <a:p>
            <a:pPr algn="ctr">
              <a:buNone/>
            </a:pPr>
            <a:r>
              <a:rPr lang="ru-RU" dirty="0" smtClean="0"/>
              <a:t>   под редакцией Н.Е.Вераксы, Т.С.Комаровой, М.А.Васильевой.</a:t>
            </a:r>
            <a:endParaRPr lang="ru-RU" dirty="0"/>
          </a:p>
        </p:txBody>
      </p:sp>
      <p:pic>
        <p:nvPicPr>
          <p:cNvPr id="1026" name="Picture 2" descr="C:\Documents and Settings\Администратор\Рабочий стол\IMG_84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32656"/>
            <a:ext cx="3996023" cy="5904656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образовательной</a:t>
            </a:r>
            <a:r>
              <a:rPr lang="ru-RU" sz="3200" b="1" dirty="0" smtClean="0">
                <a:solidFill>
                  <a:schemeClr val="accent1"/>
                </a:solidFill>
                <a:latin typeface="Georgia" pitchFamily="18" charset="0"/>
                <a:ea typeface="Bodoni MT"/>
              </a:rPr>
              <a:t> программы: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851920" y="1017912"/>
            <a:ext cx="4680520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 fontAlgn="base">
              <a:spcBef>
                <a:spcPct val="0"/>
              </a:spcBef>
              <a:spcAft>
                <a:spcPct val="0"/>
              </a:spcAft>
              <a:tabLst>
                <a:tab pos="527050" algn="l"/>
                <a:tab pos="809625" algn="l"/>
              </a:tabLst>
            </a:pPr>
            <a:r>
              <a:rPr lang="ru-RU" sz="2000" b="1" dirty="0" smtClean="0"/>
              <a:t>Создание благоприятных условий для полноценного проживания ребенком дошкольного детства, формирование основ базовой культуры личности, всестороннее развитие психических и физических качеств в соответствии с возрастными и индивидуальными особенностями, подготовка к жизни в современном обществе, формирование предпосылок к учебной деятельности, обеспечение безопасности жизнедеятельности дошкольника.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7050" algn="l"/>
                <a:tab pos="809625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:\Дет.сад\Картинки, рисунки\Дети и взрослые\дети рисую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121" y="2143116"/>
            <a:ext cx="3442703" cy="25820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Задачи программы: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214422"/>
            <a:ext cx="8604448" cy="5643578"/>
          </a:xfrm>
        </p:spPr>
        <p:txBody>
          <a:bodyPr>
            <a:normAutofit fontScale="92500" lnSpcReduction="20000"/>
          </a:bodyPr>
          <a:lstStyle/>
          <a:p>
            <a:pPr lvl="3" algn="just"/>
            <a:r>
              <a:rPr lang="x-none" b="1" smtClean="0"/>
              <a:t>Забота о здоровье, эмоциональном благополучии и своевременном всестороннем развитии каждого ребенка;</a:t>
            </a:r>
            <a:endParaRPr lang="ru-RU" sz="1600" b="1" dirty="0" smtClean="0"/>
          </a:p>
          <a:p>
            <a:pPr lvl="3" algn="just"/>
            <a:r>
              <a:rPr lang="x-none" b="1" smtClean="0"/>
              <a:t>Создание в группах атмосферы гуманного и доброжелательного отношения ко всем воспитанникам, что позволит растить их общительными, добрыми, любознательными, инициативными, стремящимися к самостоятельности и творчеству;</a:t>
            </a:r>
            <a:endParaRPr lang="ru-RU" sz="1600" b="1" dirty="0" smtClean="0"/>
          </a:p>
          <a:p>
            <a:pPr lvl="3" algn="just"/>
            <a:r>
              <a:rPr lang="x-none" b="1" smtClean="0"/>
              <a:t>Максимальное использование разнообразных видов детской деятельности; их интеграция в целях повышения эффективности образовательного процесса;</a:t>
            </a:r>
            <a:endParaRPr lang="ru-RU" sz="1600" b="1" dirty="0" smtClean="0"/>
          </a:p>
          <a:p>
            <a:pPr lvl="3" algn="just"/>
            <a:r>
              <a:rPr lang="x-none" b="1" smtClean="0"/>
              <a:t>Творческая организация (креативность) процесса воспитания и обучения;</a:t>
            </a:r>
            <a:endParaRPr lang="ru-RU" sz="1600" b="1" dirty="0" smtClean="0"/>
          </a:p>
          <a:p>
            <a:pPr lvl="3" algn="just"/>
            <a:r>
              <a:rPr lang="x-none" b="1" smtClean="0"/>
              <a:t>Вариативность использования образовательного материала, позволяющая развивать творчество в соответствии с интересами и наклонностями каждого ребенка;</a:t>
            </a:r>
            <a:endParaRPr lang="ru-RU" sz="1600" b="1" dirty="0" smtClean="0"/>
          </a:p>
          <a:p>
            <a:pPr lvl="3" algn="just"/>
            <a:r>
              <a:rPr lang="x-none" b="1" smtClean="0"/>
              <a:t>Уважительное отношение к результатам детского творчества;</a:t>
            </a:r>
            <a:endParaRPr lang="ru-RU" sz="1600" b="1" dirty="0" smtClean="0"/>
          </a:p>
          <a:p>
            <a:pPr lvl="3" algn="just"/>
            <a:r>
              <a:rPr lang="x-none" b="1" smtClean="0"/>
              <a:t>Единство подходов к воспитанию детей в условиях ДОУ и семьи;</a:t>
            </a:r>
            <a:endParaRPr lang="ru-RU" sz="1600" b="1" dirty="0" smtClean="0"/>
          </a:p>
          <a:p>
            <a:pPr lvl="3" algn="just"/>
            <a:r>
              <a:rPr lang="x-none" b="1" smtClean="0"/>
              <a:t>Соблюдение в работе детского сада и начальной школы преемственности, исключающей умственные и физические перегрузки в содержании образования  детей дошкольного возраста, обеспечивающей отсутствие давления предметного обучения.</a:t>
            </a:r>
            <a:endParaRPr lang="ru-RU" b="1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214290"/>
            <a:ext cx="7643866" cy="12335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соответствии с требованиями ФГОС ДО программа состоит из двух частей: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714488"/>
            <a:ext cx="7643866" cy="15001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Обязательная часть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( объем не менее 60% от её общего объёма)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39752" y="3573016"/>
            <a:ext cx="5112568" cy="29135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Вариативная часть (часть, формируемая участниками образовательных отношений) – не более 40%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139952" y="1447800"/>
            <a:ext cx="1224136" cy="381000"/>
          </a:xfrm>
          <a:prstGeom prst="downArrow">
            <a:avLst>
              <a:gd name="adj1" fmla="val 50000"/>
              <a:gd name="adj2" fmla="val 572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>
            <a:off x="4211960" y="3284984"/>
            <a:ext cx="1080120" cy="3726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" name="Рисунок 9" descr="29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460100"/>
            <a:ext cx="1928826" cy="1928826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7704856" cy="1382972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chemeClr val="accent1"/>
                </a:solidFill>
              </a:rPr>
              <a:t>Образовательная программа ДОУ </a:t>
            </a:r>
            <a:br>
              <a:rPr lang="ru-RU" altLang="ru-RU" sz="2800" b="1" dirty="0" smtClean="0">
                <a:solidFill>
                  <a:schemeClr val="accent1"/>
                </a:solidFill>
              </a:rPr>
            </a:br>
            <a:r>
              <a:rPr lang="ru-RU" altLang="ru-RU" sz="2800" b="1" dirty="0" smtClean="0">
                <a:solidFill>
                  <a:schemeClr val="accent1"/>
                </a:solidFill>
              </a:rPr>
              <a:t>включает три основных раздела:</a:t>
            </a:r>
            <a:endParaRPr lang="en-US" altLang="ru-RU" sz="2800" dirty="0">
              <a:solidFill>
                <a:schemeClr val="accent1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539630" y="1668469"/>
            <a:ext cx="979006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857224" y="250030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1500166" y="2708920"/>
            <a:ext cx="6384202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ЦЕЛЕВОЙ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213129" y="1668468"/>
            <a:ext cx="1080120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785786" y="3929066"/>
            <a:ext cx="7272808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810597" y="5373216"/>
            <a:ext cx="7337675" cy="912771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575673" y="4159150"/>
            <a:ext cx="62730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СОДЕРЖАТЕЛЬНЫЙ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651873" y="5451036"/>
            <a:ext cx="612068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 smtClean="0">
                <a:solidFill>
                  <a:srgbClr val="002060"/>
                </a:solidFill>
                <a:cs typeface="Arial" charset="0"/>
              </a:rPr>
              <a:t>ОРГАНИЗАЦИОННЫЙ</a:t>
            </a:r>
            <a:endParaRPr lang="en-US" altLang="ru-RU" sz="36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87624" y="2827281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Содержание целевого раздела: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357298"/>
            <a:ext cx="7500990" cy="5214974"/>
          </a:xfrm>
        </p:spPr>
        <p:txBody>
          <a:bodyPr/>
          <a:lstStyle/>
          <a:p>
            <a:pPr algn="just"/>
            <a:r>
              <a:rPr lang="ru-RU" b="1" dirty="0" smtClean="0"/>
              <a:t>Целевой раздел </a:t>
            </a:r>
            <a:r>
              <a:rPr lang="ru-RU" dirty="0" smtClean="0"/>
              <a:t>включает в себя: пояснительную записку, цели и задачи программы, принципы и подходы к её формированию, характеристики особенностей развития детей, а также планируемые результаты освоения программы. Результаты освоения образовательной программы представлены в виде целевых ориентиров дошкольного образования, которые представляют собой социально-нормативные возрастные характеристики возможных достижений ребёнка на этапе завершения уровня дошкольного образования.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0"/>
            <a:ext cx="7933504" cy="1571612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chemeClr val="accent1"/>
                </a:solidFill>
              </a:rPr>
              <a:t>Целевые ориентиры образования в младенческом и раннем возрасте:</a:t>
            </a: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251520" y="980728"/>
            <a:ext cx="8463884" cy="587727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Ребенок интересуется окружающими предметами и активно действует с ними; эмоционально вовлечен в действия с игрушками и другими 18 предметами, стремится проявлять настойчивость в достижении результата своих действий.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 проявляет навыки опрятности.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rgbClr val="0070C0"/>
                </a:solidFill>
              </a:rPr>
              <a:t>Проявляет отрицательное отношение к грубости, жадности.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Соблюдает правила элементарной вежливости (самостоятельно или по напоминанию говорит «спасибо», «здравствуйте», «до свидания», «спокойной ночи» (в семье, в группе)); имеет первичные представления об элементарных правилах поведения в детском саду, дома, на улице и старается соблюдать их.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</a:t>
            </a:r>
            <a:r>
              <a:rPr lang="ru-RU" sz="1200" b="1" dirty="0" smtClean="0">
                <a:solidFill>
                  <a:srgbClr val="0070C0"/>
                </a:solidFill>
              </a:rPr>
              <a:t>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игрушек. Речь становится полноценным средством общения с другими детьми.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Стремится к общению со взрослыми и активно подражает им в движениях и действиях; появляются игры, в которых ребенок воспроизводит действия взрослого. Эмоционально откликается на игру, предложенную взрослым, принимает игровую задачу.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Проявляет интерес к сверстникам; наблюдает за их действиями и подражает им. Умеет играть рядом со сверстниками, не мешая им. Проявляет интерес к совместным играм небольшими группами.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Проявляет интерес к окружающему миру природы, с интересом участвует в сезонных наблюдениях.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Проявляет интерес к стихам, песням и сказкам, рассматриванию картинок, стремится двигаться под музыку; эмоционально откликается на различные произведения культуры и искусства.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 С пониманием следит за действиями героев кукольного театра; проявляет желание участвовать в театрализованных и сюжетно-ролевых играх.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 Проявляет интерес к продуктивной деятельности (рисование, лепка, конструирование, аппликация). </a:t>
            </a:r>
          </a:p>
          <a:p>
            <a:pPr algn="just">
              <a:spcBef>
                <a:spcPts val="0"/>
              </a:spcBef>
            </a:pPr>
            <a:r>
              <a:rPr lang="ru-RU" sz="1200" b="1" dirty="0" smtClean="0"/>
              <a:t>У ребенка развита крупная моторика, он стремится осваивать раз- личные виды движений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b="1" dirty="0" smtClean="0"/>
              <a:t>       (бег, лазанье, перешагивание и пр.). С интересом участвует в подвижных играх с простым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b="1" dirty="0" smtClean="0"/>
              <a:t>       содержанием, несложными движениями. </a:t>
            </a:r>
          </a:p>
          <a:p>
            <a:pPr algn="just">
              <a:spcBef>
                <a:spcPts val="0"/>
              </a:spcBef>
            </a:pPr>
            <a:endParaRPr lang="ru-RU" sz="1200" b="1" dirty="0"/>
          </a:p>
        </p:txBody>
      </p:sp>
      <p:pic>
        <p:nvPicPr>
          <p:cNvPr id="5" name="Picture 2" descr="C:\Documents and Settings\Администратор\Рабочий стол\материалы из интернета\разное\анимашки\b07ac9fd3b78cfbac221de5d5230488b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5229200"/>
            <a:ext cx="1300420" cy="124734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 smtClean="0">
                <a:solidFill>
                  <a:schemeClr val="accent1"/>
                </a:solidFill>
              </a:rPr>
              <a:t>Целевые ориентиры </a:t>
            </a:r>
            <a:br>
              <a:rPr lang="ru-RU" sz="2200" b="1" i="1" dirty="0" smtClean="0">
                <a:solidFill>
                  <a:schemeClr val="accent1"/>
                </a:solidFill>
              </a:rPr>
            </a:br>
            <a:r>
              <a:rPr lang="ru-RU" sz="2200" b="1" i="1" dirty="0" smtClean="0">
                <a:solidFill>
                  <a:schemeClr val="accent1"/>
                </a:solidFill>
              </a:rPr>
              <a:t>на этапе завершения дошкольного образования:</a:t>
            </a: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857232"/>
            <a:ext cx="8501122" cy="5786478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Ребенок овладевает основными культурными средствами, способами деятельности, проявляет инициативу и самостоятельность в разных видах деятельности —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конфликты. Умеет выражать и отстаивать свою позицию по разным вопросам.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Способен сотрудничать и выполнять как лидерские, так и исполнительские функции в совместной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Понимает, что все люди равны вне зависимости от их социального происхождения, этнической принадлежности, религиозных и других верований, их физических и психических особенностей.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Проявляет эмпатию по отношению к другим людям, готовность прийти на помощь тем, кто в этом нуждается.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Проявляет умение слышать других и стремление быть понятым другими.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Ребенок обладает развитым воображением, которое реализуется в разных видах деятельности, и прежде всего в игре; владеет разными формами и видами игры, различает условную и реальную ситуации; умеет подчиняться разным правилам и социальным нормам. Умеет распознавать различные ситуации и адекватно их оценивать.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>
                <a:solidFill>
                  <a:srgbClr val="0070C0"/>
                </a:solidFill>
              </a:rPr>
              <a:t>Ребенок достаточно хорошо владеет устной речью, может выражать свои мысли и желания, использовать речь для выражения своих мыслей, чувств и желаний, построения речевого высказывания в ситуации общения, выделять звуки в словах, у ребенка 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1300" b="1" dirty="0" smtClean="0">
                <a:solidFill>
                  <a:srgbClr val="0070C0"/>
                </a:solidFill>
              </a:rPr>
              <a:t>      складываются предпосылки грамотности.</a:t>
            </a:r>
          </a:p>
          <a:p>
            <a:pPr lvl="0" algn="just">
              <a:spcBef>
                <a:spcPts val="0"/>
              </a:spcBef>
            </a:pPr>
            <a:r>
              <a:rPr lang="ru-RU" sz="1300" b="1" dirty="0" smtClean="0"/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ими.</a:t>
            </a:r>
          </a:p>
          <a:p>
            <a:pPr>
              <a:spcBef>
                <a:spcPts val="0"/>
              </a:spcBef>
            </a:pPr>
            <a:endParaRPr lang="ru-RU" sz="9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14282" y="500042"/>
            <a:ext cx="8072494" cy="6143668"/>
          </a:xfrm>
        </p:spPr>
        <p:txBody>
          <a:bodyPr>
            <a:normAutofit fontScale="47500" lnSpcReduction="20000"/>
          </a:bodyPr>
          <a:lstStyle/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навыки личной гигиены.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Проявляет ответственность за начатое дело.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способен к принятию собственных решений, опираясь на свои знания и умения в различных видах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Открыт новому, то есть проявляет желание узнавать новое, самостоятельно добывать новые знания; положительно относится к обучению в школе.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Проявляет уважение к жизни (в различных ее формах) и заботу об окружающей среде.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Эмоционально отзывается на красоту окружающего мира, произведения народного и профессионального искусства (музыку, танцы, театральную деятельность, изобразительную деятельность и т. д.).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Проявляет патриотические чувства, ощущает гордость за свою страну, ее достижения, имеет представление о ее географическом разнообразии, многонациональности, важнейших исторических событиях.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Имеет первичные представления о себе, семье, традиционных семейных ценностях, включая традиционные гендерные ориентации, проявляет уважение к своему и противоположному полу.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>
                <a:solidFill>
                  <a:srgbClr val="0070C0"/>
                </a:solidFill>
              </a:rPr>
              <a:t>Соблюдает элементарные общепринятые нормы, имеет первичные ценностные представления о том, «что такое хорошо и что такое плохо», стремится поступать хорошо; проявляет уважение к старшим и заботу о младших.</a:t>
            </a:r>
          </a:p>
          <a:p>
            <a:pPr lvl="0" algn="just">
              <a:spcBef>
                <a:spcPts val="0"/>
              </a:spcBef>
            </a:pPr>
            <a:r>
              <a:rPr lang="ru-RU" sz="2700" b="1" dirty="0" smtClean="0"/>
              <a:t>Имеет начальные представления о здоровом образе жизни. Воспринимает здоровый образ жизни как ценность.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Содержательный раздел: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071546"/>
            <a:ext cx="8072494" cy="540240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 smtClean="0"/>
              <a:t>Содержательный раздел </a:t>
            </a:r>
            <a:r>
              <a:rPr lang="ru-RU" dirty="0" smtClean="0"/>
              <a:t>представляет общее содержание Программы, обеспечивающее полноценное развитие личности детей.</a:t>
            </a:r>
          </a:p>
          <a:p>
            <a:pPr algn="ctr">
              <a:buNone/>
            </a:pPr>
            <a:r>
              <a:rPr lang="ru-RU" dirty="0" smtClean="0"/>
              <a:t>     В него входит:</a:t>
            </a:r>
          </a:p>
          <a:p>
            <a:pPr algn="just">
              <a:buNone/>
            </a:pPr>
            <a:r>
              <a:rPr lang="ru-RU" dirty="0" smtClean="0"/>
              <a:t>- описание образовательной деятельности в соответствии с направлениями развития ребенка, представленными в пяти образовательных областях;</a:t>
            </a:r>
          </a:p>
          <a:p>
            <a:pPr algn="just">
              <a:buNone/>
            </a:pPr>
            <a:r>
              <a:rPr lang="ru-RU" dirty="0" smtClean="0"/>
              <a:t>- описание вариативных форм, способов, методов и средств реализации программы;</a:t>
            </a:r>
          </a:p>
          <a:p>
            <a:pPr algn="just">
              <a:buNone/>
            </a:pPr>
            <a:r>
              <a:rPr lang="ru-RU" dirty="0" smtClean="0"/>
              <a:t>- описание образовательной деятельности по профессиональной коррекции нарушений развития детей;</a:t>
            </a:r>
          </a:p>
          <a:p>
            <a:pPr algn="just">
              <a:buNone/>
            </a:pPr>
            <a:r>
              <a:rPr lang="ru-RU" dirty="0" smtClean="0"/>
              <a:t>- особенности взаимодействия педагогического коллектива с семьями воспитанников;</a:t>
            </a:r>
          </a:p>
          <a:p>
            <a:pPr algn="just">
              <a:buNone/>
            </a:pPr>
            <a:r>
              <a:rPr lang="ru-RU" dirty="0" smtClean="0"/>
              <a:t>- взаимодействие с социальными институтами детства;</a:t>
            </a:r>
          </a:p>
          <a:p>
            <a:pPr algn="just">
              <a:buNone/>
            </a:pPr>
            <a:r>
              <a:rPr lang="ru-RU" dirty="0" smtClean="0"/>
              <a:t>- вариативная часть программы.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1"/>
                </a:solidFill>
              </a:rPr>
              <a:t>Образовательные области, обеспечивающие разностороннее развитие детей по ФГОС ДО: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627784" y="1844675"/>
            <a:ext cx="3816423" cy="719138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Физическое развитие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004048" y="4797152"/>
            <a:ext cx="2955748" cy="1223963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Художественно-</a:t>
            </a:r>
          </a:p>
          <a:p>
            <a:pPr algn="ctr"/>
            <a:r>
              <a:rPr lang="ru-RU" sz="2400" b="1" dirty="0"/>
              <a:t>эстетическое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5143504" y="3071810"/>
            <a:ext cx="3446469" cy="1214446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 </a:t>
            </a:r>
            <a:r>
              <a:rPr lang="ru-RU" sz="2400" b="1" dirty="0"/>
              <a:t>Познавательное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1187624" y="4714884"/>
            <a:ext cx="3262120" cy="1285884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Речевое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285720" y="3071810"/>
            <a:ext cx="3357586" cy="122079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Социально-</a:t>
            </a:r>
          </a:p>
          <a:p>
            <a:pPr algn="ctr"/>
            <a:r>
              <a:rPr lang="ru-RU" sz="2400" b="1" dirty="0"/>
              <a:t>коммуникативное </a:t>
            </a:r>
          </a:p>
          <a:p>
            <a:pPr algn="ctr"/>
            <a:r>
              <a:rPr lang="ru-RU" sz="2400" b="1" dirty="0"/>
              <a:t>развитие</a:t>
            </a:r>
          </a:p>
        </p:txBody>
      </p:sp>
      <p:cxnSp>
        <p:nvCxnSpPr>
          <p:cNvPr id="24588" name="AutoShape 12"/>
          <p:cNvCxnSpPr>
            <a:cxnSpLocks noChangeShapeType="1"/>
            <a:stCxn id="24580" idx="1"/>
            <a:endCxn id="24587" idx="0"/>
          </p:cNvCxnSpPr>
          <p:nvPr/>
        </p:nvCxnSpPr>
        <p:spPr bwMode="auto">
          <a:xfrm flipH="1">
            <a:off x="1964513" y="2204244"/>
            <a:ext cx="663271" cy="8675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0" name="AutoShape 14"/>
          <p:cNvCxnSpPr>
            <a:cxnSpLocks noChangeShapeType="1"/>
            <a:stCxn id="24580" idx="2"/>
            <a:endCxn id="24580" idx="2"/>
          </p:cNvCxnSpPr>
          <p:nvPr/>
        </p:nvCxnSpPr>
        <p:spPr bwMode="auto">
          <a:xfrm>
            <a:off x="4535996" y="2563813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2" name="AutoShape 16"/>
          <p:cNvCxnSpPr>
            <a:cxnSpLocks noChangeShapeType="1"/>
            <a:stCxn id="24580" idx="3"/>
            <a:endCxn id="24585" idx="0"/>
          </p:cNvCxnSpPr>
          <p:nvPr/>
        </p:nvCxnSpPr>
        <p:spPr bwMode="auto">
          <a:xfrm>
            <a:off x="6444207" y="2204244"/>
            <a:ext cx="422532" cy="8675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3" name="AutoShape 17"/>
          <p:cNvCxnSpPr>
            <a:cxnSpLocks noChangeShapeType="1"/>
          </p:cNvCxnSpPr>
          <p:nvPr/>
        </p:nvCxnSpPr>
        <p:spPr bwMode="auto">
          <a:xfrm rot="16200000" flipH="1">
            <a:off x="2035951" y="4321975"/>
            <a:ext cx="428628" cy="3571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4" name="AutoShape 18"/>
          <p:cNvCxnSpPr>
            <a:cxnSpLocks noChangeShapeType="1"/>
            <a:stCxn id="24586" idx="3"/>
          </p:cNvCxnSpPr>
          <p:nvPr/>
        </p:nvCxnSpPr>
        <p:spPr bwMode="auto">
          <a:xfrm>
            <a:off x="4449744" y="5357826"/>
            <a:ext cx="549744" cy="1539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4595" name="AutoShape 19"/>
          <p:cNvCxnSpPr>
            <a:cxnSpLocks noChangeShapeType="1"/>
          </p:cNvCxnSpPr>
          <p:nvPr/>
        </p:nvCxnSpPr>
        <p:spPr bwMode="auto">
          <a:xfrm flipV="1">
            <a:off x="6858016" y="4286256"/>
            <a:ext cx="571504" cy="5000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256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ОБРАЗОВАТЕЛЬНАЯ ОБЛАСТЬ «ФИЗИЧЕСКОЕ РАЗВИТИЕ»:</a:t>
            </a: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196752"/>
            <a:ext cx="8572528" cy="544695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b="1" dirty="0" smtClean="0">
                <a:solidFill>
                  <a:schemeClr val="accent1"/>
                </a:solidFill>
              </a:rPr>
              <a:t>Основная цель:</a:t>
            </a:r>
          </a:p>
          <a:p>
            <a:pPr algn="just"/>
            <a:r>
              <a:rPr lang="ru-RU" b="1" dirty="0" smtClean="0"/>
              <a:t>воспитание здорового, жизнерадостного, жизнестойкого, физически совершенного, гармонически и творчески развитого ребёнка</a:t>
            </a:r>
          </a:p>
          <a:p>
            <a:pPr algn="just"/>
            <a:r>
              <a:rPr lang="ru-RU" b="1" dirty="0" smtClean="0"/>
              <a:t>Задачи физического развития: </a:t>
            </a:r>
          </a:p>
          <a:p>
            <a:pPr algn="just"/>
            <a:r>
              <a:rPr lang="ru-RU" b="1" i="1" dirty="0" smtClean="0">
                <a:solidFill>
                  <a:schemeClr val="accent1"/>
                </a:solidFill>
              </a:rPr>
              <a:t>Оздоровительные:</a:t>
            </a:r>
            <a:endParaRPr lang="ru-RU" b="1" dirty="0" smtClean="0">
              <a:solidFill>
                <a:schemeClr val="accent1"/>
              </a:solidFill>
            </a:endParaRPr>
          </a:p>
          <a:p>
            <a:pPr algn="just">
              <a:buNone/>
            </a:pPr>
            <a:r>
              <a:rPr lang="ru-RU" b="1" dirty="0" smtClean="0"/>
              <a:t>       формирование правильной осанки; развитие гармоничного телосложения; развитие мышц лица, туловища, ног, рук, плечевого пояса, кистей, пальцев, шеи, глаз, внутренних органов </a:t>
            </a:r>
          </a:p>
          <a:p>
            <a:pPr algn="just"/>
            <a:r>
              <a:rPr lang="ru-RU" b="1" i="1" dirty="0" smtClean="0">
                <a:solidFill>
                  <a:schemeClr val="accent1"/>
                </a:solidFill>
              </a:rPr>
              <a:t>Образовательные:</a:t>
            </a:r>
            <a:endParaRPr lang="ru-RU" b="1" dirty="0" smtClean="0">
              <a:solidFill>
                <a:schemeClr val="accent1"/>
              </a:solidFill>
            </a:endParaRPr>
          </a:p>
          <a:p>
            <a:pPr algn="just">
              <a:buNone/>
            </a:pPr>
            <a:r>
              <a:rPr lang="ru-RU" b="1" dirty="0" smtClean="0"/>
              <a:t>       формирование двигательных умений и навыков; развитие психофизических качеств (быстроты, силы, гибкости, выносливости, глазомера, ловкости); развитие двигательных способностей (функции равновесия, координации движений)  </a:t>
            </a:r>
          </a:p>
          <a:p>
            <a:pPr algn="just"/>
            <a:r>
              <a:rPr lang="ru-RU" b="1" i="1" dirty="0" smtClean="0">
                <a:solidFill>
                  <a:schemeClr val="accent1"/>
                </a:solidFill>
              </a:rPr>
              <a:t>Воспитательные:</a:t>
            </a:r>
            <a:endParaRPr lang="ru-RU" b="1" dirty="0" smtClean="0">
              <a:solidFill>
                <a:schemeClr val="accent1"/>
              </a:solidFill>
            </a:endParaRPr>
          </a:p>
          <a:p>
            <a:pPr algn="just">
              <a:buNone/>
            </a:pPr>
            <a:r>
              <a:rPr lang="ru-RU" b="1" dirty="0" smtClean="0"/>
              <a:t>      формирование потребности в ежедневных физических упражнениях; воспитание умения рационально использовать физические упражнения в самостоятельной двигательной деятельности; приобретение грации, пластичности, выразительности движений; воспитание самостоятельности, инициативности, самоорганизации, взаимопомощи</a:t>
            </a:r>
          </a:p>
          <a:p>
            <a:pPr algn="just"/>
            <a:r>
              <a:rPr lang="ru-RU" b="1" dirty="0" smtClean="0">
                <a:solidFill>
                  <a:schemeClr val="accent1"/>
                </a:solidFill>
              </a:rPr>
              <a:t>Основные направления работы по физическому развитию детей в дошкольном учреждении:</a:t>
            </a:r>
          </a:p>
          <a:p>
            <a:pPr algn="just"/>
            <a:r>
              <a:rPr lang="ru-RU" b="1" dirty="0" smtClean="0"/>
              <a:t>Приобретение опыта в двигательной деятельности, связанной с выполнением упражнений, направленных на развитие физических качеств (координация, гибкость)</a:t>
            </a:r>
          </a:p>
          <a:p>
            <a:pPr algn="just"/>
            <a:r>
              <a:rPr lang="ru-RU" b="1" dirty="0" smtClean="0"/>
              <a:t>Приобретение опыта в двигательной деятельности, способствующей правильному формированию опорно-двигательной системы организма, развитию равновесия, координации движения</a:t>
            </a:r>
          </a:p>
          <a:p>
            <a:pPr algn="just"/>
            <a:r>
              <a:rPr lang="ru-RU" b="1" dirty="0" smtClean="0"/>
              <a:t>Приобретение опыта в двигательной активности, способствующей развитию крупной и мелкой моторики обеих рук</a:t>
            </a:r>
          </a:p>
          <a:p>
            <a:pPr algn="just"/>
            <a:r>
              <a:rPr lang="ru-RU" b="1" dirty="0" smtClean="0"/>
              <a:t>Приобретение опыта в двигательной деятельности, связанной с правильным, не наносящим ущерб организму выполнением основных движений (ходьба, бег, мягкие прыжки, повороты в стороны)</a:t>
            </a:r>
          </a:p>
          <a:p>
            <a:pPr algn="just"/>
            <a:r>
              <a:rPr lang="ru-RU" b="1" dirty="0" smtClean="0"/>
              <a:t>Формирование начальных представлений о некоторых видах спорта; овладение подвижными играми с правилами</a:t>
            </a:r>
          </a:p>
          <a:p>
            <a:pPr algn="just"/>
            <a:r>
              <a:rPr lang="ru-RU" b="1" dirty="0" smtClean="0"/>
              <a:t>Становление целенаправленности и саморегуляции в двигательной сфере</a:t>
            </a:r>
          </a:p>
          <a:p>
            <a:pPr algn="just"/>
            <a:r>
              <a:rPr lang="ru-RU" b="1" dirty="0" smtClean="0"/>
              <a:t>Становление ценностей здорового образа жизни; овладение его элементарными нормами и правилами </a:t>
            </a:r>
          </a:p>
          <a:p>
            <a:pPr algn="just">
              <a:buNone/>
            </a:pPr>
            <a:r>
              <a:rPr lang="ru-RU" b="1" dirty="0" smtClean="0"/>
              <a:t>       (в питании, двигательном режиме, закаливании, при формировании полезных привычек и др.)</a:t>
            </a:r>
          </a:p>
          <a:p>
            <a:endParaRPr lang="ru-RU" b="1" dirty="0"/>
          </a:p>
        </p:txBody>
      </p:sp>
      <p:pic>
        <p:nvPicPr>
          <p:cNvPr id="3074" name="Picture 2" descr="C:\Documents and Settings\Администратор\Рабочий стол\материалы из интернета\разное\анимашки\п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5229200"/>
            <a:ext cx="1266056" cy="204151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858280" cy="10826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ОБРАЗОВАТЕЛЬНАЯ ОБЛАСТЬ </a:t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«СОЦИАЛЬНО-КОММУНИКАТИВНОЕ РАЗВИТИЕ»: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340768"/>
            <a:ext cx="7962678" cy="5133184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>
                <a:solidFill>
                  <a:schemeClr val="accent1"/>
                </a:solidFill>
              </a:rPr>
              <a:t>Основная цель:</a:t>
            </a:r>
          </a:p>
          <a:p>
            <a:pPr algn="just"/>
            <a:r>
              <a:rPr lang="ru-RU" sz="1200" b="1" dirty="0" smtClean="0"/>
              <a:t>позитивная социализация детей дошкольного возраста; приобщение детей к социокультурным нормам, традициям семьи, общества и государства; формирование основ безопасности.</a:t>
            </a:r>
          </a:p>
          <a:p>
            <a:pPr algn="just"/>
            <a:r>
              <a:rPr lang="ru-RU" sz="1200" b="1" dirty="0" smtClean="0">
                <a:solidFill>
                  <a:schemeClr val="accent1"/>
                </a:solidFill>
              </a:rPr>
              <a:t>Задачи социально-коммуникативного развития по ФГОС ДО:</a:t>
            </a:r>
          </a:p>
          <a:p>
            <a:pPr algn="just"/>
            <a:r>
              <a:rPr lang="ru-RU" sz="1200" b="1" dirty="0" smtClean="0"/>
              <a:t>Усвоение норм и ценностей, принятых в обществе, включая моральные и нравственные ценности</a:t>
            </a:r>
          </a:p>
          <a:p>
            <a:pPr algn="just"/>
            <a:r>
              <a:rPr lang="ru-RU" sz="1200" b="1" dirty="0" smtClean="0"/>
              <a:t>Развитие общения и взаимодействия ребёнка со взрослыми и сверстниками</a:t>
            </a:r>
          </a:p>
          <a:p>
            <a:pPr algn="just"/>
            <a:r>
              <a:rPr lang="ru-RU" sz="1200" b="1" dirty="0" smtClean="0"/>
              <a:t>Становление самостоятельности, целенаправленности и саморегуляции собственных действий</a:t>
            </a:r>
          </a:p>
          <a:p>
            <a:pPr algn="just"/>
            <a:r>
              <a:rPr lang="ru-RU" sz="1200" b="1" dirty="0" smtClean="0"/>
              <a:t>Развитие социального и эмоционального интеллекта, эмоциональной отзывчивости, сопереживания; формирование готовности к совместной деятельности со сверстниками</a:t>
            </a:r>
          </a:p>
          <a:p>
            <a:pPr algn="just"/>
            <a:r>
              <a:rPr lang="ru-RU" sz="1200" b="1" dirty="0" smtClean="0"/>
              <a:t>Формирование уважительного отношения и чувства принадлежности к своей семье и к сообществу детей и взрослых в организации</a:t>
            </a:r>
          </a:p>
          <a:p>
            <a:pPr algn="just"/>
            <a:r>
              <a:rPr lang="ru-RU" sz="1200" b="1" dirty="0" smtClean="0"/>
              <a:t>Формирование позитивных установок к различным видам труда и творчества</a:t>
            </a:r>
          </a:p>
          <a:p>
            <a:pPr algn="just"/>
            <a:r>
              <a:rPr lang="ru-RU" sz="1200" b="1" dirty="0" smtClean="0"/>
              <a:t>Формирование основ безопасного поведения в быту, в социуме, природе</a:t>
            </a:r>
          </a:p>
          <a:p>
            <a:pPr algn="just"/>
            <a:r>
              <a:rPr lang="ru-RU" sz="1200" b="1" dirty="0" smtClean="0">
                <a:solidFill>
                  <a:schemeClr val="accent1"/>
                </a:solidFill>
              </a:rPr>
              <a:t>Основные направления работы по социально-коммуникативному развитию детей в дошкольном учреждении:</a:t>
            </a:r>
          </a:p>
          <a:p>
            <a:pPr algn="just"/>
            <a:r>
              <a:rPr lang="ru-RU" sz="1200" b="1" dirty="0" smtClean="0"/>
              <a:t>Социализация, развитие общения, нравственное воспитание</a:t>
            </a:r>
          </a:p>
          <a:p>
            <a:pPr algn="just"/>
            <a:r>
              <a:rPr lang="ru-RU" sz="1200" b="1" dirty="0" smtClean="0"/>
              <a:t>Ребёнок в семье и сообществе, патриотическое воспитание</a:t>
            </a:r>
          </a:p>
          <a:p>
            <a:pPr algn="just"/>
            <a:r>
              <a:rPr lang="ru-RU" sz="1200" b="1" dirty="0" smtClean="0"/>
              <a:t>Самообслуживание, самостоятельность, трудовое воспитание</a:t>
            </a:r>
          </a:p>
          <a:p>
            <a:pPr algn="just"/>
            <a:r>
              <a:rPr lang="ru-RU" sz="1200" b="1" dirty="0" smtClean="0"/>
              <a:t>Формирование основ безопасности</a:t>
            </a:r>
          </a:p>
          <a:p>
            <a:pPr algn="just"/>
            <a:endParaRPr lang="ru-RU" sz="1200" dirty="0"/>
          </a:p>
        </p:txBody>
      </p:sp>
      <p:pic>
        <p:nvPicPr>
          <p:cNvPr id="5" name="Picture 3" descr="C:\Documents and Settings\Администратор\Рабочий стол\материалы из интернета\разное\анимашки\t851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5229200"/>
            <a:ext cx="2847575" cy="18120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ОБРАЗОВАТЕЛЬНАЯ ОБЛАСТЬ «РЕЧЕВОЕ РАЗВИТИЕ»: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8136904" cy="5184576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>
                <a:solidFill>
                  <a:schemeClr val="accent1"/>
                </a:solidFill>
              </a:rPr>
              <a:t>Основная цель: </a:t>
            </a:r>
            <a:r>
              <a:rPr lang="ru-RU" sz="1200" b="1" dirty="0" smtClean="0">
                <a:solidFill>
                  <a:schemeClr val="accent1"/>
                </a:solidFill>
              </a:rPr>
              <a:t> </a:t>
            </a:r>
            <a:r>
              <a:rPr lang="ru-RU" sz="1200" b="1" dirty="0" smtClean="0"/>
              <a:t>развитие </a:t>
            </a:r>
            <a:r>
              <a:rPr lang="ru-RU" sz="1200" b="1" dirty="0" smtClean="0"/>
              <a:t>свободного общения с взрослыми и детьми, овладение конструктивными способами и средствами взаимодействия с окружающими.</a:t>
            </a:r>
          </a:p>
          <a:p>
            <a:pPr algn="just"/>
            <a:r>
              <a:rPr lang="ru-RU" sz="1200" b="1" dirty="0" smtClean="0">
                <a:solidFill>
                  <a:schemeClr val="accent1"/>
                </a:solidFill>
              </a:rPr>
              <a:t>Задачи речевого развития по ФГОС ДО:</a:t>
            </a:r>
          </a:p>
          <a:p>
            <a:pPr algn="just"/>
            <a:r>
              <a:rPr lang="ru-RU" sz="1200" b="1" dirty="0" smtClean="0"/>
              <a:t>Владение речью как средством общения и культуры</a:t>
            </a:r>
          </a:p>
          <a:p>
            <a:pPr algn="just"/>
            <a:r>
              <a:rPr lang="ru-RU" sz="1200" b="1" dirty="0" smtClean="0"/>
              <a:t>Обогащение активного словаря</a:t>
            </a:r>
          </a:p>
          <a:p>
            <a:pPr algn="just"/>
            <a:r>
              <a:rPr lang="ru-RU" sz="1200" b="1" dirty="0" smtClean="0"/>
              <a:t>Развитие связной, грамматически правильной диалогической и монологической речи</a:t>
            </a:r>
          </a:p>
          <a:p>
            <a:pPr algn="just"/>
            <a:r>
              <a:rPr lang="ru-RU" sz="1200" b="1" dirty="0" smtClean="0"/>
              <a:t>Развитие речевого творчества</a:t>
            </a:r>
          </a:p>
          <a:p>
            <a:pPr algn="just"/>
            <a:r>
              <a:rPr lang="ru-RU" sz="1200" b="1" dirty="0" smtClean="0"/>
              <a:t>Развитие звуковой и интонационной культуры речи, фонематического слуха</a:t>
            </a:r>
          </a:p>
          <a:p>
            <a:pPr algn="just"/>
            <a:r>
              <a:rPr lang="ru-RU" sz="1200" b="1" dirty="0" smtClean="0"/>
              <a:t>Знакомство с книжной культурой, детской литературой, понимание на слух текстов различных жанров детской литературы</a:t>
            </a:r>
          </a:p>
          <a:p>
            <a:pPr algn="just"/>
            <a:r>
              <a:rPr lang="ru-RU" sz="1200" b="1" dirty="0" smtClean="0"/>
              <a:t>Формирование звуковой аналитико-синтетической активности как предпосылки обучения грамоте</a:t>
            </a:r>
          </a:p>
          <a:p>
            <a:pPr algn="just"/>
            <a:r>
              <a:rPr lang="ru-RU" sz="1200" b="1" dirty="0" smtClean="0">
                <a:solidFill>
                  <a:schemeClr val="accent1"/>
                </a:solidFill>
              </a:rPr>
              <a:t>Основные направления работы по развитию речи детей в дошкольном учреждении:</a:t>
            </a:r>
          </a:p>
          <a:p>
            <a:pPr algn="just"/>
            <a:r>
              <a:rPr lang="ru-RU" sz="1200" b="1" dirty="0" smtClean="0"/>
              <a:t>Развитие словаря (освоение значений слов и их уместное употребление в соответствии с контекстом высказывания, ситуацией, в которой происходит общение)</a:t>
            </a:r>
          </a:p>
          <a:p>
            <a:pPr algn="just"/>
            <a:r>
              <a:rPr lang="ru-RU" sz="1200" b="1" dirty="0" smtClean="0"/>
              <a:t>Воспитание звуковой культуры речи (развитие восприятия звуков родной речи и произношения)</a:t>
            </a:r>
          </a:p>
          <a:p>
            <a:pPr algn="just"/>
            <a:r>
              <a:rPr lang="ru-RU" sz="1200" b="1" dirty="0" smtClean="0"/>
              <a:t>Воспитание интереса и любви к чтению, развитие литературной речи</a:t>
            </a:r>
          </a:p>
          <a:p>
            <a:pPr algn="just"/>
            <a:r>
              <a:rPr lang="ru-RU" sz="1200" b="1" dirty="0" smtClean="0"/>
              <a:t>Развитие связной речи (диалогическая (разговорная) речь, монологическая речь (рассказывание))</a:t>
            </a:r>
          </a:p>
          <a:p>
            <a:pPr algn="just"/>
            <a:r>
              <a:rPr lang="ru-RU" sz="1200" b="1" dirty="0" smtClean="0"/>
              <a:t>Практическое овладение воспитанниками нормами речи (способствование развитию речи как средства общения)</a:t>
            </a:r>
          </a:p>
          <a:p>
            <a:pPr algn="just"/>
            <a:r>
              <a:rPr lang="ru-RU" sz="1200" b="1" dirty="0" smtClean="0"/>
              <a:t>Формирование грамматического строя речи (морфология (изменение слов по родам, числам, </a:t>
            </a:r>
          </a:p>
          <a:p>
            <a:pPr algn="just">
              <a:buNone/>
            </a:pPr>
            <a:r>
              <a:rPr lang="ru-RU" sz="1200" b="1" dirty="0" smtClean="0"/>
              <a:t>      падежам), синтаксис (освоение различных типов словосочетаний и предложений).</a:t>
            </a:r>
          </a:p>
          <a:p>
            <a:pPr algn="just"/>
            <a:endParaRPr lang="ru-RU" sz="1200" dirty="0"/>
          </a:p>
        </p:txBody>
      </p:sp>
      <p:pic>
        <p:nvPicPr>
          <p:cNvPr id="1026" name="Picture 2" descr="C:\Documents and Settings\Администратор\Рабочий стол\материалы из интернета\разное\анимашки\574a61436c4d46c39fe790e12904224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9985" y="5157192"/>
            <a:ext cx="1704015" cy="11644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992888" cy="122413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ОБРАЗОВАТЕЛЬНАЯ ОБЛАСТЬ «ПОЗНАВАТЕЛЬНОЕ РАЗВИТИЕ»: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00174"/>
            <a:ext cx="8043890" cy="4973778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>
                <a:solidFill>
                  <a:schemeClr val="accent1"/>
                </a:solidFill>
              </a:rPr>
              <a:t>Основная цель:</a:t>
            </a:r>
          </a:p>
          <a:p>
            <a:pPr algn="just"/>
            <a:r>
              <a:rPr lang="ru-RU" sz="1200" b="1" dirty="0" smtClean="0"/>
              <a:t>ознакомление с окружающим социальным миром, с природой и природными явлениями; формирование целостной картины мира; формирование элементарных математических представлений; развитие познавательно-исследовательской деятельности.</a:t>
            </a:r>
          </a:p>
          <a:p>
            <a:pPr algn="just"/>
            <a:r>
              <a:rPr lang="ru-RU" sz="1200" b="1" dirty="0" smtClean="0">
                <a:solidFill>
                  <a:schemeClr val="accent1"/>
                </a:solidFill>
              </a:rPr>
              <a:t>Задачи познавательного развития по ФГОС ДО:</a:t>
            </a:r>
          </a:p>
          <a:p>
            <a:pPr algn="just"/>
            <a:r>
              <a:rPr lang="ru-RU" sz="1200" b="1" dirty="0" smtClean="0"/>
              <a:t>Развитие интересов детей, любознательности и познавательной мотивации</a:t>
            </a:r>
          </a:p>
          <a:p>
            <a:pPr algn="just"/>
            <a:r>
              <a:rPr lang="ru-RU" sz="1200" b="1" dirty="0" smtClean="0"/>
              <a:t>Формирование познавательных действий, становление сознания</a:t>
            </a:r>
          </a:p>
          <a:p>
            <a:pPr algn="just"/>
            <a:r>
              <a:rPr lang="ru-RU" sz="1200" b="1" dirty="0" smtClean="0"/>
              <a:t>Развитие воображения и творческой активности</a:t>
            </a:r>
          </a:p>
          <a:p>
            <a:pPr algn="just"/>
            <a:r>
              <a:rPr lang="ru-RU" sz="1200" b="1" dirty="0" smtClean="0"/>
              <a:t>Формирование первичных представлений о себе, других людях</a:t>
            </a:r>
          </a:p>
          <a:p>
            <a:pPr algn="just"/>
            <a:r>
              <a:rPr lang="ru-RU" sz="1200" b="1" dirty="0" smtClean="0"/>
              <a:t>Формирование первичных представлений об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</a:r>
          </a:p>
          <a:p>
            <a:pPr algn="just"/>
            <a:r>
              <a:rPr lang="ru-RU" sz="1200" b="1" dirty="0" smtClean="0"/>
              <a:t>Формирование первичных представлений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 многообразии стран и народов мира</a:t>
            </a:r>
          </a:p>
          <a:p>
            <a:pPr algn="just"/>
            <a:r>
              <a:rPr lang="ru-RU" sz="1200" b="1" dirty="0" smtClean="0"/>
              <a:t>Формирование первичных представлений об особенностях природы</a:t>
            </a:r>
          </a:p>
          <a:p>
            <a:pPr algn="just"/>
            <a:r>
              <a:rPr lang="ru-RU" sz="1200" b="1" dirty="0" smtClean="0">
                <a:solidFill>
                  <a:schemeClr val="accent1"/>
                </a:solidFill>
              </a:rPr>
              <a:t>Основные направления работы по познавательному развитию детей в дошкольном учреждении:</a:t>
            </a:r>
          </a:p>
          <a:p>
            <a:pPr algn="just"/>
            <a:r>
              <a:rPr lang="ru-RU" sz="1200" b="1" dirty="0" smtClean="0"/>
              <a:t>Развитие познавательно-исследовательской деятельности</a:t>
            </a:r>
          </a:p>
          <a:p>
            <a:pPr algn="just"/>
            <a:r>
              <a:rPr lang="ru-RU" sz="1200" b="1" dirty="0" smtClean="0"/>
              <a:t>Приобщение к социокультурным ценностям</a:t>
            </a:r>
          </a:p>
          <a:p>
            <a:pPr algn="just"/>
            <a:r>
              <a:rPr lang="ru-RU" sz="1200" b="1" dirty="0" smtClean="0"/>
              <a:t>Формирование элементарных математических представлений</a:t>
            </a:r>
          </a:p>
          <a:p>
            <a:pPr algn="just"/>
            <a:r>
              <a:rPr lang="ru-RU" sz="1200" b="1" dirty="0" smtClean="0"/>
              <a:t>Ознакомление с миром природы</a:t>
            </a:r>
          </a:p>
          <a:p>
            <a:endParaRPr lang="ru-RU" sz="1200" dirty="0"/>
          </a:p>
        </p:txBody>
      </p:sp>
      <p:pic>
        <p:nvPicPr>
          <p:cNvPr id="2050" name="Picture 2" descr="C:\Documents and Settings\Администратор\Рабочий стол\материалы из интернета\разное\анимашки\0a70a813e6efd7a4ff1cccca73be74c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5373216"/>
            <a:ext cx="1691680" cy="16916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ОБРАЗОВАТЕЛЬНАЯ ОБЛАСТЬ </a:t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«ХУДОЖЕСТВЕННО-ЭСТЕТИЧЕСКОЕ РАЗВИТИЕ»: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15328" cy="4873752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 smtClean="0">
                <a:solidFill>
                  <a:schemeClr val="accent1"/>
                </a:solidFill>
              </a:rPr>
              <a:t>Основная цель:</a:t>
            </a:r>
          </a:p>
          <a:p>
            <a:pPr algn="just"/>
            <a:r>
              <a:rPr lang="ru-RU" sz="1200" b="1" dirty="0" smtClean="0"/>
              <a:t>формирование интереса к эстетической стороне окружающей действительности; развитие эстетических чувств детей; развитие детского художественного творчества, интереса к самостоятельной творческой деятельности.</a:t>
            </a:r>
          </a:p>
          <a:p>
            <a:pPr algn="just"/>
            <a:r>
              <a:rPr lang="ru-RU" sz="1200" b="1" dirty="0" smtClean="0">
                <a:solidFill>
                  <a:schemeClr val="accent1"/>
                </a:solidFill>
              </a:rPr>
              <a:t>Задачи художественно-эстетического развития по ФГОС ДО:</a:t>
            </a:r>
          </a:p>
          <a:p>
            <a:pPr algn="just"/>
            <a:r>
              <a:rPr lang="ru-RU" sz="1200" b="1" dirty="0" smtClean="0"/>
              <a:t>Развитие предпосылок ценностно-смыслового восприятия и понимания произведений искусства, мира природы</a:t>
            </a:r>
          </a:p>
          <a:p>
            <a:pPr algn="just"/>
            <a:r>
              <a:rPr lang="ru-RU" sz="1200" b="1" dirty="0" smtClean="0"/>
              <a:t>Становление эстетического отношения к окружающему миру</a:t>
            </a:r>
          </a:p>
          <a:p>
            <a:pPr algn="just"/>
            <a:r>
              <a:rPr lang="ru-RU" sz="1200" b="1" dirty="0" smtClean="0"/>
              <a:t>Формирование элементарных представлений о видах искусства</a:t>
            </a:r>
          </a:p>
          <a:p>
            <a:pPr algn="just"/>
            <a:r>
              <a:rPr lang="ru-RU" sz="1200" b="1" dirty="0" smtClean="0"/>
              <a:t>Восприятие музыки</a:t>
            </a:r>
          </a:p>
          <a:p>
            <a:pPr algn="just"/>
            <a:r>
              <a:rPr lang="ru-RU" sz="1200" b="1" dirty="0" smtClean="0"/>
              <a:t> Восприятие художественной литературы, фольклора</a:t>
            </a:r>
          </a:p>
          <a:p>
            <a:pPr algn="just"/>
            <a:r>
              <a:rPr lang="ru-RU" sz="1200" b="1" dirty="0" smtClean="0"/>
              <a:t>Стимулирование сопереживания персонажам художественных произведений</a:t>
            </a:r>
          </a:p>
          <a:p>
            <a:pPr algn="just"/>
            <a:r>
              <a:rPr lang="ru-RU" sz="1200" b="1" dirty="0" smtClean="0"/>
              <a:t>Реализация самостоятельной творческой деятельности (изобразительной, конструктивно-модельной, музыкальной и др.)</a:t>
            </a:r>
          </a:p>
          <a:p>
            <a:pPr algn="just"/>
            <a:r>
              <a:rPr lang="ru-RU" sz="1200" b="1" dirty="0" smtClean="0">
                <a:solidFill>
                  <a:schemeClr val="accent1"/>
                </a:solidFill>
              </a:rPr>
              <a:t>Основные направления работы по художественно-эстетическому развитию </a:t>
            </a:r>
          </a:p>
          <a:p>
            <a:pPr algn="just">
              <a:buNone/>
            </a:pPr>
            <a:r>
              <a:rPr lang="ru-RU" sz="1200" b="1" dirty="0" smtClean="0">
                <a:solidFill>
                  <a:schemeClr val="accent1"/>
                </a:solidFill>
              </a:rPr>
              <a:t>       детей </a:t>
            </a:r>
            <a:r>
              <a:rPr lang="ru-RU" sz="1200" b="1" dirty="0" smtClean="0">
                <a:solidFill>
                  <a:schemeClr val="accent1"/>
                </a:solidFill>
              </a:rPr>
              <a:t>в дошкольном учреждении:</a:t>
            </a:r>
          </a:p>
          <a:p>
            <a:pPr algn="just"/>
            <a:r>
              <a:rPr lang="ru-RU" sz="1200" b="1" dirty="0" smtClean="0"/>
              <a:t>Приобщение к искусству</a:t>
            </a:r>
          </a:p>
          <a:p>
            <a:pPr algn="just"/>
            <a:r>
              <a:rPr lang="ru-RU" sz="1200" b="1" dirty="0" smtClean="0"/>
              <a:t>Изобразительная деятельность</a:t>
            </a:r>
          </a:p>
          <a:p>
            <a:pPr algn="just"/>
            <a:r>
              <a:rPr lang="ru-RU" sz="1200" b="1" dirty="0" smtClean="0"/>
              <a:t>Конструктивно-модельная  деятельность</a:t>
            </a:r>
          </a:p>
          <a:p>
            <a:pPr algn="just"/>
            <a:r>
              <a:rPr lang="ru-RU" sz="1200" b="1" dirty="0" smtClean="0"/>
              <a:t>Музыкальная  деятельность</a:t>
            </a:r>
          </a:p>
          <a:p>
            <a:pPr algn="just"/>
            <a:endParaRPr lang="ru-RU" sz="1200" dirty="0"/>
          </a:p>
        </p:txBody>
      </p:sp>
      <p:pic>
        <p:nvPicPr>
          <p:cNvPr id="4099" name="Picture 3" descr="C:\Documents and Settings\Администратор\Рабочий стол\материалы из интернета\разное\анимашки\b361b7018a1d01b9f42104e7c99c4a9b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733489"/>
            <a:ext cx="1935666" cy="212451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28604"/>
            <a:ext cx="7139014" cy="114300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chemeClr val="accent1"/>
                </a:solidFill>
              </a:rPr>
              <a:t>Направления взаимодействия с семьями воспитанников:</a:t>
            </a:r>
            <a:endParaRPr lang="en-US" altLang="ru-RU" sz="2800" dirty="0">
              <a:solidFill>
                <a:schemeClr val="accent1"/>
              </a:solidFill>
            </a:endParaRP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blackGray">
          <a:xfrm rot="16200000" flipH="1" flipV="1">
            <a:off x="3700251" y="1507848"/>
            <a:ext cx="657763" cy="755650"/>
          </a:xfrm>
          <a:prstGeom prst="rightArrow">
            <a:avLst>
              <a:gd name="adj1" fmla="val 46509"/>
              <a:gd name="adj2" fmla="val 42052"/>
            </a:avLst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251723" y="5745463"/>
            <a:ext cx="168275" cy="168275"/>
            <a:chOff x="2928" y="2208"/>
            <a:chExt cx="262" cy="262"/>
          </a:xfrm>
        </p:grpSpPr>
        <p:sp>
          <p:nvSpPr>
            <p:cNvPr id="8214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8220" name="AutoShape 28"/>
          <p:cNvSpPr>
            <a:spLocks noChangeArrowheads="1"/>
          </p:cNvSpPr>
          <p:nvPr/>
        </p:nvSpPr>
        <p:spPr bwMode="gray">
          <a:xfrm>
            <a:off x="428596" y="2214554"/>
            <a:ext cx="7929618" cy="1571636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gray">
          <a:xfrm>
            <a:off x="714348" y="2285992"/>
            <a:ext cx="7572428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ВЗАИМОПОЗНАНИЕ И ВЗАИМОИНФОРМИРОВАНИЕ </a:t>
            </a:r>
          </a:p>
          <a:p>
            <a:pPr algn="ctr">
              <a:lnSpc>
                <a:spcPct val="90000"/>
              </a:lnSpc>
            </a:pPr>
            <a:r>
              <a:rPr lang="ru-RU" altLang="ru-RU" sz="1400" b="1" dirty="0" smtClean="0">
                <a:solidFill>
                  <a:srgbClr val="002060"/>
                </a:solidFill>
                <a:cs typeface="Arial" charset="0"/>
              </a:rPr>
              <a:t>(</a:t>
            </a:r>
            <a:r>
              <a:rPr lang="ru-RU" sz="1400" dirty="0" smtClean="0"/>
              <a:t>беседы, консультации, буклеты, памятки, папки-передвижки, анкетирование, посещение семей на дому, сбор сведений о семье, проведение Дней открытых дверей, информирование через сайт ДОУ)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blackGray">
          <a:xfrm rot="16200000" flipV="1">
            <a:off x="4434747" y="1446850"/>
            <a:ext cx="636883" cy="755650"/>
          </a:xfrm>
          <a:prstGeom prst="rightArrow">
            <a:avLst>
              <a:gd name="adj1" fmla="val 46509"/>
              <a:gd name="adj2" fmla="val 42098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0" name="AutoShape 28"/>
          <p:cNvSpPr>
            <a:spLocks noChangeArrowheads="1"/>
          </p:cNvSpPr>
          <p:nvPr/>
        </p:nvSpPr>
        <p:spPr bwMode="gray">
          <a:xfrm>
            <a:off x="428596" y="3857628"/>
            <a:ext cx="7929618" cy="135732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gray">
          <a:xfrm>
            <a:off x="428596" y="5373216"/>
            <a:ext cx="7929618" cy="1341932"/>
          </a:xfrm>
          <a:prstGeom prst="roundRect">
            <a:avLst>
              <a:gd name="adj" fmla="val 50000"/>
            </a:avLst>
          </a:prstGeom>
          <a:solidFill>
            <a:schemeClr val="accent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57150" algn="ctr">
                <a:solidFill>
                  <a:srgbClr val="C68AD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2" name="Rectangle 31"/>
          <p:cNvSpPr>
            <a:spLocks noChangeArrowheads="1"/>
          </p:cNvSpPr>
          <p:nvPr/>
        </p:nvSpPr>
        <p:spPr bwMode="gray">
          <a:xfrm>
            <a:off x="1214414" y="3929066"/>
            <a:ext cx="6634339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НЕПРЕРЫВНОЕ ОБРАЗОВАНИЕ ВОСПИТЫВАЮЩИХ ВЗРОСЛЫХ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(родительские собрания, семинары-практикумы, тренинги, 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мастер-классы, круглые столы)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gray">
          <a:xfrm>
            <a:off x="1000100" y="5451036"/>
            <a:ext cx="7143800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СОВМЕСТНАЯ ДЕЯТЕЛЬНОСТЬ </a:t>
            </a:r>
          </a:p>
          <a:p>
            <a:pPr algn="ctr">
              <a:lnSpc>
                <a:spcPct val="9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cs typeface="Arial" charset="0"/>
              </a:rPr>
              <a:t>ПЕДАГОГОВ, РОДИТЕЛЕЙ, ДЕТЕЙ</a:t>
            </a:r>
          </a:p>
          <a:p>
            <a:pPr algn="ctr">
              <a:lnSpc>
                <a:spcPct val="90000"/>
              </a:lnSpc>
            </a:pPr>
            <a:r>
              <a:rPr lang="ru-RU" sz="1400" dirty="0" smtClean="0"/>
              <a:t>(участие в проектной деятельности, праздники, фестивали, совместные походы и экскурсии, выставки, совместное участие в конкурсах)</a:t>
            </a:r>
            <a:endParaRPr lang="en-US" altLang="ru-RU" sz="1400" b="1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256989" y="4389227"/>
            <a:ext cx="168275" cy="168275"/>
            <a:chOff x="2928" y="2208"/>
            <a:chExt cx="262" cy="262"/>
          </a:xfrm>
        </p:grpSpPr>
        <p:sp>
          <p:nvSpPr>
            <p:cNvPr id="45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187624" y="2827281"/>
            <a:ext cx="168275" cy="168275"/>
            <a:chOff x="2928" y="2208"/>
            <a:chExt cx="262" cy="262"/>
          </a:xfrm>
        </p:grpSpPr>
        <p:sp>
          <p:nvSpPr>
            <p:cNvPr id="48" name="Oval 22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</a:rPr>
              <a:t>Направления </a:t>
            </a:r>
            <a:br>
              <a:rPr lang="ru-RU" sz="3200" b="1" dirty="0" smtClean="0">
                <a:solidFill>
                  <a:schemeClr val="accent1"/>
                </a:solidFill>
              </a:rPr>
            </a:br>
            <a:r>
              <a:rPr lang="ru-RU" sz="3200" b="1" dirty="0" smtClean="0">
                <a:solidFill>
                  <a:schemeClr val="accent1"/>
                </a:solidFill>
              </a:rPr>
              <a:t>вариативной части программы: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51520" y="1340768"/>
            <a:ext cx="4392488" cy="172819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1. РЕГИОНАЛЬНЫЙ </a:t>
            </a:r>
          </a:p>
          <a:p>
            <a:pPr algn="ctr"/>
            <a:r>
              <a:rPr lang="ru-RU" sz="2400" b="1" dirty="0" smtClean="0"/>
              <a:t>КОМПОНЕНТ</a:t>
            </a:r>
            <a:endParaRPr lang="ru-RU" sz="2400" b="1" dirty="0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4716016" y="2564904"/>
            <a:ext cx="4032448" cy="2016224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 </a:t>
            </a:r>
            <a:r>
              <a:rPr lang="ru-RU" sz="2400" b="1" dirty="0" smtClean="0"/>
              <a:t>2. ОСВОЕНИЕ </a:t>
            </a:r>
          </a:p>
          <a:p>
            <a:pPr algn="ctr"/>
            <a:r>
              <a:rPr lang="ru-RU" sz="2400" b="1" dirty="0" smtClean="0"/>
              <a:t>НОВЫХ </a:t>
            </a:r>
          </a:p>
          <a:p>
            <a:pPr algn="ctr"/>
            <a:r>
              <a:rPr lang="ru-RU" sz="2400" b="1" dirty="0" smtClean="0"/>
              <a:t>ОБРАЗОВАТЕЛЬНЫХ </a:t>
            </a:r>
          </a:p>
          <a:p>
            <a:pPr algn="ctr"/>
            <a:r>
              <a:rPr lang="ru-RU" sz="2400" b="1" dirty="0" smtClean="0"/>
              <a:t>ТЕХНОЛОГИЙ</a:t>
            </a:r>
            <a:endParaRPr lang="ru-RU" sz="2400" b="1" dirty="0"/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179512" y="3933056"/>
            <a:ext cx="4463926" cy="1656184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3. ДОПОЛНИТЕЛЬНОЕ </a:t>
            </a:r>
          </a:p>
          <a:p>
            <a:pPr algn="ctr"/>
            <a:r>
              <a:rPr lang="ru-RU" sz="2400" b="1" dirty="0" smtClean="0"/>
              <a:t>ОБРАЗОВАНИЕ </a:t>
            </a:r>
          </a:p>
          <a:p>
            <a:pPr algn="ctr"/>
            <a:r>
              <a:rPr lang="ru-RU" sz="2400" b="1" dirty="0" smtClean="0"/>
              <a:t>В КРУЖКАХ, </a:t>
            </a:r>
          </a:p>
          <a:p>
            <a:pPr algn="ctr"/>
            <a:r>
              <a:rPr lang="ru-RU" sz="2400" b="1" dirty="0" smtClean="0"/>
              <a:t>СЕКЦИЯХ </a:t>
            </a:r>
            <a:endParaRPr lang="ru-RU" sz="2400" b="1" dirty="0"/>
          </a:p>
        </p:txBody>
      </p:sp>
      <p:pic>
        <p:nvPicPr>
          <p:cNvPr id="27" name="Picture 2" descr="H:\Дет.сад\Картинки, рисунки\Дети и взрослые\дети рисую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763736"/>
            <a:ext cx="2792352" cy="20942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</a:rPr>
              <a:t>Содержание </a:t>
            </a:r>
            <a:br>
              <a:rPr lang="ru-RU" sz="3200" b="1" dirty="0" smtClean="0">
                <a:solidFill>
                  <a:schemeClr val="accent1"/>
                </a:solidFill>
              </a:rPr>
            </a:br>
            <a:r>
              <a:rPr lang="ru-RU" sz="3200" b="1" dirty="0" smtClean="0">
                <a:solidFill>
                  <a:schemeClr val="accent1"/>
                </a:solidFill>
              </a:rPr>
              <a:t>организационного раздела: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86700" cy="4873752"/>
          </a:xfrm>
        </p:spPr>
        <p:txBody>
          <a:bodyPr/>
          <a:lstStyle/>
          <a:p>
            <a:pPr algn="just"/>
            <a:r>
              <a:rPr lang="ru-RU" b="1" dirty="0" smtClean="0"/>
              <a:t>Организационный раздел включает в себя:</a:t>
            </a:r>
          </a:p>
          <a:p>
            <a:pPr algn="just">
              <a:buFontTx/>
              <a:buChar char="-"/>
            </a:pPr>
            <a:r>
              <a:rPr lang="ru-RU" dirty="0" smtClean="0"/>
              <a:t>материально-техническое обеспечение;</a:t>
            </a:r>
          </a:p>
          <a:p>
            <a:pPr algn="just">
              <a:buFontTx/>
              <a:buChar char="-"/>
            </a:pPr>
            <a:r>
              <a:rPr lang="ru-RU" dirty="0" smtClean="0"/>
              <a:t>обеспеченность методическими материалами и средствами обучения и воспитания;</a:t>
            </a:r>
          </a:p>
          <a:p>
            <a:pPr algn="just">
              <a:buFontTx/>
              <a:buChar char="-"/>
            </a:pPr>
            <a:r>
              <a:rPr lang="ru-RU" dirty="0" smtClean="0"/>
              <a:t>организация режима пребывания детей в ДОУ;</a:t>
            </a:r>
          </a:p>
          <a:p>
            <a:pPr algn="just">
              <a:buFontTx/>
              <a:buChar char="-"/>
            </a:pPr>
            <a:r>
              <a:rPr lang="ru-RU" dirty="0" smtClean="0"/>
              <a:t>особенности традиционных событий, праздников, мероприятий;</a:t>
            </a:r>
          </a:p>
          <a:p>
            <a:pPr algn="just">
              <a:buFontTx/>
              <a:buChar char="-"/>
            </a:pPr>
            <a:r>
              <a:rPr lang="ru-RU" dirty="0" smtClean="0"/>
              <a:t>учебный план и комплексно-тематическое планирование образовательной деятельности;</a:t>
            </a:r>
          </a:p>
          <a:p>
            <a:pPr algn="just">
              <a:buFontTx/>
              <a:buChar char="-"/>
            </a:pPr>
            <a:r>
              <a:rPr lang="ru-RU" dirty="0" smtClean="0"/>
              <a:t>особенности организации развивающей предметно-пространственной среды.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867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</a:rPr>
              <a:t>Контактная информация:</a:t>
            </a:r>
            <a:endParaRPr lang="ru-RU" sz="3600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>
            <a:normAutofit fontScale="70000" lnSpcReduction="20000"/>
          </a:bodyPr>
          <a:lstStyle/>
          <a:p>
            <a:r>
              <a:rPr lang="ru-RU" sz="2800" b="1" dirty="0" smtClean="0"/>
              <a:t>Юридический и почтовый адрес основного здания:</a:t>
            </a:r>
            <a:r>
              <a:rPr lang="ru-RU" sz="2800" dirty="0" smtClean="0"/>
              <a:t> </a:t>
            </a:r>
          </a:p>
          <a:p>
            <a:pPr algn="ctr">
              <a:buNone/>
            </a:pPr>
            <a:r>
              <a:rPr lang="ru-RU" sz="2800" dirty="0" smtClean="0"/>
              <a:t>             423748, Актанышский район, </a:t>
            </a:r>
            <a:endParaRPr lang="en-US" sz="2800" dirty="0" smtClean="0"/>
          </a:p>
          <a:p>
            <a:pPr algn="ctr">
              <a:buNone/>
            </a:pPr>
            <a:r>
              <a:rPr lang="en-US" sz="2800" dirty="0" smtClean="0"/>
              <a:t>             </a:t>
            </a:r>
            <a:r>
              <a:rPr lang="ru-RU" sz="2800" dirty="0" smtClean="0"/>
              <a:t>село Старое Сафарово,</a:t>
            </a:r>
          </a:p>
          <a:p>
            <a:pPr algn="ctr">
              <a:buNone/>
            </a:pPr>
            <a:r>
              <a:rPr lang="ru-RU" sz="2800" dirty="0" smtClean="0"/>
              <a:t>             ул. М. Вахитова, д.17. </a:t>
            </a:r>
          </a:p>
          <a:p>
            <a:r>
              <a:rPr lang="ru-RU" sz="2800" dirty="0" smtClean="0"/>
              <a:t> </a:t>
            </a:r>
            <a:r>
              <a:rPr lang="ru-RU" sz="2800" b="1" dirty="0" smtClean="0"/>
              <a:t>Структурное подразделение Сафаровский </a:t>
            </a:r>
            <a:r>
              <a:rPr lang="ru-RU" sz="2800" b="1" dirty="0" smtClean="0"/>
              <a:t>детский сад</a:t>
            </a:r>
            <a:r>
              <a:rPr lang="ru-RU" sz="2800" b="1" dirty="0" smtClean="0"/>
              <a:t>:</a:t>
            </a:r>
            <a:endParaRPr lang="ru-RU" sz="2800" dirty="0" smtClean="0"/>
          </a:p>
          <a:p>
            <a:pPr algn="ctr">
              <a:buNone/>
            </a:pPr>
            <a:r>
              <a:rPr lang="en-US" sz="2800" b="1" dirty="0" smtClean="0"/>
              <a:t>   </a:t>
            </a:r>
            <a:r>
              <a:rPr lang="ru-RU" sz="2800" b="1" dirty="0" smtClean="0"/>
              <a:t>Адрес:</a:t>
            </a:r>
            <a:r>
              <a:rPr lang="ru-RU" sz="2800" dirty="0" smtClean="0"/>
              <a:t> Актанышский район, </a:t>
            </a:r>
          </a:p>
          <a:p>
            <a:pPr algn="ctr">
              <a:buNone/>
            </a:pPr>
            <a:r>
              <a:rPr lang="ru-RU" sz="2800" dirty="0" smtClean="0"/>
              <a:t>           село Старое Сафарово, </a:t>
            </a:r>
          </a:p>
          <a:p>
            <a:pPr algn="ctr">
              <a:buNone/>
            </a:pPr>
            <a:r>
              <a:rPr lang="ru-RU" sz="2800" dirty="0" smtClean="0"/>
              <a:t>        ул. М. Вахитова, д.17</a:t>
            </a:r>
          </a:p>
          <a:p>
            <a:pPr algn="ctr">
              <a:buNone/>
            </a:pPr>
            <a:endParaRPr lang="en-US" sz="2800" dirty="0" smtClean="0"/>
          </a:p>
          <a:p>
            <a:pPr algn="ctr">
              <a:buNone/>
            </a:pPr>
            <a:r>
              <a:rPr lang="en-US" sz="2800" dirty="0" smtClean="0"/>
              <a:t>   </a:t>
            </a:r>
            <a:r>
              <a:rPr lang="ru-RU" sz="2800" b="1" dirty="0" smtClean="0"/>
              <a:t>Телефоны:</a:t>
            </a:r>
            <a:r>
              <a:rPr lang="ru-RU" sz="2800" dirty="0" smtClean="0"/>
              <a:t> </a:t>
            </a:r>
            <a:r>
              <a:rPr lang="ru-RU" sz="2800" dirty="0" smtClean="0">
                <a:hlinkClick r:id="rId2"/>
              </a:rPr>
              <a:t>8(855)5</a:t>
            </a:r>
            <a:r>
              <a:rPr lang="en-US" sz="2800" dirty="0" smtClean="0">
                <a:hlinkClick r:id="rId2"/>
              </a:rPr>
              <a:t>2</a:t>
            </a:r>
            <a:r>
              <a:rPr lang="ru-RU" sz="2800" dirty="0" smtClean="0">
                <a:hlinkClick r:id="rId2"/>
              </a:rPr>
              <a:t>5-60-52</a:t>
            </a:r>
            <a:endParaRPr lang="en-US" sz="2800" dirty="0" smtClean="0"/>
          </a:p>
          <a:p>
            <a:pPr algn="ctr">
              <a:buNone/>
            </a:pPr>
            <a:r>
              <a:rPr lang="en-US" sz="2800" b="1" dirty="0" smtClean="0"/>
              <a:t>  </a:t>
            </a:r>
            <a:endParaRPr lang="ru-RU" sz="2800" b="1" dirty="0" smtClean="0"/>
          </a:p>
          <a:p>
            <a:pPr algn="ctr">
              <a:buNone/>
            </a:pPr>
            <a:r>
              <a:rPr lang="en-US" sz="2800" b="1" dirty="0" smtClean="0"/>
              <a:t> E-mail</a:t>
            </a:r>
            <a:r>
              <a:rPr lang="ru-RU" sz="2800" b="1" dirty="0" smtClean="0"/>
              <a:t>: </a:t>
            </a:r>
            <a:r>
              <a:rPr lang="en-US" sz="2800" dirty="0" smtClean="0">
                <a:hlinkClick r:id="rId2"/>
              </a:rPr>
              <a:t>0362000013@tdu/tatar.ru</a:t>
            </a:r>
            <a:r>
              <a:rPr lang="ru-RU" sz="2800" dirty="0" smtClean="0"/>
              <a:t> </a:t>
            </a:r>
          </a:p>
          <a:p>
            <a:pPr algn="ctr">
              <a:buNone/>
            </a:pPr>
            <a:endParaRPr lang="ru-RU" sz="2800" b="1" dirty="0" smtClean="0"/>
          </a:p>
          <a:p>
            <a:pPr algn="ctr">
              <a:buNone/>
            </a:pPr>
            <a:r>
              <a:rPr lang="ru-RU" sz="2800" b="1" dirty="0" smtClean="0"/>
              <a:t>Электронный</a:t>
            </a:r>
            <a:r>
              <a:rPr lang="en-US" sz="2800" b="1" dirty="0" smtClean="0"/>
              <a:t> </a:t>
            </a:r>
            <a:r>
              <a:rPr lang="ru-RU" sz="2800" b="1" dirty="0" smtClean="0"/>
              <a:t>адрес ДОУ: </a:t>
            </a:r>
            <a:r>
              <a:rPr lang="en-US" sz="2800" u="sng" dirty="0" err="1" smtClean="0">
                <a:hlinkClick r:id="rId3"/>
              </a:rPr>
              <a:t>safarovskiydetskiysad@mail</a:t>
            </a:r>
            <a:r>
              <a:rPr lang="ru-RU" sz="2800" u="sng" dirty="0" smtClean="0">
                <a:hlinkClick r:id="rId3"/>
              </a:rPr>
              <a:t>.</a:t>
            </a:r>
            <a:r>
              <a:rPr lang="en-US" sz="2800" u="sng" dirty="0" smtClean="0">
                <a:hlinkClick r:id="rId3"/>
              </a:rPr>
              <a:t>ru</a:t>
            </a:r>
            <a:r>
              <a:rPr lang="ru-RU" sz="2800" u="sng" dirty="0" smtClean="0">
                <a:hlinkClick r:id="rId3"/>
              </a:rPr>
              <a:t>/</a:t>
            </a:r>
            <a:r>
              <a:rPr lang="en-US" sz="2800" u="sng" dirty="0" smtClean="0"/>
              <a:t> </a:t>
            </a:r>
            <a:endParaRPr lang="ru-RU" sz="2800" dirty="0" smtClean="0"/>
          </a:p>
          <a:p>
            <a:pPr algn="just">
              <a:buNone/>
            </a:pPr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8013576" cy="26642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 smtClean="0">
                <a:solidFill>
                  <a:schemeClr val="accent1"/>
                </a:solidFill>
                <a:latin typeface="Georgia" pitchFamily="18" charset="0"/>
              </a:rPr>
              <a:t>Спасибо </a:t>
            </a:r>
            <a:br>
              <a:rPr lang="ru-RU" sz="6000" b="1" dirty="0" smtClean="0">
                <a:solidFill>
                  <a:schemeClr val="accent1"/>
                </a:solidFill>
                <a:latin typeface="Georgia" pitchFamily="18" charset="0"/>
              </a:rPr>
            </a:br>
            <a:r>
              <a:rPr lang="ru-RU" sz="6000" b="1" dirty="0" smtClean="0">
                <a:solidFill>
                  <a:schemeClr val="accent1"/>
                </a:solidFill>
                <a:latin typeface="Georgia" pitchFamily="18" charset="0"/>
              </a:rPr>
              <a:t>за внимание!</a:t>
            </a:r>
            <a:br>
              <a:rPr lang="ru-RU" sz="6000" b="1" dirty="0" smtClean="0">
                <a:solidFill>
                  <a:schemeClr val="accent1"/>
                </a:solidFill>
                <a:latin typeface="Georgia" pitchFamily="18" charset="0"/>
              </a:rPr>
            </a:br>
            <a:r>
              <a:rPr lang="ru-RU" sz="4800" b="1" dirty="0" smtClean="0">
                <a:solidFill>
                  <a:schemeClr val="tx2"/>
                </a:solidFill>
              </a:rPr>
              <a:t/>
            </a:r>
            <a:br>
              <a:rPr lang="ru-RU" sz="4800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1025" name="Picture 1" descr="C:\Users\Ландыш\Desktop\525301_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050048"/>
            <a:ext cx="5616624" cy="45494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721</TotalTime>
  <Words>2430</Words>
  <Application>Microsoft Office PowerPoint</Application>
  <PresentationFormat>Экран (4:3)</PresentationFormat>
  <Paragraphs>229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Эркер</vt:lpstr>
      <vt:lpstr>      Краткая презентация основной образовательной программы  дошкольного образования   </vt:lpstr>
      <vt:lpstr>                  Полное название:  Основная образовательная программа дошкольной образовательной организации: муниципального бюджетного дошкольного образовательного учреждения  Сафаровский детский сад.  Срок реализации:  2015-2020гг. Ориентирована на детей в возрасте от 2 до 7 лет. </vt:lpstr>
      <vt:lpstr> </vt:lpstr>
      <vt:lpstr>Цель образовательной программы:</vt:lpstr>
      <vt:lpstr>Задачи программы:</vt:lpstr>
      <vt:lpstr>  </vt:lpstr>
      <vt:lpstr>Образовательная программа ДОУ  включает три основных раздела:</vt:lpstr>
      <vt:lpstr>Содержание целевого раздела:</vt:lpstr>
      <vt:lpstr>Целевые ориентиры образования в младенческом и раннем возрасте: </vt:lpstr>
      <vt:lpstr>Целевые ориентиры  на этапе завершения дошкольного образования: </vt:lpstr>
      <vt:lpstr>Слайд 11</vt:lpstr>
      <vt:lpstr>Содержательный раздел:</vt:lpstr>
      <vt:lpstr>Образовательные области, обеспечивающие разностороннее развитие детей по ФГОС ДО:</vt:lpstr>
      <vt:lpstr>ОБРАЗОВАТЕЛЬНАЯ ОБЛАСТЬ «ФИЗИЧЕСКОЕ РАЗВИТИЕ»:  </vt:lpstr>
      <vt:lpstr>ОБРАЗОВАТЕЛЬНАЯ ОБЛАСТЬ  «СОЦИАЛЬНО-КОММУНИКАТИВНОЕ РАЗВИТИЕ»:</vt:lpstr>
      <vt:lpstr>ОБРАЗОВАТЕЛЬНАЯ ОБЛАСТЬ «РЕЧЕВОЕ РАЗВИТИЕ»: </vt:lpstr>
      <vt:lpstr>ОБРАЗОВАТЕЛЬНАЯ ОБЛАСТЬ «ПОЗНАВАТЕЛЬНОЕ РАЗВИТИЕ»:</vt:lpstr>
      <vt:lpstr>ОБРАЗОВАТЕЛЬНАЯ ОБЛАСТЬ  «ХУДОЖЕСТВЕННО-ЭСТЕТИЧЕСКОЕ РАЗВИТИЕ»:</vt:lpstr>
      <vt:lpstr>Направления взаимодействия с семьями воспитанников:</vt:lpstr>
      <vt:lpstr>Направления  вариативной части программы:</vt:lpstr>
      <vt:lpstr>Содержание  организационного раздела:</vt:lpstr>
      <vt:lpstr>Контактная информация:</vt:lpstr>
      <vt:lpstr>Спасибо  за внимание!    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МАЛЫШОК ООП ДОО</dc:title>
  <dc:creator>Оксана Миляхова</dc:creator>
  <cp:lastModifiedBy>Ландыш</cp:lastModifiedBy>
  <cp:revision>138</cp:revision>
  <dcterms:created xsi:type="dcterms:W3CDTF">2013-12-24T12:41:12Z</dcterms:created>
  <dcterms:modified xsi:type="dcterms:W3CDTF">2018-11-26T06:22:52Z</dcterms:modified>
</cp:coreProperties>
</file>