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75" autoAdjust="0"/>
  </p:normalViewPr>
  <p:slideViewPr>
    <p:cSldViewPr>
      <p:cViewPr varScale="1">
        <p:scale>
          <a:sx n="77" d="100"/>
          <a:sy n="77" d="100"/>
        </p:scale>
        <p:origin x="-1061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139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5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049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117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602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30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08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2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19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906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016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BC52A-3FA6-45E9-A1BA-4C634DC2BF76}" type="datetimeFigureOut">
              <a:rPr lang="ru-RU" smtClean="0"/>
              <a:t>16.03.2014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9D31C-7C91-4EA0-AB6D-EAFE3D763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52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jp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11760" y="47667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dirty="0" smtClean="0"/>
              <a:t>Әтәс балалар бакчасы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2060848"/>
            <a:ext cx="6984776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32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Зурлар һәм мәктәпкә хәзерлек төркемендә балаларның </a:t>
            </a:r>
          </a:p>
          <a:p>
            <a:pPr algn="ctr"/>
            <a:r>
              <a:rPr lang="tt-RU" sz="32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математик күзаллауларын устерүдә </a:t>
            </a:r>
          </a:p>
          <a:p>
            <a:pPr algn="ctr"/>
            <a:r>
              <a:rPr lang="tt-RU" sz="32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үстерешле уеннар</a:t>
            </a:r>
            <a:endParaRPr lang="ru-RU" sz="32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509120"/>
            <a:ext cx="3672408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dirty="0" smtClean="0"/>
              <a:t>Максат: балаларның хәтерен яхшырту, логик фикерләү сәләтен үстерү,игътибарлылыкны арттыру.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60032" y="5917922"/>
            <a:ext cx="3600400" cy="36933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dirty="0" smtClean="0"/>
              <a:t>Тәрбияче: Гыйлметдинова И.Т.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581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1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"/>
            <a:ext cx="8229600" cy="1143000"/>
          </a:xfrm>
        </p:spPr>
        <p:txBody>
          <a:bodyPr>
            <a:normAutofit/>
          </a:bodyPr>
          <a:lstStyle/>
          <a:p>
            <a:r>
              <a:rPr lang="tt-RU" sz="3200" b="1" dirty="0" smtClean="0">
                <a:solidFill>
                  <a:schemeClr val="tx2"/>
                </a:solidFill>
              </a:rPr>
              <a:t>7 уен: “Геометрик фигураларны сана”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7583"/>
            <a:ext cx="7272808" cy="3600400"/>
          </a:xfrm>
        </p:spPr>
      </p:pic>
      <p:sp>
        <p:nvSpPr>
          <p:cNvPr id="5" name="TextBox 4"/>
          <p:cNvSpPr txBox="1"/>
          <p:nvPr/>
        </p:nvSpPr>
        <p:spPr>
          <a:xfrm>
            <a:off x="1403648" y="5373216"/>
            <a:ext cx="64807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sz="5400" b="1" dirty="0">
                <a:solidFill>
                  <a:schemeClr val="tx2"/>
                </a:solidFill>
              </a:rPr>
              <a:t>4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5373216"/>
            <a:ext cx="64807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sz="5400" b="1" dirty="0" smtClean="0">
                <a:solidFill>
                  <a:schemeClr val="tx2"/>
                </a:solidFill>
              </a:rPr>
              <a:t>3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5373216"/>
            <a:ext cx="64807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sz="5400" b="1" dirty="0" smtClean="0">
                <a:solidFill>
                  <a:schemeClr val="tx2"/>
                </a:solidFill>
              </a:rPr>
              <a:t>6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5373216"/>
            <a:ext cx="64807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t-RU" sz="5400" b="1" dirty="0" smtClean="0">
                <a:solidFill>
                  <a:schemeClr val="tx2"/>
                </a:solidFill>
              </a:rPr>
              <a:t>5</a:t>
            </a:r>
            <a:endParaRPr lang="ru-RU" sz="54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1156102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u="sng" dirty="0" smtClean="0"/>
              <a:t>1 нче бирем: Ничә түгәрәк бар?</a:t>
            </a:r>
            <a:endParaRPr lang="ru-RU" sz="2000" u="sng" dirty="0"/>
          </a:p>
        </p:txBody>
      </p:sp>
    </p:spTree>
    <p:extLst>
      <p:ext uri="{BB962C8B-B14F-4D97-AF65-F5344CB8AC3E}">
        <p14:creationId xmlns:p14="http://schemas.microsoft.com/office/powerpoint/2010/main" val="3793096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5604" y="476672"/>
            <a:ext cx="5410944" cy="864096"/>
          </a:xfrm>
        </p:spPr>
        <p:txBody>
          <a:bodyPr>
            <a:normAutofit/>
          </a:bodyPr>
          <a:lstStyle/>
          <a:p>
            <a:r>
              <a:rPr lang="tt-RU" sz="2800" u="sng" dirty="0" smtClean="0"/>
              <a:t>2 нче бирем: Ничә кызыл фигура?</a:t>
            </a:r>
            <a:endParaRPr lang="ru-RU" sz="2800" u="sn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848" y="1268760"/>
            <a:ext cx="7273925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6" t="10482" r="9783" b="18589"/>
          <a:stretch/>
        </p:blipFill>
        <p:spPr bwMode="auto">
          <a:xfrm>
            <a:off x="1547664" y="5237922"/>
            <a:ext cx="1008112" cy="1033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7" t="7539" r="10833" b="21531"/>
          <a:stretch/>
        </p:blipFill>
        <p:spPr bwMode="auto">
          <a:xfrm>
            <a:off x="3220886" y="5203135"/>
            <a:ext cx="991074" cy="1063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67" t="6645" r="8861" b="17652"/>
          <a:stretch/>
        </p:blipFill>
        <p:spPr bwMode="auto">
          <a:xfrm>
            <a:off x="4716016" y="5203134"/>
            <a:ext cx="1061660" cy="110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9" t="8782" r="11022" b="20288"/>
          <a:stretch/>
        </p:blipFill>
        <p:spPr bwMode="auto">
          <a:xfrm>
            <a:off x="6228184" y="5237922"/>
            <a:ext cx="980322" cy="1033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76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0" fill="hold"/>
                                        <p:tgtEl>
                                          <p:spTgt spid="40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128792" cy="778098"/>
          </a:xfrm>
        </p:spPr>
        <p:txBody>
          <a:bodyPr>
            <a:normAutofit/>
          </a:bodyPr>
          <a:lstStyle/>
          <a:p>
            <a:r>
              <a:rPr lang="tt-RU" sz="3600" b="1" dirty="0" smtClean="0">
                <a:solidFill>
                  <a:schemeClr val="tx2"/>
                </a:solidFill>
              </a:rPr>
              <a:t>8 уен: “Аермаларны тап”</a:t>
            </a:r>
            <a:endParaRPr lang="ru-RU" sz="3600" b="1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3" b="9216"/>
          <a:stretch/>
        </p:blipFill>
        <p:spPr>
          <a:xfrm rot="10800000">
            <a:off x="4716016" y="1225576"/>
            <a:ext cx="4176465" cy="4570661"/>
          </a:xfrm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5" t="43826" r="62831" b="41087"/>
          <a:stretch/>
        </p:blipFill>
        <p:spPr bwMode="auto">
          <a:xfrm>
            <a:off x="5827821" y="3238694"/>
            <a:ext cx="467139" cy="689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" t="9485"/>
          <a:stretch/>
        </p:blipFill>
        <p:spPr>
          <a:xfrm>
            <a:off x="251520" y="1232067"/>
            <a:ext cx="4104456" cy="4570661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1" t="5435" r="15000" b="75200"/>
          <a:stretch/>
        </p:blipFill>
        <p:spPr bwMode="auto">
          <a:xfrm>
            <a:off x="7339644" y="1510139"/>
            <a:ext cx="934278" cy="885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7482747" y="1628800"/>
            <a:ext cx="648072" cy="64807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33913" r="48077" b="48067"/>
          <a:stretch/>
        </p:blipFill>
        <p:spPr bwMode="auto">
          <a:xfrm>
            <a:off x="6372200" y="2780928"/>
            <a:ext cx="506896" cy="823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009" y="2776059"/>
            <a:ext cx="573087" cy="7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92" t="41087" b="38261"/>
          <a:stretch/>
        </p:blipFill>
        <p:spPr bwMode="auto">
          <a:xfrm>
            <a:off x="8125480" y="3146727"/>
            <a:ext cx="785537" cy="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631" y="3192874"/>
            <a:ext cx="925162" cy="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87" r="71874"/>
          <a:stretch/>
        </p:blipFill>
        <p:spPr bwMode="auto">
          <a:xfrm>
            <a:off x="4716016" y="4475855"/>
            <a:ext cx="1174750" cy="132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0" t="59348" r="21218" b="27103"/>
          <a:stretch/>
        </p:blipFill>
        <p:spPr bwMode="auto">
          <a:xfrm>
            <a:off x="7170202" y="3934046"/>
            <a:ext cx="813732" cy="61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57497"/>
            <a:ext cx="1246758" cy="124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вал 6"/>
          <p:cNvSpPr/>
          <p:nvPr/>
        </p:nvSpPr>
        <p:spPr>
          <a:xfrm>
            <a:off x="7269768" y="3995385"/>
            <a:ext cx="614600" cy="4804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34" name="Picture 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65" t="74596" r="59261" b="15435"/>
          <a:stretch/>
        </p:blipFill>
        <p:spPr bwMode="auto">
          <a:xfrm>
            <a:off x="5883262" y="4629539"/>
            <a:ext cx="516836" cy="45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242" y="4582281"/>
            <a:ext cx="538958" cy="554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53382" r="57834" b="32357"/>
          <a:stretch/>
        </p:blipFill>
        <p:spPr bwMode="auto">
          <a:xfrm>
            <a:off x="5635636" y="3658730"/>
            <a:ext cx="880580" cy="65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160" y="3730477"/>
            <a:ext cx="887056" cy="63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358" y="3216382"/>
            <a:ext cx="528825" cy="59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73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1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03" y="-25761"/>
            <a:ext cx="9149992" cy="6883761"/>
          </a:xfrm>
        </p:spPr>
      </p:pic>
      <p:sp>
        <p:nvSpPr>
          <p:cNvPr id="6" name="Прямоугольник 5"/>
          <p:cNvSpPr/>
          <p:nvPr/>
        </p:nvSpPr>
        <p:spPr>
          <a:xfrm>
            <a:off x="1979712" y="2209934"/>
            <a:ext cx="54726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8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</a:t>
            </a:r>
            <a:r>
              <a:rPr lang="ru-RU" sz="8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цы</a:t>
            </a:r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8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744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55"/>
          <a:stretch/>
        </p:blipFill>
        <p:spPr>
          <a:xfrm>
            <a:off x="6300193" y="1340768"/>
            <a:ext cx="2194074" cy="5035224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38" b="19608" l="4900" r="34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46" r="67099" b="79868"/>
          <a:stretch/>
        </p:blipFill>
        <p:spPr bwMode="auto">
          <a:xfrm>
            <a:off x="1251518" y="1052736"/>
            <a:ext cx="1188165" cy="92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124" b="49845" l="2673" r="300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4" t="20400" r="70453" b="50323"/>
          <a:stretch/>
        </p:blipFill>
        <p:spPr bwMode="auto">
          <a:xfrm>
            <a:off x="1206894" y="2204863"/>
            <a:ext cx="1133327" cy="1297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685" b="76025" l="1261" r="367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68634" b="25000"/>
          <a:stretch/>
        </p:blipFill>
        <p:spPr>
          <a:xfrm>
            <a:off x="1043608" y="3686894"/>
            <a:ext cx="1174789" cy="1247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394" b="99054" l="2731" r="298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334" r="69730"/>
          <a:stretch/>
        </p:blipFill>
        <p:spPr>
          <a:xfrm>
            <a:off x="971600" y="5229200"/>
            <a:ext cx="1097943" cy="11433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11560" y="404664"/>
            <a:ext cx="763284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4000" b="1" u="sng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 уен: “Өен табарга булыш”</a:t>
            </a:r>
            <a:endParaRPr lang="ru-RU" sz="4000" b="1" u="sng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67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96 -0.01504 L 0.11597 0.04051 C 0.14843 0.07269 0.16423 0.08403 0.16805 0.10996 C 0.1842 0.13565 0.19722 0.16621 0.21215 0.19468 C 0.22708 0.22315 0.24288 0.25556 0.25833 0.28079 C 0.27395 0.30625 0.29843 0.33773 0.3059 0.34723 C 0.31336 0.35672 0.26979 0.31968 0.3026 0.3382 L 0.50295 0.45764 " pathEditMode="relative" rAng="0" ptsTypes="FfaaaaFF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37" y="2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22222E-6 L 0.13681 -2.22222E-6 C 0.16059 -2.22222E-6 0.16111 0.10972 0.17622 0.15556 C 0.19115 0.20139 0.19844 0.23542 0.22726 0.27431 C 0.25625 0.3132 0.30278 0.35741 0.35 0.38843 L 0.51077 0.46204 " pathEditMode="relative" rAng="0" ptsTypes="FfaaFF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38" y="2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2.22222E-6 L 0.51858 -0.3280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20" y="-16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0.20642 0.07175 C 0.25069 0.08888 0.30486 0.08078 0.35416 0.05023 C 0.41041 0.0162 0.44844 -0.03102 0.46753 -0.08681 L 0.56319 -0.34144 " pathEditMode="relative" rAng="-1464641" ptsTypes="FffFF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0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t-RU" b="1" dirty="0" smtClean="0">
                <a:solidFill>
                  <a:schemeClr val="tx2"/>
                </a:solidFill>
                <a:cs typeface="Times New Roman" pitchFamily="18" charset="0"/>
              </a:rPr>
              <a:t>2 уен: “Исеңдә калдыр, өенә урнаштыр”</a:t>
            </a:r>
            <a:endParaRPr lang="ru-RU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1"/>
          <a:stretch/>
        </p:blipFill>
        <p:spPr>
          <a:xfrm rot="10800000">
            <a:off x="1431234" y="1600195"/>
            <a:ext cx="6237107" cy="4525963"/>
          </a:xfrm>
        </p:spPr>
      </p:pic>
    </p:spTree>
    <p:extLst>
      <p:ext uri="{BB962C8B-B14F-4D97-AF65-F5344CB8AC3E}">
        <p14:creationId xmlns:p14="http://schemas.microsoft.com/office/powerpoint/2010/main" val="2737526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1" t="60847" r="9503" b="5993"/>
          <a:stretch/>
        </p:blipFill>
        <p:spPr>
          <a:xfrm rot="10800000">
            <a:off x="611560" y="322743"/>
            <a:ext cx="1485597" cy="1853927"/>
          </a:xfr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3" t="7039" r="10172" b="62426"/>
          <a:stretch/>
        </p:blipFill>
        <p:spPr bwMode="auto">
          <a:xfrm>
            <a:off x="7092280" y="548680"/>
            <a:ext cx="1627544" cy="1604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8284" r="4085" b="30858"/>
          <a:stretch/>
        </p:blipFill>
        <p:spPr bwMode="auto">
          <a:xfrm>
            <a:off x="6876256" y="4596682"/>
            <a:ext cx="1843568" cy="181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" t="39089" r="56039" b="28837"/>
          <a:stretch/>
        </p:blipFill>
        <p:spPr bwMode="auto">
          <a:xfrm>
            <a:off x="611560" y="4581128"/>
            <a:ext cx="1747068" cy="16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" t="71748" r="70536"/>
          <a:stretch/>
        </p:blipFill>
        <p:spPr bwMode="auto">
          <a:xfrm>
            <a:off x="4660437" y="1700808"/>
            <a:ext cx="1262666" cy="149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87" t="71865" r="50000"/>
          <a:stretch/>
        </p:blipFill>
        <p:spPr bwMode="auto">
          <a:xfrm>
            <a:off x="4788024" y="3378289"/>
            <a:ext cx="1008112" cy="156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5" t="69552" r="26555"/>
          <a:stretch/>
        </p:blipFill>
        <p:spPr bwMode="auto">
          <a:xfrm>
            <a:off x="3347864" y="1619161"/>
            <a:ext cx="1080120" cy="1575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449" t="69552"/>
          <a:stretch/>
        </p:blipFill>
        <p:spPr bwMode="auto">
          <a:xfrm>
            <a:off x="3320924" y="3378288"/>
            <a:ext cx="1208360" cy="1562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529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0.35834 -0.134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17" y="-67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0.01713 L -0.14601 0.01713 C -0.23247 0.01713 -0.33855 0.12014 -0.33855 0.20417 L -0.33855 0.39121 " pathEditMode="relative" rAng="0" ptsTypes="FfFF">
                                      <p:cBhvr>
                                        <p:cTn id="1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88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559 0.27153 L 0.17013 0.27153 C 0.096 0.27153 0.00486 0.21597 0.00486 0.17176 L 0.00486 0.07199 " pathEditMode="relative" rAng="0" ptsTypes="FfFF">
                                      <p:cBhvr>
                                        <p:cTn id="14" dur="2000" spd="-10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5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00955 -0.2044 C 0.01372 -0.2956 -0.08143 -0.4169 -0.16337 -0.42361 L -0.34549 -0.43889 " pathEditMode="relative" rAng="5615767" ptsTypes="FfFF">
                                      <p:cBhvr>
                                        <p:cTn id="1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74" y="-2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07617" y="441538"/>
            <a:ext cx="51287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t-RU" sz="3600" b="1" cap="none" spc="0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уен: “Куянга ярдәм ит”</a:t>
            </a:r>
            <a:endParaRPr lang="ru-RU" sz="3600" b="1" cap="none" spc="0" dirty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3"/>
          <a:stretch/>
        </p:blipFill>
        <p:spPr>
          <a:xfrm>
            <a:off x="2339752" y="1700808"/>
            <a:ext cx="4653223" cy="4882978"/>
          </a:xfrm>
        </p:spPr>
      </p:pic>
      <p:sp>
        <p:nvSpPr>
          <p:cNvPr id="10" name="TextBox 9"/>
          <p:cNvSpPr txBox="1"/>
          <p:nvPr/>
        </p:nvSpPr>
        <p:spPr>
          <a:xfrm>
            <a:off x="611560" y="1196752"/>
            <a:ext cx="7776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u="sng" dirty="0" smtClean="0"/>
              <a:t>Куянга җәнлекләр нинди бүләкләр алып килгән?</a:t>
            </a:r>
            <a:endParaRPr lang="ru-RU" sz="2000" u="sng" dirty="0"/>
          </a:p>
        </p:txBody>
      </p:sp>
    </p:spTree>
    <p:extLst>
      <p:ext uri="{BB962C8B-B14F-4D97-AF65-F5344CB8AC3E}">
        <p14:creationId xmlns:p14="http://schemas.microsoft.com/office/powerpoint/2010/main" val="2283129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03" b="95418" l="5536" r="89792">
                        <a14:foregroundMark x1="34602" y1="30189" x2="42907" y2="21024"/>
                        <a14:foregroundMark x1="38235" y1="25202" x2="12976" y2="42049"/>
                        <a14:foregroundMark x1="63322" y1="18733" x2="86678" y2="33962"/>
                        <a14:foregroundMark x1="12284" y1="54717" x2="24048" y2="70755"/>
                        <a14:foregroundMark x1="25779" y1="57547" x2="12457" y2="67385"/>
                        <a14:foregroundMark x1="21280" y1="85310" x2="44810" y2="95418"/>
                        <a14:foregroundMark x1="28374" y1="81536" x2="37197" y2="83288"/>
                        <a14:foregroundMark x1="79758" y1="69677" x2="73875" y2="92453"/>
                        <a14:foregroundMark x1="86851" y1="33962" x2="87370" y2="40296"/>
                        <a14:foregroundMark x1="86505" y1="41375" x2="77509" y2="48248"/>
                        <a14:foregroundMark x1="86159" y1="40162" x2="80277" y2="45013"/>
                        <a14:foregroundMark x1="52422" y1="46496" x2="52941" y2="508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111"/>
          <a:stretch/>
        </p:blipFill>
        <p:spPr bwMode="auto">
          <a:xfrm>
            <a:off x="1763688" y="416046"/>
            <a:ext cx="5760640" cy="615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418" b="96380" l="3801" r="37353">
                        <a14:foregroundMark x1="25819" y1="73908" x2="25557" y2="702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185" r="61947"/>
          <a:stretch/>
        </p:blipFill>
        <p:spPr bwMode="auto">
          <a:xfrm flipH="1">
            <a:off x="6330618" y="5085184"/>
            <a:ext cx="2006813" cy="159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5668" b="97628" l="57798" r="956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051" t="65172" r="10683" b="297"/>
          <a:stretch/>
        </p:blipFill>
        <p:spPr bwMode="auto">
          <a:xfrm flipH="1">
            <a:off x="827583" y="2852936"/>
            <a:ext cx="180534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1710" b="65293" l="1573" r="28571">
                        <a14:foregroundMark x1="14941" y1="40949" x2="16907" y2="43446"/>
                        <a14:backgroundMark x1="3277" y1="47191" x2="5898" y2="48814"/>
                        <a14:backgroundMark x1="9699" y1="43446" x2="9699" y2="46317"/>
                        <a14:backgroundMark x1="24771" y1="47815" x2="26474" y2="49938"/>
                        <a14:backgroundMark x1="4587" y1="46567" x2="1835" y2="45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222" r="70300" b="33513"/>
          <a:stretch/>
        </p:blipFill>
        <p:spPr bwMode="auto">
          <a:xfrm>
            <a:off x="988842" y="416046"/>
            <a:ext cx="1482823" cy="2005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599" b="38951" l="69201" r="968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222" t="20579" b="58843"/>
          <a:stretch/>
        </p:blipFill>
        <p:spPr bwMode="auto">
          <a:xfrm>
            <a:off x="6660232" y="1628800"/>
            <a:ext cx="1894395" cy="1329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702" b="67416" l="70118" r="96855">
                        <a14:foregroundMark x1="70904" y1="50687" x2="70904" y2="48814"/>
                        <a14:foregroundMark x1="76409" y1="49688" x2="77982" y2="49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221" t="38203" r="1" b="32626"/>
          <a:stretch/>
        </p:blipFill>
        <p:spPr bwMode="auto">
          <a:xfrm flipH="1">
            <a:off x="1763687" y="4797152"/>
            <a:ext cx="1515896" cy="1568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194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6" t="61316" r="3153" b="19852"/>
          <a:stretch/>
        </p:blipFill>
        <p:spPr>
          <a:xfrm rot="10800000">
            <a:off x="1691680" y="1340768"/>
            <a:ext cx="1292087" cy="124239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tt-RU" sz="3200" b="1" dirty="0" smtClean="0">
                <a:solidFill>
                  <a:schemeClr val="tx2"/>
                </a:solidFill>
              </a:rPr>
              <a:t>4 уен: “Һәр рәттә артык рәсемне тап”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12858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598" y="1363891"/>
            <a:ext cx="1285875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01" t="60707" r="49344" b="19716"/>
          <a:stretch/>
        </p:blipFill>
        <p:spPr>
          <a:xfrm rot="10800000">
            <a:off x="4571288" y="1363891"/>
            <a:ext cx="1182757" cy="123825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" t="43408" r="73557" b="36463"/>
          <a:stretch/>
        </p:blipFill>
        <p:spPr bwMode="auto">
          <a:xfrm>
            <a:off x="1763688" y="2814261"/>
            <a:ext cx="1230428" cy="1219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801" y="2814734"/>
            <a:ext cx="12319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716" y="2819400"/>
            <a:ext cx="12319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 t="36568" r="72842" b="43479"/>
          <a:stretch/>
        </p:blipFill>
        <p:spPr>
          <a:xfrm rot="10800000">
            <a:off x="5987459" y="2814734"/>
            <a:ext cx="1232013" cy="1223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4" t="10429" r="49511" b="70295"/>
          <a:stretch/>
        </p:blipFill>
        <p:spPr>
          <a:xfrm rot="10800000">
            <a:off x="1691680" y="4437595"/>
            <a:ext cx="1231900" cy="1321904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145" y="4437112"/>
            <a:ext cx="123190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573" y="4437112"/>
            <a:ext cx="1231900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10576" r="26673" b="70300"/>
          <a:stretch/>
        </p:blipFill>
        <p:spPr>
          <a:xfrm rot="10800000">
            <a:off x="3139534" y="4437112"/>
            <a:ext cx="1207167" cy="131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82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50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5 </a:t>
            </a:r>
            <a:r>
              <a:rPr lang="ru-RU" sz="3600" b="1" dirty="0" err="1" smtClean="0">
                <a:solidFill>
                  <a:schemeClr val="tx2"/>
                </a:solidFill>
              </a:rPr>
              <a:t>уен</a:t>
            </a:r>
            <a:r>
              <a:rPr lang="ru-RU" sz="3600" b="1" dirty="0" smtClean="0">
                <a:solidFill>
                  <a:schemeClr val="tx2"/>
                </a:solidFill>
              </a:rPr>
              <a:t>: «</a:t>
            </a:r>
            <a:r>
              <a:rPr lang="ru-RU" sz="3600" b="1" dirty="0" err="1" smtClean="0">
                <a:solidFill>
                  <a:schemeClr val="tx2"/>
                </a:solidFill>
              </a:rPr>
              <a:t>Дөрес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таякны</a:t>
            </a:r>
            <a:r>
              <a:rPr lang="ru-RU" sz="3600" b="1" dirty="0" smtClean="0">
                <a:solidFill>
                  <a:schemeClr val="tx2"/>
                </a:solidFill>
              </a:rPr>
              <a:t> </a:t>
            </a:r>
            <a:r>
              <a:rPr lang="ru-RU" sz="3600" b="1" dirty="0" err="1" smtClean="0">
                <a:solidFill>
                  <a:schemeClr val="tx2"/>
                </a:solidFill>
              </a:rPr>
              <a:t>сайла</a:t>
            </a:r>
            <a:r>
              <a:rPr lang="ru-RU" sz="3600" b="1" dirty="0" smtClean="0">
                <a:solidFill>
                  <a:schemeClr val="tx2"/>
                </a:solidFill>
              </a:rPr>
              <a:t>»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36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74" t="25536" r="39674" b="16637"/>
          <a:stretch/>
        </p:blipFill>
        <p:spPr bwMode="auto">
          <a:xfrm>
            <a:off x="4779201" y="2708920"/>
            <a:ext cx="745435" cy="3101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60" t="36612" r="30797" b="15584"/>
          <a:stretch/>
        </p:blipFill>
        <p:spPr bwMode="auto">
          <a:xfrm>
            <a:off x="5796136" y="3068960"/>
            <a:ext cx="50689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46" t="30313" r="18732" b="14471"/>
          <a:stretch/>
        </p:blipFill>
        <p:spPr bwMode="auto">
          <a:xfrm>
            <a:off x="6588224" y="2992185"/>
            <a:ext cx="824948" cy="2961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4" t="21789" r="8382" b="17437"/>
          <a:stretch/>
        </p:blipFill>
        <p:spPr bwMode="auto">
          <a:xfrm>
            <a:off x="7812360" y="2549893"/>
            <a:ext cx="602974" cy="3260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6748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</a:rPr>
              <a:t/>
            </a:r>
            <a:br>
              <a:rPr lang="ru-RU" sz="2800" b="1" dirty="0" smtClean="0">
                <a:solidFill>
                  <a:schemeClr val="tx2"/>
                </a:solidFill>
              </a:rPr>
            </a:br>
            <a:r>
              <a:rPr lang="ru-RU" sz="2800" b="1" dirty="0" smtClean="0">
                <a:solidFill>
                  <a:schemeClr val="tx2"/>
                </a:solidFill>
              </a:rPr>
              <a:t>6 </a:t>
            </a:r>
            <a:r>
              <a:rPr lang="ru-RU" sz="2800" b="1" dirty="0" err="1" smtClean="0">
                <a:solidFill>
                  <a:schemeClr val="tx2"/>
                </a:solidFill>
              </a:rPr>
              <a:t>уен</a:t>
            </a:r>
            <a:r>
              <a:rPr lang="ru-RU" sz="2800" b="1" dirty="0" smtClean="0">
                <a:solidFill>
                  <a:schemeClr val="tx2"/>
                </a:solidFill>
              </a:rPr>
              <a:t>: </a:t>
            </a:r>
            <a:r>
              <a:rPr lang="ru-RU" sz="2800" b="1" dirty="0" err="1" smtClean="0">
                <a:solidFill>
                  <a:schemeClr val="tx2"/>
                </a:solidFill>
              </a:rPr>
              <a:t>Сул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якта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ишәк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яши</a:t>
            </a:r>
            <a:r>
              <a:rPr lang="ru-RU" sz="2800" b="1" dirty="0" smtClean="0">
                <a:solidFill>
                  <a:schemeClr val="tx2"/>
                </a:solidFill>
              </a:rPr>
              <a:t>, </a:t>
            </a:r>
            <a:r>
              <a:rPr lang="ru-RU" sz="2800" b="1" dirty="0" err="1" smtClean="0">
                <a:solidFill>
                  <a:schemeClr val="tx2"/>
                </a:solidFill>
              </a:rPr>
              <a:t>уң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якта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куян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яши</a:t>
            </a:r>
            <a:r>
              <a:rPr lang="ru-RU" sz="2800" b="1" dirty="0" smtClean="0">
                <a:solidFill>
                  <a:schemeClr val="tx2"/>
                </a:solidFill>
              </a:rPr>
              <a:t>. </a:t>
            </a:r>
            <a:r>
              <a:rPr lang="ru-RU" sz="2800" b="1" dirty="0" err="1" smtClean="0">
                <a:solidFill>
                  <a:schemeClr val="tx2"/>
                </a:solidFill>
              </a:rPr>
              <a:t>Куянга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кунакка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барыр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өчен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кайсы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өйгә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барырга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</a:rPr>
              <a:t>кирәк</a:t>
            </a:r>
            <a:r>
              <a:rPr lang="ru-RU" sz="2800" b="1" dirty="0">
                <a:solidFill>
                  <a:schemeClr val="tx2"/>
                </a:solidFill>
              </a:rPr>
              <a:t>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5" y="1916832"/>
            <a:ext cx="9137989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04" t="1980" r="5326" b="47169"/>
          <a:stretch/>
        </p:blipFill>
        <p:spPr bwMode="auto">
          <a:xfrm>
            <a:off x="6520070" y="1916832"/>
            <a:ext cx="2136913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" t="10621" r="73152" b="44156"/>
          <a:stretch/>
        </p:blipFill>
        <p:spPr bwMode="auto">
          <a:xfrm>
            <a:off x="467137" y="2420888"/>
            <a:ext cx="1987827" cy="2236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912167"/>
            <a:ext cx="2931383" cy="19542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72816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064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120</Words>
  <Application>Microsoft Office PowerPoint</Application>
  <PresentationFormat>Экран (4:3)</PresentationFormat>
  <Paragraphs>22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2 уен: “Исеңдә калдыр, өенә урнаштыр”</vt:lpstr>
      <vt:lpstr>Презентация PowerPoint</vt:lpstr>
      <vt:lpstr>Презентация PowerPoint</vt:lpstr>
      <vt:lpstr>Презентация PowerPoint</vt:lpstr>
      <vt:lpstr>4 уен: “Һәр рәттә артык рәсемне тап”</vt:lpstr>
      <vt:lpstr>5 уен: «Дөрес таякны сайла»</vt:lpstr>
      <vt:lpstr> 6 уен: Сул якта ишәк яши, уң якта куян яши. Куянга кунакка барыр өчен кайсы өйгә барырга кирәк? </vt:lpstr>
      <vt:lpstr>7 уен: “Геометрик фигураларны сана”</vt:lpstr>
      <vt:lpstr>2 нче бирем: Ничә кызыл фигура?</vt:lpstr>
      <vt:lpstr>8 уен: “Аермаларны тап”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Ильгизар</dc:creator>
  <cp:lastModifiedBy>Ильгизар</cp:lastModifiedBy>
  <cp:revision>20</cp:revision>
  <dcterms:created xsi:type="dcterms:W3CDTF">2014-03-15T17:36:59Z</dcterms:created>
  <dcterms:modified xsi:type="dcterms:W3CDTF">2014-03-16T09:35:19Z</dcterms:modified>
</cp:coreProperties>
</file>