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6" r:id="rId8"/>
    <p:sldId id="264" r:id="rId9"/>
    <p:sldId id="267" r:id="rId10"/>
    <p:sldId id="260" r:id="rId11"/>
    <p:sldId id="269" r:id="rId12"/>
    <p:sldId id="270" r:id="rId13"/>
    <p:sldId id="271" r:id="rId14"/>
    <p:sldId id="274" r:id="rId15"/>
    <p:sldId id="275" r:id="rId16"/>
    <p:sldId id="272" r:id="rId17"/>
    <p:sldId id="268" r:id="rId18"/>
    <p:sldId id="277" r:id="rId19"/>
    <p:sldId id="273" r:id="rId20"/>
    <p:sldId id="276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orta.org.tr/reshims/data/20090520_2928_2387964130.jpg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yandex.ru/yandsearch?rpt=simage&amp;ed=1&amp;text=%D0%BC%D0%BE%D0%BB%D0%BE%D0%B4%D0%B5%D0%B6%D1%8C%20%D0%B8%20%D0%B2%D1%80%D0%B5%D0%B4%D0%BD%D1%8B%D0%B5%20%D0%BF%D1%80%D0%B8%D0%B2%D1%8B%D1%87%D0%BA%D0%B8%20%D0%B2%20%D0%BA%D0%B0%D1%80%D1%82%D0%B8%D0%BD%D0%BA%D0%B0%D1%85&amp;p=15&amp;img_url=old.lpgzt.ru%2Ffiles%2Feb6567-001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hyperlink" Target="http://bms.24open.ru/images/e3725576ae2bf8326cae3458f7ecc4c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5110336" cy="1152127"/>
          </a:xfrm>
        </p:spPr>
        <p:txBody>
          <a:bodyPr>
            <a:normAutofit/>
          </a:bodyPr>
          <a:lstStyle/>
          <a:p>
            <a:r>
              <a:rPr lang="ru-RU" sz="3200" u="sng" dirty="0" smtClean="0">
                <a:cs typeface="Aharoni" pitchFamily="2" charset="-79"/>
              </a:rPr>
              <a:t>Родительское собрание</a:t>
            </a:r>
            <a:endParaRPr lang="ru-RU" sz="3200" u="sng" dirty="0"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45024"/>
            <a:ext cx="7772400" cy="2088231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accent4">
                    <a:lumMod val="75000"/>
                  </a:schemeClr>
                </a:solidFill>
              </a:rPr>
              <a:t>Здоровая семья – здоровый ребенок</a:t>
            </a:r>
            <a:endParaRPr lang="ru-RU" sz="4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561662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dirty="0" smtClean="0">
                <a:solidFill>
                  <a:srgbClr val="FF0000"/>
                </a:solidFill>
              </a:rPr>
              <a:t>Здоровые дети - это великое счастье.</a:t>
            </a:r>
            <a:r>
              <a:rPr lang="ru-RU" sz="2700" dirty="0" smtClean="0">
                <a:solidFill>
                  <a:srgbClr val="002060"/>
                </a:solidFill>
              </a:rPr>
              <a:t> На протяжении веков люди искали панацею от болезней и видели ее секреты то в специфике питания, то в закаливании, то в отдельных видах физических упражнений. А панацея эта, оказывается, рядом. Она кроется в здоровом образе жизни. С первой минуты рождения ребенка эта истина должна находиться в основе его воспитания - именно в семье закладывается фундамент пирамиды здоровья, к вершине которой человек поднимается всю жизнь.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Kostya\Pictures\разное\24.0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-1588"/>
            <a:ext cx="9142413" cy="6858001"/>
            <a:chOff x="0" y="-1"/>
            <a:chExt cx="5759" cy="432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-1"/>
              <a:ext cx="5760" cy="43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4" name="Text Box 3"/>
            <p:cNvSpPr txBox="1">
              <a:spLocks noChangeArrowheads="1"/>
            </p:cNvSpPr>
            <p:nvPr/>
          </p:nvSpPr>
          <p:spPr bwMode="auto">
            <a:xfrm>
              <a:off x="0" y="-1"/>
              <a:ext cx="5760" cy="43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224135"/>
          </a:xfrm>
        </p:spPr>
        <p:txBody>
          <a:bodyPr/>
          <a:lstStyle/>
          <a:p>
            <a:pPr algn="l"/>
            <a:r>
              <a:rPr lang="ru-RU" dirty="0" smtClean="0"/>
              <a:t>Виды здоровья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060848"/>
            <a:ext cx="7772400" cy="2750463"/>
          </a:xfrm>
        </p:spPr>
        <p:txBody>
          <a:bodyPr/>
          <a:lstStyle/>
          <a:p>
            <a:pPr algn="ctr">
              <a:buFont typeface="Wingdings" pitchFamily="2" charset="2"/>
              <a:buChar char="Ø"/>
            </a:pPr>
            <a:r>
              <a:rPr lang="ru-RU" b="1" dirty="0" smtClean="0"/>
              <a:t>Физическое здоровье (соматическое)</a:t>
            </a:r>
          </a:p>
          <a:p>
            <a:pPr algn="ctr">
              <a:buFont typeface="Wingdings" pitchFamily="2" charset="2"/>
              <a:buChar char="Ø"/>
            </a:pPr>
            <a:r>
              <a:rPr lang="ru-RU" b="1" dirty="0" smtClean="0"/>
              <a:t>Психическое здоровье</a:t>
            </a:r>
          </a:p>
          <a:p>
            <a:pPr algn="ctr">
              <a:buFont typeface="Wingdings" pitchFamily="2" charset="2"/>
              <a:buChar char="Ø"/>
            </a:pPr>
            <a:r>
              <a:rPr lang="ru-RU" b="1" dirty="0" smtClean="0"/>
              <a:t>Нравственное здоровье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7772400" cy="1152128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/>
            </a:r>
            <a:br>
              <a:rPr lang="ru-RU" sz="2800" dirty="0" smtClean="0">
                <a:solidFill>
                  <a:srgbClr val="002060"/>
                </a:solidFill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501008"/>
            <a:ext cx="8280920" cy="3024336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6600"/>
                </a:solidFill>
              </a:rPr>
              <a:t>Физическое здоровье </a:t>
            </a:r>
            <a:r>
              <a:rPr lang="ru-RU" sz="2800" dirty="0" smtClean="0">
                <a:solidFill>
                  <a:srgbClr val="002060"/>
                </a:solidFill>
              </a:rPr>
              <a:t>- это естественное состояние организма, обусловленное нормальным функционированием всех его органов и систем. Если хорошо работают все органы и системы, то и весь организм человека (система саморегулирующаяся) правильно функционирует и развивается.</a:t>
            </a:r>
            <a:endParaRPr lang="ru-RU" sz="2800" dirty="0"/>
          </a:p>
        </p:txBody>
      </p:sp>
      <p:pic>
        <p:nvPicPr>
          <p:cNvPr id="4" name="Picture 2" descr="C:\Documents and Settings\Alex\Рабочий стол\1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2622192" cy="28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9" descr="Веселая-заряд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764704"/>
            <a:ext cx="4285533" cy="2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76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2952327"/>
          </a:xfrm>
        </p:spPr>
        <p:txBody>
          <a:bodyPr>
            <a:normAutofit fontScale="9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6600"/>
                </a:solidFill>
              </a:rPr>
              <a:t>Психическое </a:t>
            </a:r>
            <a:r>
              <a:rPr lang="ru-RU" sz="2800" dirty="0" smtClean="0">
                <a:solidFill>
                  <a:srgbClr val="006600"/>
                </a:solidFill>
              </a:rPr>
              <a:t>здоровье </a:t>
            </a:r>
            <a:r>
              <a:rPr lang="ru-RU" sz="2800" dirty="0" smtClean="0">
                <a:solidFill>
                  <a:srgbClr val="002060"/>
                </a:solidFill>
              </a:rPr>
              <a:t>зависит от состояния головного мозга, оно характеризуется уровнем и качеством мышления, развитием внимания и памяти, степенью эмоциональной устойчивости, развитием волевых качеств.</a:t>
            </a:r>
            <a:endParaRPr lang="ru-RU" sz="2800" dirty="0"/>
          </a:p>
        </p:txBody>
      </p:sp>
      <p:pic>
        <p:nvPicPr>
          <p:cNvPr id="4" name="Picture 2" descr="C:\Users\Kostya\Pictures\разное\child-comp-2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429000"/>
            <a:ext cx="3843052" cy="2924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352928" cy="3816424"/>
          </a:xfrm>
        </p:spPr>
        <p:txBody>
          <a:bodyPr>
            <a:normAutofit fontScale="9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B050"/>
                </a:solidFill>
              </a:rPr>
              <a:t>Нравственное здоровье </a:t>
            </a:r>
            <a:r>
              <a:rPr lang="ru-RU" sz="2200" dirty="0" smtClean="0">
                <a:solidFill>
                  <a:schemeClr val="accent6">
                    <a:lumMod val="75000"/>
                  </a:schemeClr>
                </a:solidFill>
              </a:rPr>
              <a:t>определяется теми моральными принципами, которые являются основой социальной жизни человека, т.е. жизни в определенном человеческом обществе. Отличительными признаками нравственного здоровья человека являются, прежде всего, сознательное отношение к труду, овладение сокровищами культуры, активное неприятие нравов и привычек, противоречащих нормальному образу жизни. Поэтому социальное здоровье считается высшей мерой человеческого здоровья.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800" dirty="0"/>
          </a:p>
        </p:txBody>
      </p:sp>
      <p:pic>
        <p:nvPicPr>
          <p:cNvPr id="6" name="Picture 2" descr="C:\Documents and Settings\Alex\Рабочий стол\1111_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149079"/>
            <a:ext cx="3629593" cy="23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-1588"/>
            <a:ext cx="9142413" cy="6858001"/>
            <a:chOff x="0" y="-1"/>
            <a:chExt cx="5759" cy="432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-1"/>
              <a:ext cx="5760" cy="43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4" name="Text Box 3"/>
            <p:cNvSpPr txBox="1">
              <a:spLocks noChangeArrowheads="1"/>
            </p:cNvSpPr>
            <p:nvPr/>
          </p:nvSpPr>
          <p:spPr bwMode="auto">
            <a:xfrm>
              <a:off x="0" y="-1"/>
              <a:ext cx="5760" cy="43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936103"/>
          </a:xfrm>
        </p:spPr>
        <p:txBody>
          <a:bodyPr>
            <a:normAutofit/>
          </a:bodyPr>
          <a:lstStyle/>
          <a:p>
            <a:pPr algn="l"/>
            <a:r>
              <a:rPr lang="en-GB" sz="2800" dirty="0" smtClean="0">
                <a:solidFill>
                  <a:srgbClr val="0000CC"/>
                </a:solidFill>
              </a:rPr>
              <a:t>РАЦИОНАЛЬНОЕ ПИТАНИЕ</a:t>
            </a:r>
            <a:r>
              <a:rPr lang="en-GB" sz="2000" dirty="0" smtClean="0">
                <a:solidFill>
                  <a:srgbClr val="0000CC"/>
                </a:solidFill>
              </a:rPr>
              <a:t/>
            </a:r>
            <a:br>
              <a:rPr lang="en-GB" sz="2000" dirty="0" smtClean="0">
                <a:solidFill>
                  <a:srgbClr val="0000CC"/>
                </a:solidFill>
              </a:rPr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204864"/>
            <a:ext cx="7772400" cy="4032448"/>
          </a:xfrm>
        </p:spPr>
        <p:txBody>
          <a:bodyPr>
            <a:normAutofit/>
          </a:bodyPr>
          <a:lstStyle/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Будешь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правильно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питаться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–</a:t>
            </a:r>
          </a:p>
          <a:p>
            <a:pPr marL="341313" indent="-341313" algn="ctr">
              <a:lnSpc>
                <a:spcPct val="80000"/>
              </a:lnSpc>
              <a:spcBef>
                <a:spcPts val="625"/>
              </a:spcBef>
              <a:buClr>
                <a:srgbClr val="0000CC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со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здоровьем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будешь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знаться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!</a:t>
            </a:r>
          </a:p>
          <a:p>
            <a:endParaRPr lang="ru-RU" dirty="0"/>
          </a:p>
        </p:txBody>
      </p:sp>
      <p:pic>
        <p:nvPicPr>
          <p:cNvPr id="4" name="Picture 5" descr="F:\К педсовету ЗОЖ\Здоровая семья Род собрание\pitanie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908720"/>
            <a:ext cx="4286250" cy="39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700" i="1" u="sng" dirty="0" smtClean="0">
                <a:solidFill>
                  <a:srgbClr val="006666"/>
                </a:solidFill>
              </a:rPr>
              <a:t>ОПТИМАЛЬНЫЙ ДВИГАТЕЛЬНЫЙ РЕЖИМ</a:t>
            </a:r>
            <a:r>
              <a:rPr lang="en-GB" sz="1600" dirty="0" smtClean="0">
                <a:solidFill>
                  <a:srgbClr val="006666"/>
                </a:solidFill>
              </a:rPr>
              <a:t/>
            </a:r>
            <a:br>
              <a:rPr lang="en-GB" sz="1600" dirty="0" smtClean="0">
                <a:solidFill>
                  <a:srgbClr val="006666"/>
                </a:solidFill>
              </a:rPr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484784"/>
            <a:ext cx="7772400" cy="4680519"/>
          </a:xfrm>
        </p:spPr>
        <p:txBody>
          <a:bodyPr/>
          <a:lstStyle/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Чтоб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сильным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и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здоровым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быть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, </a:t>
            </a: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в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спортивный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зал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надо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ходить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!</a:t>
            </a:r>
          </a:p>
          <a:p>
            <a:endParaRPr lang="ru-RU" dirty="0"/>
          </a:p>
        </p:txBody>
      </p:sp>
      <p:pic>
        <p:nvPicPr>
          <p:cNvPr id="4" name="i-main-pic" descr="Картинка 9 из 8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r="15204"/>
          <a:stretch>
            <a:fillRect/>
          </a:stretch>
        </p:blipFill>
        <p:spPr bwMode="auto">
          <a:xfrm>
            <a:off x="2627784" y="1628800"/>
            <a:ext cx="3786188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224135"/>
          </a:xfrm>
        </p:spPr>
        <p:txBody>
          <a:bodyPr>
            <a:normAutofit/>
          </a:bodyPr>
          <a:lstStyle/>
          <a:p>
            <a:pPr algn="l"/>
            <a:r>
              <a:rPr lang="en-GB" sz="2800" u="sng" dirty="0" smtClean="0">
                <a:solidFill>
                  <a:srgbClr val="006666"/>
                </a:solidFill>
              </a:rPr>
              <a:t>ОТКАЗ ОТ ВРЕДНЫХ ПРИСТРАСТИЙ</a:t>
            </a:r>
            <a:r>
              <a:rPr lang="en-GB" sz="2400" dirty="0" smtClean="0">
                <a:solidFill>
                  <a:srgbClr val="006666"/>
                </a:solidFill>
              </a:rPr>
              <a:t/>
            </a:r>
            <a:br>
              <a:rPr lang="en-GB" sz="2400" dirty="0" smtClean="0">
                <a:solidFill>
                  <a:srgbClr val="006666"/>
                </a:solidFill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268760"/>
            <a:ext cx="7772400" cy="5040560"/>
          </a:xfrm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Вредные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привычки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пусть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горят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,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как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спички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! </a:t>
            </a:r>
          </a:p>
          <a:p>
            <a:pPr algn="l"/>
            <a:endParaRPr lang="ru-RU" dirty="0"/>
          </a:p>
        </p:txBody>
      </p:sp>
      <p:pic>
        <p:nvPicPr>
          <p:cNvPr id="4" name="Picture 4" descr="i?id=46237673-15-2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4744"/>
            <a:ext cx="2697163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Картинка 110 из 14669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2276872"/>
            <a:ext cx="4150523" cy="24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080119"/>
          </a:xfrm>
        </p:spPr>
        <p:txBody>
          <a:bodyPr>
            <a:normAutofit/>
          </a:bodyPr>
          <a:lstStyle/>
          <a:p>
            <a:pPr algn="l"/>
            <a:r>
              <a:rPr lang="en-GB" sz="2800" dirty="0" smtClean="0">
                <a:solidFill>
                  <a:srgbClr val="006666"/>
                </a:solidFill>
              </a:rPr>
              <a:t>ЛИЧНАЯ ГИГИЕНА</a:t>
            </a:r>
            <a:r>
              <a:rPr lang="en-GB" sz="2400" dirty="0" smtClean="0">
                <a:solidFill>
                  <a:srgbClr val="006666"/>
                </a:solidFill>
              </a:rPr>
              <a:t/>
            </a:r>
            <a:br>
              <a:rPr lang="en-GB" sz="2400" dirty="0" smtClean="0">
                <a:solidFill>
                  <a:srgbClr val="006666"/>
                </a:solidFill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40768"/>
            <a:ext cx="7772400" cy="5112568"/>
          </a:xfrm>
        </p:spPr>
        <p:txBody>
          <a:bodyPr>
            <a:normAutofit/>
          </a:bodyPr>
          <a:lstStyle/>
          <a:p>
            <a:pPr marL="341313" indent="-34131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Запомнить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нужно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навсегда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: </a:t>
            </a:r>
          </a:p>
          <a:p>
            <a:pPr marL="341313" indent="-341313" algn="l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залог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здоровья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 – </a:t>
            </a:r>
            <a:r>
              <a:rPr lang="en-GB" sz="2800" b="1" dirty="0" err="1" smtClean="0">
                <a:solidFill>
                  <a:schemeClr val="tx1"/>
                </a:solidFill>
                <a:latin typeface="Verdana" pitchFamily="34" charset="0"/>
              </a:rPr>
              <a:t>чистота</a:t>
            </a:r>
            <a:r>
              <a:rPr lang="en-GB" sz="2800" b="1" dirty="0" smtClean="0">
                <a:solidFill>
                  <a:schemeClr val="tx1"/>
                </a:solidFill>
                <a:latin typeface="Verdana" pitchFamily="34" charset="0"/>
              </a:rPr>
              <a:t>!</a:t>
            </a:r>
          </a:p>
          <a:p>
            <a:pPr algn="l"/>
            <a:endParaRPr lang="ru-RU" dirty="0"/>
          </a:p>
        </p:txBody>
      </p:sp>
      <p:pic>
        <p:nvPicPr>
          <p:cNvPr id="4" name="Picture 33" descr="91307b4f8fa3t"/>
          <p:cNvPicPr>
            <a:picLocks noChangeAspect="1" noChangeArrowheads="1"/>
          </p:cNvPicPr>
          <p:nvPr/>
        </p:nvPicPr>
        <p:blipFill>
          <a:blip r:embed="rId2" cstate="print"/>
          <a:srcRect r="200" b="5493"/>
          <a:stretch>
            <a:fillRect/>
          </a:stretch>
        </p:blipFill>
        <p:spPr bwMode="auto">
          <a:xfrm>
            <a:off x="395536" y="1196752"/>
            <a:ext cx="3204000" cy="32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6ef2c4d023c6t"/>
          <p:cNvPicPr>
            <a:picLocks noChangeAspect="1" noChangeArrowheads="1"/>
          </p:cNvPicPr>
          <p:nvPr/>
        </p:nvPicPr>
        <p:blipFill>
          <a:blip r:embed="rId3" cstate="print"/>
          <a:srcRect b="6903"/>
          <a:stretch>
            <a:fillRect/>
          </a:stretch>
        </p:blipFill>
        <p:spPr bwMode="auto">
          <a:xfrm>
            <a:off x="5364088" y="1916832"/>
            <a:ext cx="3349625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936103"/>
          </a:xfrm>
        </p:spPr>
        <p:txBody>
          <a:bodyPr>
            <a:normAutofit/>
          </a:bodyPr>
          <a:lstStyle/>
          <a:p>
            <a:pPr algn="l"/>
            <a:r>
              <a:rPr lang="en-GB" sz="2000" dirty="0" smtClean="0">
                <a:solidFill>
                  <a:srgbClr val="006666"/>
                </a:solidFill>
              </a:rPr>
              <a:t>ПОЛОЖИТЕЛЬНЫЕ ЭМОЦИИ</a:t>
            </a:r>
            <a:r>
              <a:rPr lang="en-GB" sz="1600" dirty="0" smtClean="0">
                <a:solidFill>
                  <a:srgbClr val="006666"/>
                </a:solidFill>
              </a:rPr>
              <a:t/>
            </a:r>
            <a:br>
              <a:rPr lang="en-GB" sz="1600" dirty="0" smtClean="0">
                <a:solidFill>
                  <a:srgbClr val="006666"/>
                </a:solidFill>
              </a:rPr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692696"/>
            <a:ext cx="8352928" cy="5472607"/>
          </a:xfrm>
        </p:spPr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b="1" dirty="0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b="1" dirty="0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b="1" dirty="0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800" b="1" dirty="0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 dirty="0" err="1" smtClean="0">
                <a:solidFill>
                  <a:srgbClr val="000000"/>
                </a:solidFill>
              </a:rPr>
              <a:t>Здоровье</a:t>
            </a:r>
            <a:r>
              <a:rPr lang="en-GB" sz="1800" b="1" dirty="0" smtClean="0">
                <a:solidFill>
                  <a:srgbClr val="000000"/>
                </a:solidFill>
              </a:rPr>
              <a:t> </a:t>
            </a:r>
            <a:r>
              <a:rPr lang="en-GB" sz="1800" b="1" dirty="0" smtClean="0">
                <a:solidFill>
                  <a:srgbClr val="000000"/>
                </a:solidFill>
              </a:rPr>
              <a:t>- </a:t>
            </a:r>
            <a:r>
              <a:rPr lang="en-GB" sz="1800" b="1" dirty="0" err="1" smtClean="0">
                <a:solidFill>
                  <a:srgbClr val="000000"/>
                </a:solidFill>
              </a:rPr>
              <a:t>царство</a:t>
            </a:r>
            <a:r>
              <a:rPr lang="en-GB" sz="1800" b="1" dirty="0" smtClean="0">
                <a:solidFill>
                  <a:srgbClr val="000000"/>
                </a:solidFill>
              </a:rPr>
              <a:t> </a:t>
            </a:r>
            <a:r>
              <a:rPr lang="en-GB" sz="1800" b="1" dirty="0" err="1" smtClean="0">
                <a:solidFill>
                  <a:srgbClr val="000000"/>
                </a:solidFill>
              </a:rPr>
              <a:t>смеха</a:t>
            </a:r>
            <a:r>
              <a:rPr lang="en-GB" sz="1800" b="1" dirty="0" smtClean="0">
                <a:solidFill>
                  <a:srgbClr val="000000"/>
                </a:solidFill>
              </a:rPr>
              <a:t>,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 dirty="0" err="1" smtClean="0">
                <a:solidFill>
                  <a:srgbClr val="000000"/>
                </a:solidFill>
              </a:rPr>
              <a:t>Сам</a:t>
            </a:r>
            <a:r>
              <a:rPr lang="en-GB" sz="1800" b="1" dirty="0" smtClean="0">
                <a:solidFill>
                  <a:srgbClr val="000000"/>
                </a:solidFill>
              </a:rPr>
              <a:t> </a:t>
            </a:r>
            <a:r>
              <a:rPr lang="en-GB" sz="1800" b="1" dirty="0" err="1" smtClean="0">
                <a:solidFill>
                  <a:srgbClr val="000000"/>
                </a:solidFill>
              </a:rPr>
              <a:t>смех</a:t>
            </a:r>
            <a:r>
              <a:rPr lang="en-GB" sz="1800" b="1" dirty="0" smtClean="0">
                <a:solidFill>
                  <a:srgbClr val="000000"/>
                </a:solidFill>
              </a:rPr>
              <a:t> – </a:t>
            </a:r>
            <a:r>
              <a:rPr lang="en-GB" sz="1800" b="1" dirty="0" err="1" smtClean="0">
                <a:solidFill>
                  <a:srgbClr val="000000"/>
                </a:solidFill>
              </a:rPr>
              <a:t>тропа</a:t>
            </a:r>
            <a:r>
              <a:rPr lang="en-GB" sz="1800" b="1" dirty="0" smtClean="0">
                <a:solidFill>
                  <a:srgbClr val="000000"/>
                </a:solidFill>
              </a:rPr>
              <a:t> к </a:t>
            </a:r>
            <a:r>
              <a:rPr lang="en-GB" sz="1800" b="1" dirty="0" err="1" smtClean="0">
                <a:solidFill>
                  <a:srgbClr val="000000"/>
                </a:solidFill>
              </a:rPr>
              <a:t>успеху</a:t>
            </a:r>
            <a:r>
              <a:rPr lang="en-GB" sz="1800" b="1" dirty="0" smtClean="0">
                <a:solidFill>
                  <a:srgbClr val="000000"/>
                </a:solidFill>
              </a:rPr>
              <a:t>,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 dirty="0" smtClean="0">
                <a:solidFill>
                  <a:srgbClr val="000000"/>
                </a:solidFill>
              </a:rPr>
              <a:t>И </a:t>
            </a:r>
            <a:r>
              <a:rPr lang="en-GB" sz="1800" b="1" dirty="0" err="1" smtClean="0">
                <a:solidFill>
                  <a:srgbClr val="000000"/>
                </a:solidFill>
              </a:rPr>
              <a:t>все</a:t>
            </a:r>
            <a:r>
              <a:rPr lang="en-GB" sz="1800" b="1" dirty="0" smtClean="0">
                <a:solidFill>
                  <a:srgbClr val="000000"/>
                </a:solidFill>
              </a:rPr>
              <a:t> </a:t>
            </a:r>
            <a:r>
              <a:rPr lang="en-GB" sz="1800" b="1" dirty="0" err="1" smtClean="0">
                <a:solidFill>
                  <a:srgbClr val="000000"/>
                </a:solidFill>
              </a:rPr>
              <a:t>нам</a:t>
            </a:r>
            <a:r>
              <a:rPr lang="en-GB" sz="1800" b="1" dirty="0" smtClean="0">
                <a:solidFill>
                  <a:srgbClr val="000000"/>
                </a:solidFill>
              </a:rPr>
              <a:t> </a:t>
            </a:r>
            <a:r>
              <a:rPr lang="en-GB" sz="1800" b="1" dirty="0" err="1" smtClean="0">
                <a:solidFill>
                  <a:srgbClr val="000000"/>
                </a:solidFill>
              </a:rPr>
              <a:t>удается</a:t>
            </a:r>
            <a:r>
              <a:rPr lang="en-GB" sz="1800" b="1" dirty="0" smtClean="0">
                <a:solidFill>
                  <a:srgbClr val="000000"/>
                </a:solidFill>
              </a:rPr>
              <a:t>,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 dirty="0" err="1" smtClean="0">
                <a:solidFill>
                  <a:srgbClr val="000000"/>
                </a:solidFill>
              </a:rPr>
              <a:t>когда</a:t>
            </a:r>
            <a:r>
              <a:rPr lang="en-GB" sz="1800" b="1" dirty="0" smtClean="0">
                <a:solidFill>
                  <a:srgbClr val="000000"/>
                </a:solidFill>
              </a:rPr>
              <a:t> </a:t>
            </a:r>
            <a:r>
              <a:rPr lang="en-GB" sz="1800" b="1" dirty="0" err="1" smtClean="0">
                <a:solidFill>
                  <a:srgbClr val="000000"/>
                </a:solidFill>
              </a:rPr>
              <a:t>душа</a:t>
            </a:r>
            <a:r>
              <a:rPr lang="en-GB" sz="1800" b="1" dirty="0" smtClean="0">
                <a:solidFill>
                  <a:srgbClr val="000000"/>
                </a:solidFill>
              </a:rPr>
              <a:t> </a:t>
            </a:r>
            <a:r>
              <a:rPr lang="en-GB" sz="1800" b="1" dirty="0" err="1" smtClean="0">
                <a:solidFill>
                  <a:srgbClr val="000000"/>
                </a:solidFill>
              </a:rPr>
              <a:t>смеется</a:t>
            </a:r>
            <a:endParaRPr lang="ru-RU" sz="1800" b="1" dirty="0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800" b="1" dirty="0" smtClean="0">
              <a:solidFill>
                <a:srgbClr val="000000"/>
              </a:solidFill>
            </a:endParaRPr>
          </a:p>
          <a:p>
            <a:pPr marL="341313" indent="-341313" algn="l">
              <a:lnSpc>
                <a:spcPct val="90000"/>
              </a:lnSpc>
              <a:spcBef>
                <a:spcPts val="7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7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7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 smtClean="0">
              <a:solidFill>
                <a:srgbClr val="003366"/>
              </a:solidFill>
              <a:latin typeface="Verdana" pitchFamily="34" charset="0"/>
            </a:endParaRPr>
          </a:p>
          <a:p>
            <a:pPr marL="341313" indent="-341313" algn="l">
              <a:lnSpc>
                <a:spcPct val="90000"/>
              </a:lnSpc>
              <a:spcBef>
                <a:spcPts val="7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Больше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улыбайтесь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, </a:t>
            </a:r>
          </a:p>
          <a:p>
            <a:pPr marL="341313" indent="-341313" algn="l">
              <a:lnSpc>
                <a:spcPct val="90000"/>
              </a:lnSpc>
              <a:spcBef>
                <a:spcPts val="725"/>
              </a:spcBef>
              <a:buClr>
                <a:srgbClr val="006666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каждым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днем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вы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 </a:t>
            </a:r>
            <a:r>
              <a:rPr lang="en-GB" sz="2800" b="1" dirty="0" err="1" smtClean="0">
                <a:solidFill>
                  <a:srgbClr val="003366"/>
                </a:solidFill>
                <a:latin typeface="Verdana" pitchFamily="34" charset="0"/>
              </a:rPr>
              <a:t>наслаждайтесь</a:t>
            </a:r>
            <a:r>
              <a:rPr lang="en-GB" sz="2800" b="1" dirty="0" smtClean="0">
                <a:solidFill>
                  <a:srgbClr val="003366"/>
                </a:solidFill>
                <a:latin typeface="Verdana" pitchFamily="34" charset="0"/>
              </a:rPr>
              <a:t>!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800" dirty="0"/>
          </a:p>
        </p:txBody>
      </p:sp>
      <p:pic>
        <p:nvPicPr>
          <p:cNvPr id="4" name="Picture 4" descr="post-53751-1221158065т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3067050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04664"/>
            <a:ext cx="7772400" cy="440664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Закон “Об образовании” (ст.18) возлагает всю ответственность за воспитание детей на семью, а все остальные социальные институты (в том числе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школьные, дошкольные учреждения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) призваны содействовать и дополнять семейную воспитательную деятельность.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52928" cy="46805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Каждый родитель хочет видеть своих детей здоровыми и счастливыми, но не задумывается о том, как сделать, чтобы их дети жили в ладу с собой, с окружающим их миром, с людьми.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       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Секрет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этой гармонии прост — </a:t>
            </a:r>
            <a:r>
              <a:rPr lang="ru-RU" sz="2800" u="sng" dirty="0" smtClean="0">
                <a:solidFill>
                  <a:schemeClr val="accent2">
                    <a:lumMod val="50000"/>
                  </a:schemeClr>
                </a:solidFill>
              </a:rPr>
              <a:t>здоровый образ </a:t>
            </a:r>
            <a:r>
              <a:rPr lang="ru-RU" sz="2800" u="sng" dirty="0" smtClean="0">
                <a:solidFill>
                  <a:schemeClr val="accent2">
                    <a:lumMod val="50000"/>
                  </a:schemeClr>
                </a:solidFill>
              </a:rPr>
              <a:t>жизни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352928" cy="4752528"/>
          </a:xfrm>
        </p:spPr>
        <p:txBody>
          <a:bodyPr>
            <a:noAutofit/>
          </a:bodyPr>
          <a:lstStyle/>
          <a:p>
            <a:pPr algn="just"/>
            <a:endParaRPr lang="ru-RU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Здоровый </a:t>
            </a:r>
            <a:r>
              <a:rPr lang="ru-RU" sz="2400" b="1" dirty="0" smtClean="0">
                <a:solidFill>
                  <a:srgbClr val="FF0000"/>
                </a:solidFill>
              </a:rPr>
              <a:t>образ жизни — это радость для больших и маленьких, но для его создания необходимо соблюдение нескольких условий: </a:t>
            </a:r>
            <a:endParaRPr lang="ru-RU" sz="2400" dirty="0" smtClean="0">
              <a:solidFill>
                <a:srgbClr val="FF0000"/>
              </a:solidFill>
            </a:endParaRPr>
          </a:p>
          <a:p>
            <a:pPr lvl="0" algn="just"/>
            <a:r>
              <a:rPr lang="ru-RU" sz="2400" dirty="0" smtClean="0">
                <a:solidFill>
                  <a:srgbClr val="002060"/>
                </a:solidFill>
              </a:rPr>
              <a:t>создание благоприятного морального климата, что проявляется в доброжелательности, готовности простить, понять, стремление прийти на помощь, сделать приятное друг другу, </a:t>
            </a:r>
            <a:r>
              <a:rPr lang="ru-RU" sz="2400" dirty="0" smtClean="0">
                <a:solidFill>
                  <a:srgbClr val="002060"/>
                </a:solidFill>
              </a:rPr>
              <a:t>тесная </a:t>
            </a:r>
            <a:r>
              <a:rPr lang="ru-RU" sz="2400" dirty="0" smtClean="0">
                <a:solidFill>
                  <a:srgbClr val="002060"/>
                </a:solidFill>
              </a:rPr>
              <a:t>искренняя дружба детей, родителей, педагогов. Общение — великая сила, которая помогает понять ход мыслей ребенка и определить склонность к негативным поступкам, чтобы вовремя предотвратить их, </a:t>
            </a:r>
          </a:p>
          <a:p>
            <a:pPr lvl="0" algn="just"/>
            <a:r>
              <a:rPr lang="ru-RU" sz="2400" dirty="0" smtClean="0">
                <a:solidFill>
                  <a:srgbClr val="002060"/>
                </a:solidFill>
              </a:rPr>
              <a:t>повышенное внимание к состоянию здоровья детей</a:t>
            </a:r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424936" cy="6120680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6600"/>
                </a:solidFill>
              </a:rPr>
              <a:t>Важно, чтобы по мере освоения ЗОЖ у каждого ребенка формировались чувства нежности и любви к самому себе, настроение особой радости от понимания своей уникальности, неповторимости, безграничности своих творческих возможностей, чувство доверия к миру и людям.</a:t>
            </a:r>
          </a:p>
          <a:p>
            <a:pPr algn="ctr"/>
            <a:r>
              <a:rPr lang="ru-RU" sz="1800" dirty="0" smtClean="0"/>
              <a:t> </a:t>
            </a:r>
            <a:br>
              <a:rPr lang="ru-RU" sz="1800" dirty="0" smtClean="0"/>
            </a:br>
            <a:r>
              <a:rPr lang="ru-RU" sz="1800" b="1" i="1" dirty="0" smtClean="0">
                <a:solidFill>
                  <a:srgbClr val="FF0000"/>
                </a:solidFill>
              </a:rPr>
              <a:t>Помните: </a:t>
            </a:r>
          </a:p>
          <a:p>
            <a:pPr algn="just">
              <a:buBlip>
                <a:blip r:embed="rId2"/>
              </a:buBlip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если ребенка часто подбадривают - он учится уверенности в себе, </a:t>
            </a:r>
          </a:p>
          <a:p>
            <a:pPr algn="just">
              <a:buBlip>
                <a:blip r:embed="rId2"/>
              </a:buBlip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если ребенок живет с чувством безопасности - он учится верить, </a:t>
            </a:r>
          </a:p>
          <a:p>
            <a:pPr algn="just">
              <a:buBlip>
                <a:blip r:embed="rId2"/>
              </a:buBlip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если ребенку удается достигать желаемого - он учится надежде, </a:t>
            </a:r>
          </a:p>
          <a:p>
            <a:pPr algn="just">
              <a:buBlip>
                <a:blip r:embed="rId2"/>
              </a:buBlip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если ребенок живет в атмосфере дружбы и чувствует себя нужным - он учится находить в этом мире любовь.</a:t>
            </a:r>
          </a:p>
          <a:p>
            <a:pPr algn="just"/>
            <a:endParaRPr lang="ru-RU" sz="1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           </a:t>
            </a:r>
            <a:r>
              <a:rPr lang="ru-RU" sz="1800" b="1" i="1" dirty="0" smtClean="0">
                <a:solidFill>
                  <a:srgbClr val="FF0000"/>
                </a:solidFill>
              </a:rPr>
              <a:t>Основа счастья и духовного здоровья - Вера, Надежда, Любовь. 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ДОРОГИЕ МАМЫ И ПАПЫ!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280920" cy="4464496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 dirty="0" err="1" smtClean="0">
                <a:solidFill>
                  <a:srgbClr val="000000"/>
                </a:solidFill>
              </a:rPr>
              <a:t>Любите</a:t>
            </a:r>
            <a:r>
              <a:rPr lang="en-GB" sz="3000" b="1" dirty="0" smtClean="0">
                <a:solidFill>
                  <a:srgbClr val="000000"/>
                </a:solidFill>
              </a:rPr>
              <a:t> </a:t>
            </a:r>
            <a:r>
              <a:rPr lang="en-GB" sz="3000" b="1" dirty="0" err="1" smtClean="0">
                <a:solidFill>
                  <a:srgbClr val="000000"/>
                </a:solidFill>
              </a:rPr>
              <a:t>своего</a:t>
            </a:r>
            <a:r>
              <a:rPr lang="en-GB" sz="3000" b="1" dirty="0" smtClean="0">
                <a:solidFill>
                  <a:srgbClr val="000000"/>
                </a:solidFill>
              </a:rPr>
              <a:t> </a:t>
            </a:r>
            <a:r>
              <a:rPr lang="en-GB" sz="3000" b="1" dirty="0" err="1" smtClean="0">
                <a:solidFill>
                  <a:srgbClr val="000000"/>
                </a:solidFill>
              </a:rPr>
              <a:t>ребёнка</a:t>
            </a:r>
            <a:r>
              <a:rPr lang="en-GB" sz="3000" b="1" dirty="0" smtClean="0">
                <a:solidFill>
                  <a:srgbClr val="000000"/>
                </a:solidFill>
              </a:rPr>
              <a:t>!</a:t>
            </a:r>
          </a:p>
          <a:p>
            <a:pPr algn="ctr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000" b="1" dirty="0" smtClean="0">
              <a:solidFill>
                <a:srgbClr val="000000"/>
              </a:solidFill>
            </a:endParaRPr>
          </a:p>
          <a:p>
            <a:pPr algn="ctr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 dirty="0" smtClean="0">
                <a:solidFill>
                  <a:srgbClr val="000000"/>
                </a:solidFill>
              </a:rPr>
              <a:t>   </a:t>
            </a:r>
            <a:r>
              <a:rPr lang="en-GB" sz="3000" b="1" dirty="0" err="1" smtClean="0">
                <a:solidFill>
                  <a:srgbClr val="000000"/>
                </a:solidFill>
              </a:rPr>
              <a:t>Любите</a:t>
            </a:r>
            <a:r>
              <a:rPr lang="en-GB" sz="3000" b="1" dirty="0" smtClean="0">
                <a:solidFill>
                  <a:srgbClr val="000000"/>
                </a:solidFill>
              </a:rPr>
              <a:t> </a:t>
            </a:r>
            <a:r>
              <a:rPr lang="en-GB" sz="3000" b="1" dirty="0" err="1" smtClean="0">
                <a:solidFill>
                  <a:srgbClr val="000000"/>
                </a:solidFill>
              </a:rPr>
              <a:t>любым</a:t>
            </a:r>
            <a:r>
              <a:rPr lang="en-GB" sz="3000" b="1" dirty="0" smtClean="0">
                <a:solidFill>
                  <a:srgbClr val="000000"/>
                </a:solidFill>
              </a:rPr>
              <a:t>: </a:t>
            </a:r>
            <a:r>
              <a:rPr lang="en-GB" sz="3000" b="1" dirty="0" err="1" smtClean="0">
                <a:solidFill>
                  <a:srgbClr val="000000"/>
                </a:solidFill>
              </a:rPr>
              <a:t>неталантливым</a:t>
            </a:r>
            <a:r>
              <a:rPr lang="en-GB" sz="3000" b="1" dirty="0" smtClean="0">
                <a:solidFill>
                  <a:srgbClr val="000000"/>
                </a:solidFill>
              </a:rPr>
              <a:t>, </a:t>
            </a:r>
            <a:r>
              <a:rPr lang="en-GB" sz="3000" b="1" dirty="0" err="1" smtClean="0">
                <a:solidFill>
                  <a:srgbClr val="000000"/>
                </a:solidFill>
              </a:rPr>
              <a:t>неудачным</a:t>
            </a:r>
            <a:r>
              <a:rPr lang="en-GB" sz="3000" b="1" dirty="0" smtClean="0">
                <a:solidFill>
                  <a:srgbClr val="000000"/>
                </a:solidFill>
              </a:rPr>
              <a:t>.</a:t>
            </a:r>
          </a:p>
          <a:p>
            <a:pPr algn="l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800" b="1" dirty="0" smtClean="0">
              <a:solidFill>
                <a:srgbClr val="000000"/>
              </a:solidFill>
            </a:endParaRPr>
          </a:p>
          <a:p>
            <a:pPr algn="l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 smtClean="0">
                <a:solidFill>
                  <a:srgbClr val="000000"/>
                </a:solidFill>
              </a:rPr>
              <a:t>   </a:t>
            </a:r>
            <a:endParaRPr lang="ru-RU" sz="2800" b="1" dirty="0" smtClean="0">
              <a:solidFill>
                <a:srgbClr val="000000"/>
              </a:solidFill>
            </a:endParaRPr>
          </a:p>
          <a:p>
            <a:pPr algn="l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b="1" dirty="0" smtClean="0">
              <a:solidFill>
                <a:srgbClr val="000000"/>
              </a:solidFill>
            </a:endParaRPr>
          </a:p>
          <a:p>
            <a:pPr algn="l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 err="1" smtClean="0">
                <a:solidFill>
                  <a:srgbClr val="000000"/>
                </a:solidFill>
              </a:rPr>
              <a:t>Общаясь</a:t>
            </a:r>
            <a:r>
              <a:rPr lang="en-GB" sz="2800" b="1" dirty="0" smtClean="0">
                <a:solidFill>
                  <a:srgbClr val="000000"/>
                </a:solidFill>
              </a:rPr>
              <a:t> </a:t>
            </a:r>
            <a:r>
              <a:rPr lang="en-GB" sz="2800" b="1" dirty="0" smtClean="0">
                <a:solidFill>
                  <a:srgbClr val="000000"/>
                </a:solidFill>
              </a:rPr>
              <a:t>с </a:t>
            </a:r>
            <a:r>
              <a:rPr lang="en-GB" sz="2800" b="1" dirty="0" err="1" smtClean="0">
                <a:solidFill>
                  <a:srgbClr val="000000"/>
                </a:solidFill>
              </a:rPr>
              <a:t>ним</a:t>
            </a:r>
            <a:r>
              <a:rPr lang="en-GB" sz="2800" b="1" dirty="0" smtClean="0">
                <a:solidFill>
                  <a:srgbClr val="000000"/>
                </a:solidFill>
              </a:rPr>
              <a:t>, </a:t>
            </a:r>
            <a:r>
              <a:rPr lang="en-GB" sz="2800" b="1" dirty="0" err="1" smtClean="0">
                <a:solidFill>
                  <a:srgbClr val="000000"/>
                </a:solidFill>
              </a:rPr>
              <a:t>радуйтесь</a:t>
            </a:r>
            <a:r>
              <a:rPr lang="en-GB" sz="2800" b="1" dirty="0" smtClean="0">
                <a:solidFill>
                  <a:srgbClr val="000000"/>
                </a:solidFill>
              </a:rPr>
              <a:t>, </a:t>
            </a:r>
            <a:r>
              <a:rPr lang="en-GB" sz="2800" b="1" dirty="0" err="1" smtClean="0">
                <a:solidFill>
                  <a:srgbClr val="000000"/>
                </a:solidFill>
              </a:rPr>
              <a:t>потому</a:t>
            </a:r>
            <a:r>
              <a:rPr lang="en-GB" sz="2800" b="1" dirty="0" smtClean="0">
                <a:solidFill>
                  <a:srgbClr val="000000"/>
                </a:solidFill>
              </a:rPr>
              <a:t> </a:t>
            </a:r>
            <a:r>
              <a:rPr lang="en-GB" sz="2800" b="1" dirty="0" err="1" smtClean="0">
                <a:solidFill>
                  <a:srgbClr val="000000"/>
                </a:solidFill>
              </a:rPr>
              <a:t>что</a:t>
            </a:r>
            <a:r>
              <a:rPr lang="en-GB" sz="2800" b="1" dirty="0" smtClean="0">
                <a:solidFill>
                  <a:srgbClr val="000000"/>
                </a:solidFill>
              </a:rPr>
              <a:t> </a:t>
            </a:r>
            <a:r>
              <a:rPr lang="en-GB" sz="4000" b="1" dirty="0" err="1" smtClean="0">
                <a:solidFill>
                  <a:srgbClr val="000000"/>
                </a:solidFill>
              </a:rPr>
              <a:t>ребёнок</a:t>
            </a:r>
            <a:r>
              <a:rPr lang="en-GB" sz="4000" b="1" dirty="0" smtClean="0">
                <a:solidFill>
                  <a:srgbClr val="000000"/>
                </a:solidFill>
              </a:rPr>
              <a:t> - </a:t>
            </a:r>
            <a:r>
              <a:rPr lang="en-GB" sz="4000" b="1" dirty="0" err="1" smtClean="0">
                <a:solidFill>
                  <a:srgbClr val="000000"/>
                </a:solidFill>
              </a:rPr>
              <a:t>это</a:t>
            </a:r>
            <a:r>
              <a:rPr lang="en-GB" sz="4000" b="1" dirty="0" smtClean="0">
                <a:solidFill>
                  <a:srgbClr val="000000"/>
                </a:solidFill>
              </a:rPr>
              <a:t> </a:t>
            </a:r>
            <a:r>
              <a:rPr lang="en-GB" sz="4000" b="1" dirty="0" err="1" smtClean="0">
                <a:solidFill>
                  <a:srgbClr val="000000"/>
                </a:solidFill>
              </a:rPr>
              <a:t>праздник</a:t>
            </a:r>
            <a:r>
              <a:rPr lang="en-GB" sz="4000" b="1" dirty="0" smtClean="0">
                <a:solidFill>
                  <a:srgbClr val="000000"/>
                </a:solidFill>
              </a:rPr>
              <a:t>,                     </a:t>
            </a:r>
            <a:r>
              <a:rPr lang="ru-RU" sz="4000" b="1" dirty="0" smtClean="0">
                <a:solidFill>
                  <a:srgbClr val="000000"/>
                </a:solidFill>
              </a:rPr>
              <a:t>                                                  </a:t>
            </a:r>
            <a:r>
              <a:rPr lang="en-GB" sz="4000" b="1" dirty="0" err="1" smtClean="0">
                <a:solidFill>
                  <a:srgbClr val="000000"/>
                </a:solidFill>
              </a:rPr>
              <a:t>который</a:t>
            </a:r>
            <a:endParaRPr lang="en-GB" sz="4000" b="1" dirty="0" smtClean="0">
              <a:solidFill>
                <a:srgbClr val="000000"/>
              </a:solidFill>
            </a:endParaRPr>
          </a:p>
          <a:p>
            <a:pPr algn="l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b="1" dirty="0" smtClean="0">
                <a:solidFill>
                  <a:srgbClr val="000000"/>
                </a:solidFill>
              </a:rPr>
              <a:t>                   </a:t>
            </a:r>
            <a:r>
              <a:rPr lang="en-GB" sz="4000" b="1" dirty="0" err="1" smtClean="0">
                <a:solidFill>
                  <a:srgbClr val="000000"/>
                </a:solidFill>
              </a:rPr>
              <a:t>пока</a:t>
            </a:r>
            <a:r>
              <a:rPr lang="en-GB" sz="4000" b="1" dirty="0" smtClean="0">
                <a:solidFill>
                  <a:srgbClr val="000000"/>
                </a:solidFill>
              </a:rPr>
              <a:t> с </a:t>
            </a:r>
            <a:r>
              <a:rPr lang="en-GB" sz="4000" b="1" dirty="0" err="1" smtClean="0">
                <a:solidFill>
                  <a:srgbClr val="000000"/>
                </a:solidFill>
              </a:rPr>
              <a:t>Вами</a:t>
            </a:r>
            <a:r>
              <a:rPr lang="en-GB" sz="4000" b="1" dirty="0" smtClean="0">
                <a:solidFill>
                  <a:srgbClr val="000000"/>
                </a:solidFill>
              </a:rPr>
              <a:t>! </a:t>
            </a:r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61463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rot="20279323">
            <a:off x="786270" y="2702761"/>
            <a:ext cx="746284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6600" kern="10" dirty="0" smtClean="0">
                <a:ln w="9360">
                  <a:solidFill>
                    <a:srgbClr val="CC99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966" dir="2700000" algn="ctr" rotWithShape="0">
                    <a:srgbClr val="9999FF">
                      <a:alpha val="80011"/>
                    </a:srgbClr>
                  </a:outerShdw>
                </a:effectLst>
                <a:latin typeface="Impact"/>
              </a:rPr>
              <a:t>Будьте  здоровы </a:t>
            </a:r>
            <a:r>
              <a:rPr lang="ru-RU" sz="6600" kern="10" dirty="0" smtClean="0">
                <a:ln w="9360">
                  <a:solidFill>
                    <a:srgbClr val="CC99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966" dir="2700000" algn="ctr" rotWithShape="0">
                    <a:srgbClr val="9999FF">
                      <a:alpha val="80011"/>
                    </a:srgbClr>
                  </a:outerShdw>
                </a:effectLst>
                <a:latin typeface="Impact"/>
              </a:rPr>
              <a:t>!!!</a:t>
            </a:r>
            <a:endParaRPr lang="ru-RU" sz="6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110</TotalTime>
  <Words>517</Words>
  <Application>Microsoft Office PowerPoint</Application>
  <PresentationFormat>Экран (4:3)</PresentationFormat>
  <Paragraphs>95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Аспект</vt:lpstr>
      <vt:lpstr>Родительское собрание</vt:lpstr>
      <vt:lpstr>Здоровые дети - это великое счастье. На протяжении веков люди искали панацею от болезней и видели ее секреты то в специфике питания, то в закаливании, то в отдельных видах физических упражнений. А панацея эта, оказывается, рядом. Она кроется в здоровом образе жизни. С первой минуты рождения ребенка эта истина должна находиться в основе его воспитания - именно в семье закладывается фундамент пирамиды здоровья, к вершине которой человек поднимается всю жизнь. </vt:lpstr>
      <vt:lpstr>Слайд 3</vt:lpstr>
      <vt:lpstr>Слайд 4</vt:lpstr>
      <vt:lpstr>Виды здоровья</vt:lpstr>
      <vt:lpstr> </vt:lpstr>
      <vt:lpstr>Слайд 7</vt:lpstr>
      <vt:lpstr>Психическое здоровье зависит от состояния головного мозга, оно характеризуется уровнем и качеством мышления, развитием внимания и памяти, степенью эмоциональной устойчивости, развитием волевых качеств.</vt:lpstr>
      <vt:lpstr>Нравственное здоровье определяется теми моральными принципами, которые являются основой социальной жизни человека, т.е. жизни в определенном человеческом обществе. Отличительными признаками нравственного здоровья человека являются, прежде всего, сознательное отношение к труду, овладение сокровищами культуры, активное неприятие нравов и привычек, противоречащих нормальному образу жизни. Поэтому социальное здоровье считается высшей мерой человеческого здоровья. </vt:lpstr>
      <vt:lpstr>Слайд 10</vt:lpstr>
      <vt:lpstr>РАЦИОНАЛЬНОЕ ПИТАНИЕ </vt:lpstr>
      <vt:lpstr>ОПТИМАЛЬНЫЙ ДВИГАТЕЛЬНЫЙ РЕЖИМ </vt:lpstr>
      <vt:lpstr>ОТКАЗ ОТ ВРЕДНЫХ ПРИСТРАСТИЙ </vt:lpstr>
      <vt:lpstr>ЛИЧНАЯ ГИГИЕНА </vt:lpstr>
      <vt:lpstr>ПОЛОЖИТЕЛЬНЫЕ ЭМОЦИИ </vt:lpstr>
      <vt:lpstr>Слайд 16</vt:lpstr>
      <vt:lpstr>Каждый родитель хочет видеть своих детей здоровыми и счастливыми, но не задумывается о том, как сделать, чтобы их дети жили в ладу с собой, с окружающим их миром, с людьми.              Секрет этой гармонии прост — здоровый образ жизни  </vt:lpstr>
      <vt:lpstr>Слайд 18</vt:lpstr>
      <vt:lpstr>Слайд 19</vt:lpstr>
      <vt:lpstr>ДОРОГИЕ МАМЫ И ПАПЫ!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Лилия</dc:creator>
  <cp:lastModifiedBy>Камиля</cp:lastModifiedBy>
  <cp:revision>12</cp:revision>
  <dcterms:created xsi:type="dcterms:W3CDTF">2014-02-13T15:19:32Z</dcterms:created>
  <dcterms:modified xsi:type="dcterms:W3CDTF">2014-02-13T17:20:03Z</dcterms:modified>
</cp:coreProperties>
</file>