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601200" cy="12801600" type="A3"/>
  <p:notesSz cx="6761163" cy="9942513"/>
  <p:defaultTextStyle>
    <a:defPPr>
      <a:defRPr lang="ru-RU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>
      <p:cViewPr>
        <p:scale>
          <a:sx n="80" d="100"/>
          <a:sy n="80" d="100"/>
        </p:scale>
        <p:origin x="-396" y="2298"/>
      </p:cViewPr>
      <p:guideLst>
        <p:guide orient="horz" pos="4032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A196D-049C-45EF-8E56-F113BFC3A764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82788" y="746125"/>
            <a:ext cx="27955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EEFD4-2A8C-4F71-A7E7-4AEAE463E7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989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4EEFD4-2A8C-4F71-A7E7-4AEAE463E75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241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090" y="3976794"/>
            <a:ext cx="8161020" cy="274404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429" y="5425865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80060" y="2987041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80610" y="2987041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060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77277" y="2865544"/>
            <a:ext cx="4243864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77277" y="4059766"/>
            <a:ext cx="4243864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09693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53802" y="509694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0060" y="2678854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1902" y="8961120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81902" y="1143847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81902" y="10019031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60870" y="512658"/>
            <a:ext cx="2160270" cy="1092284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80060" y="512658"/>
            <a:ext cx="6320790" cy="109228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060" y="2987041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png"/><Relationship Id="rId18" Type="http://schemas.openxmlformats.org/officeDocument/2006/relationships/image" Target="../media/image15.jpeg"/><Relationship Id="rId3" Type="http://schemas.openxmlformats.org/officeDocument/2006/relationships/image" Target="../media/image1.jpeg"/><Relationship Id="rId21" Type="http://schemas.openxmlformats.org/officeDocument/2006/relationships/image" Target="../media/image17.png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1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jpeg"/><Relationship Id="rId20" Type="http://schemas.openxmlformats.org/officeDocument/2006/relationships/hyperlink" Target="mailto:Shkola-18.Alm@tatar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24" Type="http://schemas.openxmlformats.org/officeDocument/2006/relationships/image" Target="../media/image20.pn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23" Type="http://schemas.openxmlformats.org/officeDocument/2006/relationships/image" Target="../media/image19.png"/><Relationship Id="rId10" Type="http://schemas.openxmlformats.org/officeDocument/2006/relationships/image" Target="../media/image7.png"/><Relationship Id="rId19" Type="http://schemas.openxmlformats.org/officeDocument/2006/relationships/image" Target="../media/image16.jpeg"/><Relationship Id="rId4" Type="http://schemas.microsoft.com/office/2007/relationships/hdphoto" Target="../media/hdphoto1.wdp"/><Relationship Id="rId9" Type="http://schemas.openxmlformats.org/officeDocument/2006/relationships/image" Target="../media/image6.jpeg"/><Relationship Id="rId14" Type="http://schemas.openxmlformats.org/officeDocument/2006/relationships/image" Target="../media/image11.png"/><Relationship Id="rId22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motto.net.ua/old_site/img/flags/1274300098_D4EBE0E320D0EEF1F1E8E8203031.jpg"/>
          <p:cNvPicPr>
            <a:picLocks noChangeArrowheads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990"/>
            <a:ext cx="9601200" cy="1281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искусство\Desktop\агитка 2015\IMGP1032.JPG"/>
          <p:cNvPicPr>
            <a:picLocks noChangeAspect="1"/>
          </p:cNvPicPr>
          <p:nvPr/>
        </p:nvPicPr>
        <p:blipFill>
          <a:blip r:embed="rId5" cstate="print"/>
          <a:srcRect l="17228" t="5500" r="13483"/>
          <a:stretch>
            <a:fillRect/>
          </a:stretch>
        </p:blipFill>
        <p:spPr bwMode="auto">
          <a:xfrm>
            <a:off x="160135" y="2830870"/>
            <a:ext cx="2048177" cy="2092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411120" y="1760300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Продолжается набор в кадетские классы </a:t>
            </a:r>
            <a:r>
              <a:rPr lang="ru-RU" sz="2000" b="1" dirty="0" smtClean="0"/>
              <a:t>при </a:t>
            </a:r>
          </a:p>
          <a:p>
            <a:pPr algn="ctr"/>
            <a:r>
              <a:rPr lang="ru-RU" sz="2000" b="1" dirty="0" smtClean="0"/>
              <a:t>МБОУ  </a:t>
            </a:r>
            <a:r>
              <a:rPr lang="ru-RU" sz="2000" b="1" dirty="0"/>
              <a:t>«СОШ № </a:t>
            </a:r>
            <a:r>
              <a:rPr lang="ru-RU" sz="2000" b="1" dirty="0" smtClean="0"/>
              <a:t>18»г</a:t>
            </a:r>
            <a:r>
              <a:rPr lang="ru-RU" sz="2000" b="1" dirty="0"/>
              <a:t>. Альметьевск Республика </a:t>
            </a:r>
            <a:r>
              <a:rPr lang="ru-RU" sz="2000" b="1" dirty="0" smtClean="0"/>
              <a:t>Татарстан.</a:t>
            </a:r>
            <a:endParaRPr lang="ru-RU" sz="2000" dirty="0"/>
          </a:p>
        </p:txBody>
      </p:sp>
      <p:pic>
        <p:nvPicPr>
          <p:cNvPr id="9" name="Рисунок 8" descr="C:\Users\искусство\Desktop\фото 2014-2015\сош18 фото\казань  патриот2014\DSC0803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4369" y="6686552"/>
            <a:ext cx="2338017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User\Desktop\141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04" y="4659903"/>
            <a:ext cx="2416508" cy="1611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Users\User\Desktop\166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82" y="4923867"/>
            <a:ext cx="240539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Users\User\Desktop\323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211" y="8555175"/>
            <a:ext cx="2303296" cy="1730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517289" y="2533847"/>
            <a:ext cx="46784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           Кадетские    классы    </a:t>
            </a:r>
            <a:r>
              <a:rPr lang="ru-RU" sz="1400" b="1" dirty="0">
                <a:solidFill>
                  <a:srgbClr val="FF0000"/>
                </a:solidFill>
              </a:rPr>
              <a:t>реализуют - </a:t>
            </a:r>
            <a:r>
              <a:rPr lang="ru-RU" sz="1400" b="1" dirty="0"/>
              <a:t>общеобразовательные программы начального, общего, основного общего, среднего (полного) общего образования и дополнительные образовательные программы, способствующие интеллектуальному, культурному, физическому и нравственному развитию обучающегося, создают условия для подготовки служению Отечеству, успешной адаптации к жизни в обществе.</a:t>
            </a:r>
            <a:endParaRPr lang="ru-RU" sz="1400" dirty="0"/>
          </a:p>
          <a:p>
            <a:pPr algn="just"/>
            <a:r>
              <a:rPr lang="ru-RU" sz="1400" b="1" dirty="0" smtClean="0">
                <a:solidFill>
                  <a:srgbClr val="FF0000"/>
                </a:solidFill>
              </a:rPr>
              <a:t>          Кадеты </a:t>
            </a:r>
            <a:r>
              <a:rPr lang="ru-RU" sz="1400" b="1" dirty="0">
                <a:solidFill>
                  <a:srgbClr val="FF0000"/>
                </a:solidFill>
              </a:rPr>
              <a:t>и воспитанники нашего корпуса имеют возможность - </a:t>
            </a:r>
            <a:r>
              <a:rPr lang="ru-RU" sz="1400" b="1" dirty="0"/>
              <a:t>получить базовые знания  по предметам: строевая подготовка, огневая подготовка, тактика ведения боя, криминалистика, закон о полиции, закон об оружии, медицинская подготовка, автодело (категории «В»), повысить своё физическое развитие занимаясь различными видами спорта: конным спортом, плаванием, спортивным ориентированием, пожарно-прикладным спортом, греко-римской борьбой, рукопашным боем, древнерусскими единоборствами. На занятиях этики и этикета, дополнительных уроках истории милиции, истории вооружённых сил России наши кадеты приобретают чувство патриотизма и гордости  за своё Отечество. </a:t>
            </a:r>
            <a:endParaRPr lang="ru-RU" sz="1400" dirty="0"/>
          </a:p>
          <a:p>
            <a:pPr algn="just"/>
            <a:endParaRPr lang="ru-RU" sz="1400" b="1" dirty="0" smtClean="0"/>
          </a:p>
        </p:txBody>
      </p:sp>
      <p:pic>
        <p:nvPicPr>
          <p:cNvPr id="1030" name="Picture 6" descr="C:\Users\User\Desktop\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472" y="223027"/>
            <a:ext cx="1050947" cy="147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esktop\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312" y="208112"/>
            <a:ext cx="1308024" cy="143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esktop\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624" y="171150"/>
            <a:ext cx="1084940" cy="157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ser\Desktop\4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841" y="35770"/>
            <a:ext cx="2460407" cy="184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User\Desktop\6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84176" y="90429"/>
            <a:ext cx="4248472" cy="263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I:\форма шевроны\DSC08447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096" y="10380983"/>
            <a:ext cx="1674807" cy="2233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:\форма шевроны\DSC08465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408" y="10397776"/>
            <a:ext cx="1633500" cy="2178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I:\форма шевроны\DSC08474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838" y="10406776"/>
            <a:ext cx="1620000" cy="216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:\форма шевроны\DSC08454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72" y="10417520"/>
            <a:ext cx="1620000" cy="216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I:\форма шевроны\DSC08451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332" y="10397777"/>
            <a:ext cx="1620000" cy="216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787346" y="7504677"/>
            <a:ext cx="40265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Документы </a:t>
            </a:r>
            <a:r>
              <a:rPr lang="ru-RU" sz="1400" b="1" dirty="0">
                <a:solidFill>
                  <a:srgbClr val="FF0000"/>
                </a:solidFill>
              </a:rPr>
              <a:t>для поступления </a:t>
            </a:r>
            <a:endParaRPr lang="ru-RU" sz="1400" b="1" dirty="0" smtClean="0">
              <a:solidFill>
                <a:srgbClr val="FF0000"/>
              </a:solidFill>
            </a:endParaRPr>
          </a:p>
          <a:p>
            <a:r>
              <a:rPr lang="ru-RU" sz="1400" b="1" dirty="0" smtClean="0"/>
              <a:t>принимаются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/>
              <a:t>е</a:t>
            </a:r>
            <a:r>
              <a:rPr lang="ru-RU" sz="1400" b="1" dirty="0" smtClean="0"/>
              <a:t>жедневно</a:t>
            </a:r>
            <a:r>
              <a:rPr lang="ru-RU" sz="1400" dirty="0" smtClean="0"/>
              <a:t>  </a:t>
            </a:r>
            <a:r>
              <a:rPr lang="ru-RU" sz="1400" b="1" dirty="0" smtClean="0"/>
              <a:t>с     09.00 </a:t>
            </a:r>
            <a:r>
              <a:rPr lang="ru-RU" sz="1400" b="1" dirty="0"/>
              <a:t>до </a:t>
            </a:r>
            <a:r>
              <a:rPr lang="ru-RU" sz="1400" b="1" dirty="0" smtClean="0"/>
              <a:t>16.00</a:t>
            </a:r>
            <a:endParaRPr lang="ru-RU" sz="1400" dirty="0"/>
          </a:p>
          <a:p>
            <a:pPr lvl="0"/>
            <a:r>
              <a:rPr lang="ru-RU" sz="1400" b="1" dirty="0" smtClean="0"/>
              <a:t>1.  Справка </a:t>
            </a:r>
            <a:r>
              <a:rPr lang="ru-RU" sz="1400" b="1" dirty="0"/>
              <a:t>о состоянии здоровья</a:t>
            </a:r>
            <a:endParaRPr lang="ru-RU" sz="1400" dirty="0"/>
          </a:p>
          <a:p>
            <a:pPr lvl="0"/>
            <a:r>
              <a:rPr lang="ru-RU" sz="1400" b="1" dirty="0" smtClean="0"/>
              <a:t>2.  Ведомость </a:t>
            </a:r>
            <a:r>
              <a:rPr lang="ru-RU" sz="1400" b="1" dirty="0"/>
              <a:t>оценок за год</a:t>
            </a:r>
            <a:endParaRPr lang="ru-RU" sz="1400" dirty="0"/>
          </a:p>
          <a:p>
            <a:pPr lvl="0"/>
            <a:r>
              <a:rPr lang="ru-RU" sz="1400" b="1" dirty="0" smtClean="0"/>
              <a:t>3.  Характеристика </a:t>
            </a:r>
            <a:r>
              <a:rPr lang="ru-RU" sz="1400" b="1" dirty="0"/>
              <a:t>с места учебы</a:t>
            </a:r>
            <a:endParaRPr lang="ru-RU" sz="1400" dirty="0"/>
          </a:p>
          <a:p>
            <a:r>
              <a:rPr lang="ru-RU" sz="1400" b="1" dirty="0"/>
              <a:t> </a:t>
            </a:r>
            <a:endParaRPr lang="ru-RU" sz="1400" dirty="0"/>
          </a:p>
          <a:p>
            <a:r>
              <a:rPr lang="ru-RU" sz="1400" b="1" dirty="0">
                <a:solidFill>
                  <a:srgbClr val="FF0000"/>
                </a:solidFill>
              </a:rPr>
              <a:t>В кадетские классы принимаются учащиеся</a:t>
            </a:r>
            <a:endParaRPr lang="ru-RU" sz="1400" dirty="0">
              <a:solidFill>
                <a:srgbClr val="FF0000"/>
              </a:solidFill>
            </a:endParaRPr>
          </a:p>
          <a:p>
            <a:r>
              <a:rPr lang="ru-RU" sz="1400" b="1" dirty="0"/>
              <a:t>с 1 по </a:t>
            </a:r>
            <a:r>
              <a:rPr lang="ru-RU" sz="1400" b="1" dirty="0" smtClean="0"/>
              <a:t>8 </a:t>
            </a:r>
            <a:r>
              <a:rPr lang="ru-RU" sz="1400" b="1" dirty="0"/>
              <a:t>классы</a:t>
            </a:r>
            <a:endParaRPr lang="ru-RU" sz="1400" dirty="0"/>
          </a:p>
          <a:p>
            <a:r>
              <a:rPr lang="ru-RU" sz="1400" b="1" dirty="0"/>
              <a:t>Адрес: 423400 Альметьевский </a:t>
            </a:r>
            <a:r>
              <a:rPr lang="ru-RU" sz="1400" b="1" dirty="0" smtClean="0"/>
              <a:t>район</a:t>
            </a:r>
          </a:p>
          <a:p>
            <a:r>
              <a:rPr lang="ru-RU" sz="1400" b="1" dirty="0"/>
              <a:t>г. </a:t>
            </a:r>
            <a:r>
              <a:rPr lang="ru-RU" sz="1400" b="1" dirty="0" smtClean="0"/>
              <a:t>Альметьевск ул</a:t>
            </a:r>
            <a:r>
              <a:rPr lang="ru-RU" sz="1400" b="1" dirty="0"/>
              <a:t>. Гафиатуллина, д.28</a:t>
            </a:r>
            <a:endParaRPr lang="ru-RU" sz="1400" dirty="0"/>
          </a:p>
          <a:p>
            <a:r>
              <a:rPr lang="ru-RU" sz="1400" b="1" dirty="0"/>
              <a:t>Телефон для справок: (8553)33-51-21, 22-38-41</a:t>
            </a:r>
            <a:endParaRPr lang="ru-RU" sz="1400" dirty="0"/>
          </a:p>
          <a:p>
            <a:r>
              <a:rPr lang="en-US" sz="1400" b="1" dirty="0" smtClean="0"/>
              <a:t> </a:t>
            </a:r>
            <a:r>
              <a:rPr lang="en-US" sz="1400" b="1" dirty="0"/>
              <a:t>E-mail: </a:t>
            </a:r>
            <a:r>
              <a:rPr lang="en-US" sz="1400" b="1" u="sng" dirty="0" smtClean="0">
                <a:hlinkClick r:id="rId20"/>
              </a:rPr>
              <a:t>Shkola-18.Alm@tatar.ru</a:t>
            </a:r>
            <a:endParaRPr lang="ru-RU" sz="1400" dirty="0"/>
          </a:p>
        </p:txBody>
      </p:sp>
      <p:pic>
        <p:nvPicPr>
          <p:cNvPr id="1026" name="Picture 2" descr="C:\Users\User\Desktop\агитка 2015 (2)\7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914" y="90429"/>
            <a:ext cx="1856756" cy="192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E:\на сайт\казань  патриот2014\DSC08163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44939" y="8543941"/>
            <a:ext cx="2327447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884" y="6524102"/>
            <a:ext cx="2423005" cy="1689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 descr="C:\Users\User\Desktop\1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394" y="2740051"/>
            <a:ext cx="2362806" cy="1665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389274" y="4302202"/>
            <a:ext cx="20162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В гостях у начальника отдела  </a:t>
            </a:r>
            <a:r>
              <a:rPr lang="ru-RU" sz="1050" b="1" smtClean="0">
                <a:solidFill>
                  <a:srgbClr val="FF0000"/>
                </a:solidFill>
              </a:rPr>
              <a:t>МВД  России</a:t>
            </a:r>
            <a:endParaRPr lang="ru-RU" sz="105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83132" y="6265347"/>
            <a:ext cx="1800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Наши ветераны</a:t>
            </a:r>
            <a:endParaRPr lang="ru-RU" sz="105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1764" y="10115576"/>
            <a:ext cx="24385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rgbClr val="FF0000"/>
                </a:solidFill>
              </a:rPr>
              <a:t>Военно-спортивная игра</a:t>
            </a:r>
          </a:p>
          <a:p>
            <a:r>
              <a:rPr lang="ru-RU" sz="1050" b="1" dirty="0" smtClean="0">
                <a:solidFill>
                  <a:srgbClr val="FF0000"/>
                </a:solidFill>
              </a:rPr>
              <a:t>          «Вперёд, юнармейцы»</a:t>
            </a:r>
            <a:r>
              <a:rPr lang="en-US" sz="1050" b="1" dirty="0" smtClean="0">
                <a:solidFill>
                  <a:srgbClr val="FF0000"/>
                </a:solidFill>
              </a:rPr>
              <a:t>, </a:t>
            </a:r>
            <a:r>
              <a:rPr lang="ru-RU" sz="1050" b="1" dirty="0" smtClean="0">
                <a:solidFill>
                  <a:srgbClr val="FF0000"/>
                </a:solidFill>
              </a:rPr>
              <a:t>г. Казань</a:t>
            </a:r>
            <a:endParaRPr lang="ru-RU" sz="105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1921" y="6523812"/>
            <a:ext cx="20668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rgbClr val="FF0000"/>
                </a:solidFill>
              </a:rPr>
              <a:t>У памятника</a:t>
            </a:r>
          </a:p>
          <a:p>
            <a:r>
              <a:rPr lang="ru-RU" sz="1050" b="1" dirty="0" smtClean="0">
                <a:solidFill>
                  <a:srgbClr val="FF0000"/>
                </a:solidFill>
              </a:rPr>
              <a:t>    воинам-интернационалистам </a:t>
            </a:r>
            <a:endParaRPr lang="ru-RU" sz="105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8233" y="8401064"/>
            <a:ext cx="19952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Центр «Патриот» г. Казань</a:t>
            </a:r>
            <a:endParaRPr lang="ru-RU" sz="105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06010" y="10143861"/>
            <a:ext cx="22874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Подростковый клуб «Заря»</a:t>
            </a:r>
            <a:endParaRPr lang="ru-RU" sz="105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08112" y="8141471"/>
            <a:ext cx="22930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rgbClr val="FF0000"/>
                </a:solidFill>
              </a:rPr>
              <a:t>Военно-спортивная игра</a:t>
            </a:r>
          </a:p>
          <a:p>
            <a:pPr algn="r"/>
            <a:r>
              <a:rPr lang="ru-RU" sz="1050" b="1" dirty="0" smtClean="0">
                <a:solidFill>
                  <a:srgbClr val="FF0000"/>
                </a:solidFill>
              </a:rPr>
              <a:t> «Растим патриотов России»</a:t>
            </a:r>
            <a:endParaRPr lang="ru-RU" sz="105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0120" y="4786861"/>
            <a:ext cx="13878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Наше знамя</a:t>
            </a:r>
            <a:endParaRPr lang="ru-RU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65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240</Words>
  <Application>Microsoft Office PowerPoint</Application>
  <PresentationFormat>A3 (297x420 мм)</PresentationFormat>
  <Paragraphs>28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Лариса</cp:lastModifiedBy>
  <cp:revision>34</cp:revision>
  <cp:lastPrinted>2018-02-03T10:33:53Z</cp:lastPrinted>
  <dcterms:created xsi:type="dcterms:W3CDTF">2015-03-23T15:38:25Z</dcterms:created>
  <dcterms:modified xsi:type="dcterms:W3CDTF">2018-02-05T05:05:57Z</dcterms:modified>
</cp:coreProperties>
</file>