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8" r:id="rId3"/>
    <p:sldId id="277" r:id="rId4"/>
    <p:sldId id="258" r:id="rId5"/>
    <p:sldId id="275" r:id="rId6"/>
    <p:sldId id="259" r:id="rId7"/>
    <p:sldId id="276" r:id="rId8"/>
    <p:sldId id="261" r:id="rId9"/>
    <p:sldId id="269" r:id="rId10"/>
    <p:sldId id="267" r:id="rId11"/>
    <p:sldId id="274" r:id="rId12"/>
    <p:sldId id="262" r:id="rId13"/>
    <p:sldId id="270" r:id="rId14"/>
    <p:sldId id="265" r:id="rId15"/>
    <p:sldId id="266" r:id="rId16"/>
    <p:sldId id="264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4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24BD9-D6C7-4908-8267-06A6B6785507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6F512-37B8-4FA0-8714-24ACB3007E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382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080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6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15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241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43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34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78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758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1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126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816DC12-2920-487A-B9DA-DE959578AE49}" type="datetimeFigureOut">
              <a:rPr lang="ru-RU" smtClean="0"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8DF8369-18D1-4908-A1FE-7A032816ECE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26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9088" y="269081"/>
            <a:ext cx="9144000" cy="2387600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 ответе за свои поступки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s://www.culture.ru/storage/images/f8c3ac2aef6d655dcb677f58553661ac/4ae9d5c2c5d1a0bbbdadb0b01ffb6418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2971800"/>
            <a:ext cx="7924800" cy="360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89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4361" y="650669"/>
            <a:ext cx="9581213" cy="550547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Нашедший потерянную вещь обязан немедленно уведомить об этом лицо, потерявшее ее, или собственника вещи.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вещь найдена в помещении или в транспорте, она подлежит сдаче лицу, представляющему владельца этого помещения или средства транспорта.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Нашедший вещь обязан заявить о находке в полицию или в орган местного самоуправления.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5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.Guru_20221021_15414850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2034" y="0"/>
            <a:ext cx="8976110" cy="6528548"/>
          </a:xfrm>
        </p:spPr>
      </p:pic>
    </p:spTree>
    <p:extLst>
      <p:ext uri="{BB962C8B-B14F-4D97-AF65-F5344CB8AC3E}">
        <p14:creationId xmlns:p14="http://schemas.microsoft.com/office/powerpoint/2010/main" val="280254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220" y="1890705"/>
            <a:ext cx="10058400" cy="40233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ПРАВОНАРУШЕНИЕ – это антиобщественное деяние, причиняющее вред обществу, запрещенное законом и влекущее наказание. </a:t>
            </a:r>
          </a:p>
          <a:p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нормативный акт (документ), принятый высшим органом государственной власти в установленном Конституцией порядке. 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9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262" y="1690688"/>
            <a:ext cx="11467476" cy="4648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alt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Серёжа и Саша играли во дворе в мяч. Ребята разбили мячом окно в доме соседа. Какое правонарушение совершили подростки?</a:t>
            </a:r>
          </a:p>
          <a:p>
            <a:pPr marL="0" indent="0" algn="just">
              <a:buNone/>
            </a:pPr>
            <a:r>
              <a:rPr lang="ru-RU" alt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Подростка задержали на улице в 23 часа 40 минут без сопровождения взрослых. Какое наказание ему грозит?</a:t>
            </a:r>
          </a:p>
          <a:p>
            <a:pPr marL="0" indent="0" algn="just">
              <a:buNone/>
            </a:pPr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</a:t>
            </a:r>
            <a:r>
              <a:rPr lang="ru-RU" alt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Рома и Петя ехали в автобусе, громко разговаривали, смеялись, нецензурно выражались, агрессивно реагировали на замечания окружающих</a:t>
            </a:r>
            <a:r>
              <a:rPr lang="ru-RU" alt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правила нарушили подростки? </a:t>
            </a:r>
            <a:endParaRPr lang="ru-RU" altLang="ru-RU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408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1740115"/>
              </p:ext>
            </p:extLst>
          </p:nvPr>
        </p:nvGraphicFramePr>
        <p:xfrm>
          <a:off x="974360" y="1326514"/>
          <a:ext cx="9953469" cy="4876800"/>
        </p:xfrm>
        <a:graphic>
          <a:graphicData uri="http://schemas.openxmlformats.org/drawingml/2006/table">
            <a:tbl>
              <a:tblPr/>
              <a:tblGrid>
                <a:gridCol w="3207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73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Жизненные ситуации (примеры)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Классификация преступления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Наказание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4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Взял (а) у товарища дома плейер, игру, губную помаду 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унес (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ла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без ведома владельца вещи.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Кража, то есть тайное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хищение чужого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имущества. Ст. 158 УК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Штраф до 80 тыс. руб.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Лишение свободы 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срок до 2 лет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Отобрал деньги или сотовый телефон у одноклассника.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Грабеж, то есть открытое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хищение чужого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имущества. Ст. 161 УК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РФ.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Исправительные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работы на срок до 2 лет. Или лишение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свободы на 4 года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4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Сказал  пятикласснику, что он  обязан принести из дома деньги, иначе он будет "расплачиваться" здоровьем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Вымогательство, то есть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требование передачи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чужого имущества под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угрозой применения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насилия. Ст. 163. УК РФ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Лишение свободы на срок до 4 лет. </a:t>
                      </a:r>
                    </a:p>
                  </a:txBody>
                  <a:tcPr marL="56731" marR="567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95601" y="249296"/>
            <a:ext cx="72728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Уголовная ответственность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за «шутку»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02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322250"/>
              </p:ext>
            </p:extLst>
          </p:nvPr>
        </p:nvGraphicFramePr>
        <p:xfrm>
          <a:off x="374756" y="346847"/>
          <a:ext cx="11047750" cy="5841906"/>
        </p:xfrm>
        <a:graphic>
          <a:graphicData uri="http://schemas.openxmlformats.org/drawingml/2006/table">
            <a:tbl>
              <a:tblPr/>
              <a:tblGrid>
                <a:gridCol w="3682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2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18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Всего лишь проходил мимо или стоял рядом, когда его приятели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напали на прохожего, отобрали у него кошелек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Разбой, совершенный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группой лиц по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предварительному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сговору. Ст. 162 УК РФ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Придется доказывать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ты просто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"проходил мимо". Не докажешь -срок от 5 до 10 лет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8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Взял покататься чужую машину, но обязательно вернул бы ее, если бы его не поймали.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Неправомерное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завладение автомобилем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или иным транспортным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средством без цели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хищения. Ст. 166 УК РФ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Штраф до 120 тыс.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рублей. Лишение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свободы на срок до 5 лет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5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Друзья затеяли игру на лестнице, которая переросла в драку.  Один толкнул  друга и тот «скатился» по лестнице вниз, упал и потерял сознание на короткое время.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Умышленное причинение средней тяжести вреда здоровью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Статья 112 УК РФ.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Ограничение свободы на срок до трех лет, либо арестом на срок от трех до шести месяцев, либо лишением свободы на срок до трех лет.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0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Позвонил в полицию и сообщил, что в школе заложена бомба.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Заведомо ложное сообщение об акте терроризма.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Статья 207 УК РФ 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Штраф в размере до двухсот тысяч рублей  с лишением свободы на срок до трех лет.</a:t>
                      </a:r>
                    </a:p>
                  </a:txBody>
                  <a:tcPr marL="50917" marR="50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13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9088" y="269081"/>
            <a:ext cx="9144000" cy="2387600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 ответе за свои поступки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s://www.culture.ru/storage/images/f8c3ac2aef6d655dcb677f58553661ac/4ae9d5c2c5d1a0bbbdadb0b01ffb6418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2971800"/>
            <a:ext cx="7924800" cy="360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47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921" y="1918742"/>
            <a:ext cx="11737299" cy="4242216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не допустить правонарушения»</a:t>
            </a:r>
            <a:endParaRPr lang="ru-RU" altLang="ru-RU" sz="3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3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Веди себя так, как хочешь, чтобы относились к тебе. </a:t>
            </a:r>
          </a:p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свободного времени отдыха (посещение кружков, секций, занятие любимым делом).</a:t>
            </a:r>
          </a:p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altLang="ru-RU" sz="3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общаться с сомнительными компаниями. </a:t>
            </a:r>
          </a:p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3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что-то произошло обязательно рассказать об этом взрослым. </a:t>
            </a:r>
          </a:p>
          <a:p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3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Помнить, что за все свои поступки всегда будет ответственность.</a:t>
            </a:r>
          </a:p>
          <a:p>
            <a:endParaRPr lang="ru-RU" alt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9700" name="Picture 4" descr="C:\Users\user\Desktop\Безымянны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2801" y="0"/>
            <a:ext cx="3057525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550159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2031167" y="404735"/>
            <a:ext cx="7924800" cy="1219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«До тех пор, пока ты существуешь, ты ответствен за все, тобою содеянное».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1319134" y="1843375"/>
            <a:ext cx="655694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за тобой!</a:t>
            </a: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«Это невозможно!» - сказала Причина.</a:t>
            </a:r>
            <a:b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«Это безрассудство!» - заметил Опыт.</a:t>
            </a:r>
            <a:b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«Это бесполезно!» - отрезала Гордость.</a:t>
            </a:r>
            <a:b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«Попробуй…» - шепнула Мечта.</a:t>
            </a:r>
          </a:p>
        </p:txBody>
      </p:sp>
      <p:pic>
        <p:nvPicPr>
          <p:cNvPr id="30724" name="Picture 3" descr="C:\Users\user\Desktop\круглый стол 9 кл\----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95676" y="1843375"/>
            <a:ext cx="2667000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168685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 все больше поводов для недовольства друг к другу. Подростки пытаются самоутвердиться, отстоять свои права нарушая закон и совершая плохие поступки. Мероприятие помогает лучше узнать "внутреннее состояние" учащихся, оценить их отношение к окружающим и их поступкам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177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Цели: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у учащихся чувства ответственности. Содействовать формированию у детей умения анализировать свои поступки,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и отрицательные черты характера, прогнозировать последствия своих дел. Создавать условия для сопоставления своего образа с тем, как его видят окружающие, для усвоения новых для них понятий: "мотив поведения", "борьба мотивов", "волевое поведение". Воспитывать толерантное отношение к себе и окружающему, навыки самосознания и самовоспитания. Убедить учеников в том, что человек, умеющий нести ответственность за свои поступки, достоин уважения.</a:t>
            </a:r>
          </a:p>
        </p:txBody>
      </p:sp>
    </p:spTree>
    <p:extLst>
      <p:ext uri="{BB962C8B-B14F-4D97-AF65-F5344CB8AC3E}">
        <p14:creationId xmlns:p14="http://schemas.microsoft.com/office/powerpoint/2010/main" val="3687276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121108" y="358514"/>
            <a:ext cx="7772400" cy="1219200"/>
          </a:xfrm>
        </p:spPr>
        <p:txBody>
          <a:bodyPr/>
          <a:lstStyle/>
          <a:p>
            <a:pPr algn="ctr">
              <a:defRPr/>
            </a:pPr>
            <a:r>
              <a:rPr lang="ru-RU" altLang="ru-RU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Эпиграф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9252" y="2057400"/>
            <a:ext cx="9218952" cy="3733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3000" b="1" dirty="0">
                <a:solidFill>
                  <a:schemeClr val="bg1"/>
                </a:solidFill>
              </a:rPr>
              <a:t>«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самых обычных и ведущих к самым большим бедствиям соблазнов, есть соблазн словами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  <a:defRPr/>
            </a:pP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так делают</a:t>
            </a: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4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  <a:defRPr/>
            </a:pPr>
            <a:r>
              <a:rPr lang="ru-RU" sz="40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Толстой)</a:t>
            </a:r>
          </a:p>
          <a:p>
            <a:pPr marL="0" indent="0">
              <a:buNone/>
              <a:defRPr/>
            </a:pPr>
            <a:endParaRPr lang="ru-RU" sz="4000" b="1" i="1" u="sng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5903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</a:t>
            </a:r>
            <a:r>
              <a:rPr lang="ru-RU" dirty="0"/>
              <a:t>вы понимаете эти </a:t>
            </a:r>
            <a:r>
              <a:rPr lang="ru-RU" dirty="0" smtClean="0"/>
              <a:t>слова?.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поступок?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проступок?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15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.Guru_20221021_132514286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7125" y="0"/>
            <a:ext cx="9429750" cy="6858000"/>
          </a:xfrm>
        </p:spPr>
      </p:pic>
    </p:spTree>
    <p:extLst>
      <p:ext uri="{BB962C8B-B14F-4D97-AF65-F5344CB8AC3E}">
        <p14:creationId xmlns:p14="http://schemas.microsoft.com/office/powerpoint/2010/main" val="182702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3400977"/>
          </a:xfrm>
        </p:spPr>
        <p:txBody>
          <a:bodyPr>
            <a:normAutofit/>
          </a:bodyPr>
          <a:lstStyle/>
          <a:p>
            <a:r>
              <a:rPr lang="ru-RU" dirty="0" smtClean="0"/>
              <a:t>Как вы можете прокомментировать данный сюжет?</a:t>
            </a:r>
            <a:br>
              <a:rPr lang="ru-RU" dirty="0" smtClean="0"/>
            </a:br>
            <a:r>
              <a:rPr lang="ru-RU" dirty="0" smtClean="0"/>
              <a:t>Какое нарушение совершил подросток?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02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.Guru_20221021_123429877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8888" y="144463"/>
            <a:ext cx="9394825" cy="6832600"/>
          </a:xfrm>
        </p:spPr>
      </p:pic>
    </p:spTree>
    <p:extLst>
      <p:ext uri="{BB962C8B-B14F-4D97-AF65-F5344CB8AC3E}">
        <p14:creationId xmlns:p14="http://schemas.microsoft.com/office/powerpoint/2010/main" val="310448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altLang="ru-RU" dirty="0"/>
          </a:p>
        </p:txBody>
      </p:sp>
      <p:pic>
        <p:nvPicPr>
          <p:cNvPr id="15363" name="Picture 5" descr="C:\Users\user\Desktop\20г.защита\Публикации\кл.час\sm_full.asp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0" y="286603"/>
            <a:ext cx="3581400" cy="2362200"/>
          </a:xfrm>
          <a:effectLst>
            <a:softEdge rad="112500"/>
          </a:effectLst>
        </p:spPr>
      </p:pic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3810000" y="5105401"/>
            <a:ext cx="457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правонарушение совершили подростки?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С какого возраста наступает ответственность за это правонарушение?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9173" y="3239513"/>
            <a:ext cx="99084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правонарушение совершил подросток?</a:t>
            </a:r>
          </a:p>
          <a:p>
            <a:r>
              <a:rPr lang="ru-RU" alt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С какого возраста наступает ответственность за это правонарушение? </a:t>
            </a:r>
          </a:p>
          <a:p>
            <a:r>
              <a:rPr lang="ru-RU" alt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наказание можно ожидать?</a:t>
            </a:r>
            <a:endParaRPr lang="ru-RU" altLang="ru-RU" sz="3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3613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</TotalTime>
  <Words>713</Words>
  <Application>Microsoft Office PowerPoint</Application>
  <PresentationFormat>Широкоэкранный</PresentationFormat>
  <Paragraphs>91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Ретро</vt:lpstr>
      <vt:lpstr>Мы в ответе за свои поступки</vt:lpstr>
      <vt:lpstr>Презентация PowerPoint</vt:lpstr>
      <vt:lpstr>Цели: </vt:lpstr>
      <vt:lpstr>Эпиграф</vt:lpstr>
      <vt:lpstr>Как вы понимаете эти слова?. </vt:lpstr>
      <vt:lpstr>Презентация PowerPoint</vt:lpstr>
      <vt:lpstr>Как вы можете прокомментировать данный сюжет? Какое нарушение совершил подросток?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Ситуации</vt:lpstr>
      <vt:lpstr>Презентация PowerPoint</vt:lpstr>
      <vt:lpstr>Презентация PowerPoint</vt:lpstr>
      <vt:lpstr>Мы в ответе за свои поступки</vt:lpstr>
      <vt:lpstr>Памятка</vt:lpstr>
      <vt:lpstr>Вывод:«До тех пор, пока ты существуешь, ты ответствен за все, тобою содеянное».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в ответе за свои поступки</dc:title>
  <dc:creator>BOSS</dc:creator>
  <cp:lastModifiedBy>BOSS</cp:lastModifiedBy>
  <cp:revision>12</cp:revision>
  <dcterms:created xsi:type="dcterms:W3CDTF">2022-10-21T10:25:22Z</dcterms:created>
  <dcterms:modified xsi:type="dcterms:W3CDTF">2022-12-02T06:37:09Z</dcterms:modified>
</cp:coreProperties>
</file>