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60" r:id="rId2"/>
    <p:sldId id="271" r:id="rId3"/>
    <p:sldId id="361" r:id="rId4"/>
    <p:sldId id="373" r:id="rId5"/>
    <p:sldId id="272" r:id="rId6"/>
    <p:sldId id="274" r:id="rId7"/>
    <p:sldId id="275" r:id="rId8"/>
    <p:sldId id="277" r:id="rId9"/>
    <p:sldId id="396" r:id="rId10"/>
    <p:sldId id="296" r:id="rId11"/>
    <p:sldId id="303" r:id="rId12"/>
    <p:sldId id="374" r:id="rId13"/>
    <p:sldId id="346" r:id="rId14"/>
    <p:sldId id="392" r:id="rId15"/>
    <p:sldId id="394" r:id="rId16"/>
    <p:sldId id="393" r:id="rId17"/>
    <p:sldId id="356" r:id="rId18"/>
    <p:sldId id="369" r:id="rId19"/>
    <p:sldId id="398" r:id="rId20"/>
    <p:sldId id="35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FF6600"/>
    <a:srgbClr val="005776"/>
    <a:srgbClr val="66FF33"/>
    <a:srgbClr val="414333"/>
    <a:srgbClr val="66FFFF"/>
    <a:srgbClr val="855F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971" autoAdjust="0"/>
  </p:normalViewPr>
  <p:slideViewPr>
    <p:cSldViewPr>
      <p:cViewPr varScale="1">
        <p:scale>
          <a:sx n="88" d="100"/>
          <a:sy n="88" d="100"/>
        </p:scale>
        <p:origin x="133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591C4E-E22D-4B03-A66D-4CC036A2C843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F266E-1B46-4EBB-81BC-4231005C41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A27D-D9A7-4C33-8730-75D048EAD5CC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57A03-BBA5-4F1E-93DE-E2BE47BFB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A27D-D9A7-4C33-8730-75D048EAD5CC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57A03-BBA5-4F1E-93DE-E2BE47BFB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A27D-D9A7-4C33-8730-75D048EAD5CC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57A03-BBA5-4F1E-93DE-E2BE47BFB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438400" y="228600"/>
            <a:ext cx="6400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152400" y="6248400"/>
            <a:ext cx="1901825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34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8490D12-DD91-42F7-89EC-753BA5626A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438400" y="228600"/>
            <a:ext cx="64008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438400" y="1600200"/>
            <a:ext cx="31242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715000" y="1600200"/>
            <a:ext cx="31242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2438400" y="3924300"/>
            <a:ext cx="31242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715000" y="3924300"/>
            <a:ext cx="31242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52400" y="6248400"/>
            <a:ext cx="1901825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4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21D4CC2-C06D-4C6E-AC51-E4EE138367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A27D-D9A7-4C33-8730-75D048EAD5CC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57A03-BBA5-4F1E-93DE-E2BE47BFB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A27D-D9A7-4C33-8730-75D048EAD5CC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57A03-BBA5-4F1E-93DE-E2BE47BFB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A27D-D9A7-4C33-8730-75D048EAD5CC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57A03-BBA5-4F1E-93DE-E2BE47BFB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A27D-D9A7-4C33-8730-75D048EAD5CC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57A03-BBA5-4F1E-93DE-E2BE47BFB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A27D-D9A7-4C33-8730-75D048EAD5CC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57A03-BBA5-4F1E-93DE-E2BE47BFB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A27D-D9A7-4C33-8730-75D048EAD5CC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57A03-BBA5-4F1E-93DE-E2BE47BFB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A27D-D9A7-4C33-8730-75D048EAD5CC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57A03-BBA5-4F1E-93DE-E2BE47BFB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A27D-D9A7-4C33-8730-75D048EAD5CC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57A03-BBA5-4F1E-93DE-E2BE47BFB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tif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AA27D-D9A7-4C33-8730-75D048EAD5CC}" type="datetimeFigureOut">
              <a:rPr lang="ru-RU" smtClean="0"/>
              <a:pPr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57A03-BBA5-4F1E-93DE-E2BE47BFB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  <p:sldLayoutId id="214748367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3;&#1086;&#1097;&#1072;&#1076;&#1100;.mp4" TargetMode="External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3" Type="http://schemas.openxmlformats.org/officeDocument/2006/relationships/image" Target="../media/image7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52;&#1044;.docx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9;&#1087;&#1088;.7%20&#1055;&#1083;&#1086;&#1097;&#1072;&#1076;&#1100;%20&#1087;&#1072;&#1088;&#1072;&#1083;&#1083;&#1077;&#1083;&#1086;&#1075;&#1088;&#1072;&#1084;&#1084;&#1072;,%20&#1090;&#1088;&#1077;&#1091;&#1075;&#1086;&#1083;&#1100;&#1085;&#1080;&#1082;&#1072;%20&#1080;%20&#1090;&#1088;&#1072;&#1087;&#1077;&#1094;&#1080;&#1080;.pps" TargetMode="Externa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364" y="0"/>
            <a:ext cx="8363272" cy="142617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 </a:t>
            </a:r>
            <a:r>
              <a:rPr lang="ru-RU" sz="2700" b="1" i="1" dirty="0">
                <a:solidFill>
                  <a:schemeClr val="tx2">
                    <a:lumMod val="50000"/>
                  </a:schemeClr>
                </a:solidFill>
              </a:rPr>
              <a:t>«Знания по геометрии или умение пользоваться формулами необходимы почти каждому </a:t>
            </a:r>
            <a:r>
              <a:rPr lang="ru-RU" sz="2700" b="1" i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7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700" b="1" i="1" dirty="0" smtClean="0">
                <a:solidFill>
                  <a:schemeClr val="tx2">
                    <a:lumMod val="50000"/>
                  </a:schemeClr>
                </a:solidFill>
              </a:rPr>
              <a:t>мастеру </a:t>
            </a:r>
            <a:r>
              <a:rPr lang="ru-RU" sz="2700" b="1" i="1" dirty="0">
                <a:solidFill>
                  <a:schemeClr val="tx2">
                    <a:lumMod val="50000"/>
                  </a:schemeClr>
                </a:solidFill>
              </a:rPr>
              <a:t>или рабочему» </a:t>
            </a:r>
            <a:r>
              <a:rPr lang="ru-RU" sz="2700" b="1" i="1" dirty="0" smtClean="0">
                <a:solidFill>
                  <a:schemeClr val="tx2">
                    <a:lumMod val="50000"/>
                  </a:schemeClr>
                </a:solidFill>
              </a:rPr>
              <a:t>      (</a:t>
            </a:r>
            <a:r>
              <a:rPr lang="ru-RU" sz="2700" b="1" i="1" dirty="0">
                <a:solidFill>
                  <a:schemeClr val="tx2">
                    <a:lumMod val="50000"/>
                  </a:schemeClr>
                </a:solidFill>
              </a:rPr>
              <a:t>А.Н. </a:t>
            </a:r>
            <a:r>
              <a:rPr lang="ru-RU" sz="2700" b="1" i="1" dirty="0" smtClean="0">
                <a:solidFill>
                  <a:schemeClr val="tx2">
                    <a:lumMod val="50000"/>
                  </a:schemeClr>
                </a:solidFill>
              </a:rPr>
              <a:t>Колмогоров)</a:t>
            </a:r>
            <a:endParaRPr lang="ru-RU" sz="27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6"/>
            <a:ext cx="8229600" cy="4525963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площадь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России примерно равна площади планеты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Плутон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КОПНА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ВЫТЬ, СОХА, ОБЖА – все эти странные слова являются древними </a:t>
            </a:r>
            <a:endParaRPr lang="ru-RU" sz="28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единицами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измерения 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площади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площадь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пустыни Сахара </a:t>
            </a:r>
            <a:endParaRPr lang="ru-RU" sz="28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больше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площади Бразилии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</a:p>
          <a:p>
            <a:pPr marL="0" indent="0"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а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ведь Бразилия 5 по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размеру</a:t>
            </a:r>
          </a:p>
          <a:p>
            <a:pPr marL="0" indent="0"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страна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мире.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7" descr="MCj0088956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220072" y="4019511"/>
            <a:ext cx="3666596" cy="2279268"/>
          </a:xfrm>
          <a:prstGeom prst="rect">
            <a:avLst/>
          </a:prstGeom>
          <a:noFill/>
        </p:spPr>
      </p:pic>
      <p:sp>
        <p:nvSpPr>
          <p:cNvPr id="5" name="5-конечная звезда 4">
            <a:hlinkClick r:id="rId3" action="ppaction://hlinkfile"/>
          </p:cNvPr>
          <p:cNvSpPr/>
          <p:nvPr/>
        </p:nvSpPr>
        <p:spPr>
          <a:xfrm>
            <a:off x="7164288" y="1238193"/>
            <a:ext cx="290506" cy="375953"/>
          </a:xfrm>
          <a:prstGeom prst="star5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76872"/>
            <a:ext cx="6660232" cy="864096"/>
          </a:xfrm>
        </p:spPr>
        <p:txBody>
          <a:bodyPr>
            <a:noAutofit/>
          </a:bodyPr>
          <a:lstStyle/>
          <a:p>
            <a:pPr lvl="0" algn="r"/>
            <a:r>
              <a:rPr lang="ru-RU" sz="3200" dirty="0" smtClean="0"/>
              <a:t>Практическая работа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4984"/>
            <a:ext cx="8229600" cy="276917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Задание:</a:t>
            </a:r>
          </a:p>
          <a:p>
            <a:pPr>
              <a:buNone/>
            </a:pPr>
            <a:r>
              <a:rPr lang="ru-RU" dirty="0" smtClean="0"/>
              <a:t>    	измерьте необходимые элементы и 	вычислите площадь фигуры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1560" y="3717032"/>
            <a:ext cx="8229600" cy="11653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48680"/>
            <a:ext cx="424513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rgbClr val="003300"/>
                </a:solidFill>
              </a:rPr>
              <a:t>Для практической работы</a:t>
            </a:r>
          </a:p>
          <a:p>
            <a:r>
              <a:rPr lang="ru-RU" sz="2400" i="1" dirty="0" smtClean="0">
                <a:solidFill>
                  <a:srgbClr val="003300"/>
                </a:solidFill>
              </a:rPr>
              <a:t>Не нужны компьютер, счеты,</a:t>
            </a:r>
          </a:p>
          <a:p>
            <a:r>
              <a:rPr lang="ru-RU" sz="2400" i="1" dirty="0" smtClean="0">
                <a:solidFill>
                  <a:srgbClr val="003300"/>
                </a:solidFill>
              </a:rPr>
              <a:t>Нам достаточно линейки,</a:t>
            </a:r>
          </a:p>
          <a:p>
            <a:r>
              <a:rPr lang="ru-RU" sz="2400" i="1" dirty="0" smtClean="0">
                <a:solidFill>
                  <a:srgbClr val="003300"/>
                </a:solidFill>
              </a:rPr>
              <a:t>Ей измерить всё сумей-ка!</a:t>
            </a:r>
            <a:endParaRPr lang="ru-RU" sz="2400" i="1" dirty="0">
              <a:solidFill>
                <a:srgbClr val="003300"/>
              </a:solidFill>
            </a:endParaRPr>
          </a:p>
        </p:txBody>
      </p:sp>
      <p:pic>
        <p:nvPicPr>
          <p:cNvPr id="8" name="Рисунок 7" descr="картинка1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4509120"/>
            <a:ext cx="3744416" cy="1995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19545" y="119062"/>
            <a:ext cx="6612696" cy="1296144"/>
          </a:xfrm>
        </p:spPr>
        <p:txBody>
          <a:bodyPr>
            <a:noAutofit/>
          </a:bodyPr>
          <a:lstStyle/>
          <a:p>
            <a:pPr algn="r"/>
            <a:r>
              <a:rPr lang="ru-RU" sz="3200" dirty="0" smtClean="0"/>
              <a:t>Выполните необходимые</a:t>
            </a:r>
            <a:r>
              <a:rPr lang="en-US" sz="3200" dirty="0" smtClean="0"/>
              <a:t> </a:t>
            </a:r>
            <a:r>
              <a:rPr lang="ru-RU" sz="3200" dirty="0" smtClean="0"/>
              <a:t>измерения и вычислите площадь фигуры:</a:t>
            </a:r>
            <a:endParaRPr lang="ru-RU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992821" y="1357692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1 вариант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81453" y="1337854"/>
            <a:ext cx="1991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2 вариант</a:t>
            </a:r>
            <a:endParaRPr lang="ru-RU" sz="2800" b="1" dirty="0">
              <a:solidFill>
                <a:srgbClr val="7030A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727793" y="1897414"/>
            <a:ext cx="2728190" cy="2109752"/>
            <a:chOff x="723164" y="3172349"/>
            <a:chExt cx="3761659" cy="2726401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723164" y="3212968"/>
              <a:ext cx="3761659" cy="2685782"/>
              <a:chOff x="723164" y="3212968"/>
              <a:chExt cx="3761659" cy="2685782"/>
            </a:xfrm>
          </p:grpSpPr>
          <p:sp>
            <p:nvSpPr>
              <p:cNvPr id="8" name="TextBox 9"/>
              <p:cNvSpPr txBox="1"/>
              <p:nvPr/>
            </p:nvSpPr>
            <p:spPr>
              <a:xfrm>
                <a:off x="1237416" y="3212968"/>
                <a:ext cx="483672" cy="7743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36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ru-RU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9" name="TextBox 10"/>
              <p:cNvSpPr txBox="1"/>
              <p:nvPr/>
            </p:nvSpPr>
            <p:spPr>
              <a:xfrm>
                <a:off x="3779912" y="3212968"/>
                <a:ext cx="523970" cy="7743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36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ru-RU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" name="TextBox 11"/>
              <p:cNvSpPr txBox="1"/>
              <p:nvPr/>
            </p:nvSpPr>
            <p:spPr>
              <a:xfrm>
                <a:off x="985330" y="4573624"/>
                <a:ext cx="317440" cy="7743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36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endParaRPr lang="ru-RU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1" name="TextBox 12"/>
              <p:cNvSpPr txBox="1"/>
              <p:nvPr/>
            </p:nvSpPr>
            <p:spPr>
              <a:xfrm>
                <a:off x="3459468" y="4580820"/>
                <a:ext cx="511103" cy="7743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36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lang="ru-RU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2" name="TextBox 13"/>
              <p:cNvSpPr txBox="1"/>
              <p:nvPr/>
            </p:nvSpPr>
            <p:spPr>
              <a:xfrm>
                <a:off x="723164" y="5271989"/>
                <a:ext cx="3761659" cy="626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28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ABCD - </a:t>
                </a:r>
                <a:r>
                  <a:rPr lang="ru-RU" sz="28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ромб</a:t>
                </a:r>
                <a:endParaRPr lang="ru-RU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7" name="Блок-схема: решение 6"/>
            <p:cNvSpPr/>
            <p:nvPr/>
          </p:nvSpPr>
          <p:spPr>
            <a:xfrm rot="3190078">
              <a:off x="1570705" y="2855476"/>
              <a:ext cx="2088136" cy="2721882"/>
            </a:xfrm>
            <a:prstGeom prst="flowChartDecision">
              <a:avLst/>
            </a:prstGeom>
            <a:noFill/>
            <a:ln w="7620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549702" y="3953647"/>
            <a:ext cx="17107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3 </a:t>
            </a:r>
            <a:r>
              <a:rPr lang="ru-RU" sz="2800" b="1" dirty="0">
                <a:solidFill>
                  <a:srgbClr val="7030A0"/>
                </a:solidFill>
              </a:rPr>
              <a:t>вариант</a:t>
            </a:r>
          </a:p>
        </p:txBody>
      </p:sp>
      <p:grpSp>
        <p:nvGrpSpPr>
          <p:cNvPr id="15" name="Группа 14"/>
          <p:cNvGrpSpPr>
            <a:grpSpLocks/>
          </p:cNvGrpSpPr>
          <p:nvPr/>
        </p:nvGrpSpPr>
        <p:grpSpPr>
          <a:xfrm>
            <a:off x="5357507" y="1753073"/>
            <a:ext cx="3064019" cy="2653585"/>
            <a:chOff x="4630152" y="3212976"/>
            <a:chExt cx="5211859" cy="4424463"/>
          </a:xfrm>
        </p:grpSpPr>
        <p:sp>
          <p:nvSpPr>
            <p:cNvPr id="16" name="TextBox 21"/>
            <p:cNvSpPr txBox="1"/>
            <p:nvPr/>
          </p:nvSpPr>
          <p:spPr>
            <a:xfrm>
              <a:off x="4827620" y="3212976"/>
              <a:ext cx="565056" cy="11024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3600" i="1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A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" name="TextBox 22"/>
            <p:cNvSpPr txBox="1"/>
            <p:nvPr/>
          </p:nvSpPr>
          <p:spPr>
            <a:xfrm>
              <a:off x="8099948" y="3212976"/>
              <a:ext cx="800446" cy="11024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3600" i="1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B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TextBox 23"/>
            <p:cNvSpPr txBox="1"/>
            <p:nvPr/>
          </p:nvSpPr>
          <p:spPr>
            <a:xfrm>
              <a:off x="4630152" y="4573196"/>
              <a:ext cx="762371" cy="11024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3600" i="1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</a:t>
              </a:r>
              <a:endPara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TextBox 24"/>
            <p:cNvSpPr txBox="1"/>
            <p:nvPr/>
          </p:nvSpPr>
          <p:spPr>
            <a:xfrm>
              <a:off x="7812359" y="4508917"/>
              <a:ext cx="817028" cy="11024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3600" i="1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D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TextBox 25"/>
            <p:cNvSpPr txBox="1"/>
            <p:nvPr/>
          </p:nvSpPr>
          <p:spPr>
            <a:xfrm>
              <a:off x="4867215" y="5271989"/>
              <a:ext cx="4974796" cy="23654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800" i="1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ABCD </a:t>
              </a:r>
              <a:r>
                <a:rPr lang="ru-RU" sz="2800" i="1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- параллелограмм</a:t>
              </a:r>
              <a:endPara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" name="Параллелограмм 21"/>
            <p:cNvSpPr/>
            <p:nvPr/>
          </p:nvSpPr>
          <p:spPr>
            <a:xfrm>
              <a:off x="5292080" y="3573016"/>
              <a:ext cx="2808312" cy="1368152"/>
            </a:xfrm>
            <a:prstGeom prst="parallelogram">
              <a:avLst/>
            </a:prstGeom>
            <a:noFill/>
            <a:ln w="76200" cap="flat" cmpd="sng" algn="ctr">
              <a:solidFill>
                <a:srgbClr val="1F497D">
                  <a:lumMod val="75000"/>
                </a:srgb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6096987" y="3944461"/>
            <a:ext cx="17107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srgbClr val="7030A0"/>
                </a:solidFill>
              </a:rPr>
              <a:t>4 </a:t>
            </a:r>
            <a:r>
              <a:rPr lang="ru-RU" sz="2800" b="1" dirty="0">
                <a:solidFill>
                  <a:srgbClr val="7030A0"/>
                </a:solidFill>
              </a:rPr>
              <a:t>вариант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1848236" y="4384463"/>
            <a:ext cx="2809890" cy="2273840"/>
            <a:chOff x="723164" y="3212976"/>
            <a:chExt cx="3761659" cy="2566270"/>
          </a:xfrm>
        </p:grpSpPr>
        <p:sp>
          <p:nvSpPr>
            <p:cNvPr id="25" name="TextBox 9"/>
            <p:cNvSpPr txBox="1"/>
            <p:nvPr/>
          </p:nvSpPr>
          <p:spPr>
            <a:xfrm>
              <a:off x="971600" y="3212976"/>
              <a:ext cx="504056" cy="626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3600" i="1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" name="TextBox 10"/>
            <p:cNvSpPr txBox="1"/>
            <p:nvPr/>
          </p:nvSpPr>
          <p:spPr>
            <a:xfrm>
              <a:off x="3956340" y="3212976"/>
              <a:ext cx="440548" cy="626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3600" i="1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TextBox 11"/>
            <p:cNvSpPr txBox="1"/>
            <p:nvPr/>
          </p:nvSpPr>
          <p:spPr>
            <a:xfrm>
              <a:off x="2411760" y="4573317"/>
              <a:ext cx="656334" cy="626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3600" i="1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723164" y="5271989"/>
              <a:ext cx="3761659" cy="507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2800" i="1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Треугольник </a:t>
              </a:r>
              <a:r>
                <a:rPr lang="en-US" sz="2800" i="1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ABC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475656" y="3573016"/>
              <a:ext cx="2448272" cy="0"/>
            </a:xfrm>
            <a:prstGeom prst="line">
              <a:avLst/>
            </a:prstGeom>
            <a:ln w="762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flipH="1">
              <a:off x="2267744" y="3573016"/>
              <a:ext cx="1656184" cy="1296144"/>
            </a:xfrm>
            <a:prstGeom prst="line">
              <a:avLst/>
            </a:prstGeom>
            <a:ln w="76200" cap="rnd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H="1" flipV="1">
              <a:off x="1475656" y="3573016"/>
              <a:ext cx="792088" cy="1296144"/>
            </a:xfrm>
            <a:prstGeom prst="line">
              <a:avLst/>
            </a:prstGeom>
            <a:ln w="76200" cap="rnd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>
            <a:grpSpLocks/>
          </p:cNvGrpSpPr>
          <p:nvPr/>
        </p:nvGrpSpPr>
        <p:grpSpPr>
          <a:xfrm>
            <a:off x="5679312" y="4376026"/>
            <a:ext cx="3063243" cy="2293617"/>
            <a:chOff x="4867216" y="3140968"/>
            <a:chExt cx="3761659" cy="2822124"/>
          </a:xfrm>
        </p:grpSpPr>
        <p:sp>
          <p:nvSpPr>
            <p:cNvPr id="34" name="TextBox 21"/>
            <p:cNvSpPr txBox="1"/>
            <p:nvPr/>
          </p:nvSpPr>
          <p:spPr>
            <a:xfrm>
              <a:off x="4867217" y="3140968"/>
              <a:ext cx="597629" cy="85386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3600" i="1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A</a:t>
              </a:r>
              <a:endPara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5" name="TextBox 22"/>
            <p:cNvSpPr txBox="1"/>
            <p:nvPr/>
          </p:nvSpPr>
          <p:spPr>
            <a:xfrm>
              <a:off x="7884367" y="3212973"/>
              <a:ext cx="655181" cy="85386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3600" i="1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B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6" name="TextBox 23"/>
            <p:cNvSpPr txBox="1"/>
            <p:nvPr/>
          </p:nvSpPr>
          <p:spPr>
            <a:xfrm>
              <a:off x="7884367" y="4573567"/>
              <a:ext cx="605554" cy="85386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3600" i="1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7" name="TextBox 25"/>
            <p:cNvSpPr txBox="1"/>
            <p:nvPr/>
          </p:nvSpPr>
          <p:spPr>
            <a:xfrm>
              <a:off x="4867216" y="5271988"/>
              <a:ext cx="3761659" cy="69110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2800" i="1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Треугольник </a:t>
              </a:r>
              <a:r>
                <a:rPr lang="en-US" sz="2800" i="1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ABC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8" name="Прямоугольный треугольник 37"/>
            <p:cNvSpPr/>
            <p:nvPr/>
          </p:nvSpPr>
          <p:spPr>
            <a:xfrm rot="10800000">
              <a:off x="5652120" y="3573016"/>
              <a:ext cx="2160240" cy="1368152"/>
            </a:xfrm>
            <a:prstGeom prst="rtTriangle">
              <a:avLst/>
            </a:prstGeom>
            <a:noFill/>
            <a:ln w="76200" cap="flat" cmpd="sng" algn="ctr">
              <a:solidFill>
                <a:srgbClr val="1F497D">
                  <a:lumMod val="75000"/>
                </a:srgb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/>
            </a:p>
          </p:txBody>
        </p:sp>
        <p:cxnSp>
          <p:nvCxnSpPr>
            <p:cNvPr id="39" name="Прямая соединительная линия 38"/>
            <p:cNvCxnSpPr/>
            <p:nvPr/>
          </p:nvCxnSpPr>
          <p:spPr>
            <a:xfrm flipV="1">
              <a:off x="7524328" y="3861048"/>
              <a:ext cx="288032" cy="0"/>
            </a:xfrm>
            <a:prstGeom prst="line">
              <a:avLst/>
            </a:prstGeom>
            <a:noFill/>
            <a:ln w="57150" cap="flat" cmpd="sng" algn="ctr">
              <a:solidFill>
                <a:srgbClr val="4F81BD">
                  <a:lumMod val="75000"/>
                </a:srgb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H="1" flipV="1">
              <a:off x="7524328" y="3573016"/>
              <a:ext cx="0" cy="288032"/>
            </a:xfrm>
            <a:prstGeom prst="line">
              <a:avLst/>
            </a:prstGeom>
            <a:noFill/>
            <a:ln w="57150" cap="flat" cmpd="sng" algn="ctr">
              <a:solidFill>
                <a:srgbClr val="4F81BD">
                  <a:lumMod val="75000"/>
                </a:srgb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373338" y="6169827"/>
            <a:ext cx="2159102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83568" y="404664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</a:rPr>
              <a:t>«Сообща и дело спорится» </a:t>
            </a:r>
            <a:endParaRPr lang="ru-RU" sz="2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411760" y="908720"/>
            <a:ext cx="4528592" cy="1219200"/>
          </a:xfrm>
        </p:spPr>
        <p:txBody>
          <a:bodyPr/>
          <a:lstStyle/>
          <a:p>
            <a:pPr algn="r"/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988840"/>
            <a:ext cx="7632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rgbClr val="003300"/>
                </a:solidFill>
              </a:rPr>
              <a:t>«Я могу ошибаться, </a:t>
            </a:r>
          </a:p>
          <a:p>
            <a:r>
              <a:rPr lang="ru-RU" sz="3200" i="1" dirty="0" smtClean="0">
                <a:solidFill>
                  <a:srgbClr val="003300"/>
                </a:solidFill>
              </a:rPr>
              <a:t>И ты можешь ошибаться,</a:t>
            </a:r>
          </a:p>
          <a:p>
            <a:r>
              <a:rPr lang="ru-RU" sz="3200" i="1" dirty="0" smtClean="0">
                <a:solidFill>
                  <a:srgbClr val="003300"/>
                </a:solidFill>
              </a:rPr>
              <a:t>Но совместными усилиями</a:t>
            </a:r>
          </a:p>
          <a:p>
            <a:r>
              <a:rPr lang="ru-RU" sz="3200" i="1" dirty="0" smtClean="0">
                <a:solidFill>
                  <a:srgbClr val="003300"/>
                </a:solidFill>
              </a:rPr>
              <a:t>Мы можем постепенно </a:t>
            </a:r>
          </a:p>
          <a:p>
            <a:r>
              <a:rPr lang="ru-RU" sz="3200" i="1" dirty="0" smtClean="0">
                <a:solidFill>
                  <a:srgbClr val="003300"/>
                </a:solidFill>
              </a:rPr>
              <a:t>Приближаться к истине</a:t>
            </a:r>
          </a:p>
          <a:p>
            <a:pPr algn="r"/>
            <a:r>
              <a:rPr lang="ru-RU" sz="3200" i="1" dirty="0" smtClean="0">
                <a:solidFill>
                  <a:srgbClr val="003300"/>
                </a:solidFill>
              </a:rPr>
              <a:t>К. Поппер</a:t>
            </a:r>
            <a:r>
              <a:rPr lang="ru-RU" i="1" dirty="0" smtClean="0">
                <a:solidFill>
                  <a:srgbClr val="003300"/>
                </a:solidFill>
              </a:rPr>
              <a:t>, австрийский философ, логик, социолог</a:t>
            </a:r>
            <a:endParaRPr lang="ru-RU" i="1" dirty="0">
              <a:solidFill>
                <a:srgbClr val="003300"/>
              </a:solidFill>
            </a:endParaRPr>
          </a:p>
        </p:txBody>
      </p:sp>
      <p:sp>
        <p:nvSpPr>
          <p:cNvPr id="10" name="Управляющая кнопка: настраиваемая 9">
            <a:hlinkClick r:id="" action="ppaction://noaction" highlightClick="1"/>
          </p:cNvPr>
          <p:cNvSpPr/>
          <p:nvPr/>
        </p:nvSpPr>
        <p:spPr>
          <a:xfrm>
            <a:off x="953932" y="5204544"/>
            <a:ext cx="2232248" cy="720080"/>
          </a:xfrm>
          <a:prstGeom prst="actionButtonBlank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61944" y="528565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 ГРУППА</a:t>
            </a:r>
            <a:endParaRPr lang="ru-RU" sz="3200" b="1" dirty="0"/>
          </a:p>
        </p:txBody>
      </p:sp>
      <p:sp>
        <p:nvSpPr>
          <p:cNvPr id="11" name="Управляющая кнопка: настраиваемая 10">
            <a:hlinkClick r:id="" action="ppaction://noaction" highlightClick="1"/>
          </p:cNvPr>
          <p:cNvSpPr/>
          <p:nvPr/>
        </p:nvSpPr>
        <p:spPr>
          <a:xfrm>
            <a:off x="2707756" y="6086718"/>
            <a:ext cx="2232248" cy="720080"/>
          </a:xfrm>
          <a:prstGeom prst="actionButtonBlank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815768" y="6158339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 ГРУППА</a:t>
            </a:r>
            <a:endParaRPr lang="ru-RU" sz="3200" b="1" dirty="0"/>
          </a:p>
        </p:txBody>
      </p:sp>
      <p:sp>
        <p:nvSpPr>
          <p:cNvPr id="16" name="Управляющая кнопка: настраиваемая 15">
            <a:hlinkClick r:id="" action="ppaction://noaction" highlightClick="1"/>
          </p:cNvPr>
          <p:cNvSpPr/>
          <p:nvPr/>
        </p:nvSpPr>
        <p:spPr>
          <a:xfrm>
            <a:off x="4562845" y="5215848"/>
            <a:ext cx="2232248" cy="720080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788024" y="5206548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 ГРУППА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73338" y="6169827"/>
            <a:ext cx="1868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4 ГРУППА</a:t>
            </a:r>
            <a:endParaRPr lang="ru-RU" sz="32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699792" y="1412776"/>
            <a:ext cx="3960911" cy="858862"/>
          </a:xfrm>
        </p:spPr>
        <p:txBody>
          <a:bodyPr>
            <a:normAutofit fontScale="90000"/>
          </a:bodyPr>
          <a:lstStyle/>
          <a:p>
            <a:pPr algn="r"/>
            <a:r>
              <a:rPr lang="ru-RU" u="sng" dirty="0">
                <a:latin typeface="Monotype Corsiva" pitchFamily="66" charset="0"/>
              </a:rPr>
              <a:t/>
            </a:r>
            <a:br>
              <a:rPr lang="ru-RU" u="sng" dirty="0">
                <a:latin typeface="Monotype Corsiva" pitchFamily="66" charset="0"/>
              </a:rPr>
            </a:br>
            <a:endParaRPr lang="ru-RU" sz="49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827584" y="1556792"/>
            <a:ext cx="3384847" cy="858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ru-RU" sz="4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404664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Работа в группах. 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«Голова хорошо, а две – лучше». 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Рисунок 6" descr="pic.2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770" y="1556792"/>
            <a:ext cx="5940189" cy="48576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8581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spc="50" dirty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Формула Пика</a:t>
            </a:r>
          </a:p>
        </p:txBody>
      </p:sp>
      <p:pic>
        <p:nvPicPr>
          <p:cNvPr id="4" name="Содержимое 3" descr="File:GeorgPick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584" y="1628800"/>
            <a:ext cx="3108325" cy="39497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84" name="Rectangle 1"/>
          <p:cNvSpPr>
            <a:spLocks noChangeArrowheads="1"/>
          </p:cNvSpPr>
          <p:nvPr/>
        </p:nvSpPr>
        <p:spPr bwMode="auto">
          <a:xfrm>
            <a:off x="4139952" y="2621459"/>
            <a:ext cx="4575423" cy="1538883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800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Segoe Print" panose="02000600000000000000" pitchFamily="2" charset="0"/>
              </a:rPr>
              <a:t>Георг </a:t>
            </a:r>
            <a:r>
              <a:rPr lang="ru-RU" sz="2800" spc="5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Segoe Print" panose="02000600000000000000" pitchFamily="2" charset="0"/>
              </a:rPr>
              <a:t>Алекса́ндр</a:t>
            </a:r>
            <a:r>
              <a:rPr lang="ru-RU" sz="2800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Segoe Print" panose="02000600000000000000" pitchFamily="2" charset="0"/>
              </a:rPr>
              <a:t> Пик</a:t>
            </a:r>
            <a:r>
              <a:rPr lang="ru-RU" sz="4000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Segoe Print" panose="02000600000000000000" pitchFamily="2" charset="0"/>
              </a:rPr>
              <a:t> </a:t>
            </a:r>
          </a:p>
          <a:p>
            <a:pPr algn="ctr" eaLnBrk="1" hangingPunct="1">
              <a:defRPr/>
            </a:pPr>
            <a:r>
              <a:rPr lang="ru-RU" i="1" dirty="0" smtClean="0"/>
              <a:t>(10.08.1859-13.07.1942) ,</a:t>
            </a:r>
          </a:p>
          <a:p>
            <a:pPr algn="ctr" eaLnBrk="1" hangingPunct="1">
              <a:defRPr/>
            </a:pPr>
            <a:r>
              <a:rPr lang="ru-RU" i="1" dirty="0" smtClean="0"/>
              <a:t> австрийский математик.</a:t>
            </a:r>
            <a:r>
              <a:rPr lang="ru-RU" i="1" dirty="0" smtClean="0">
                <a:solidFill>
                  <a:srgbClr val="00449E"/>
                </a:solidFill>
                <a:latin typeface="Calibri" panose="020F0502020204030204" pitchFamily="34" charset="0"/>
              </a:rPr>
              <a:t> </a:t>
            </a:r>
          </a:p>
          <a:p>
            <a:pPr algn="just" eaLnBrk="1" hangingPunct="1">
              <a:defRPr/>
            </a:pPr>
            <a:r>
              <a:rPr lang="ru-RU" i="1" dirty="0" smtClean="0">
                <a:solidFill>
                  <a:srgbClr val="00449E"/>
                </a:solidFill>
                <a:latin typeface="Calibri" panose="020F0502020204030204" pitchFamily="34" charset="0"/>
              </a:rPr>
              <a:t>	</a:t>
            </a:r>
            <a:endParaRPr lang="ru-RU" sz="1400" i="1" dirty="0" smtClean="0"/>
          </a:p>
        </p:txBody>
      </p:sp>
    </p:spTree>
    <p:extLst>
      <p:ext uri="{BB962C8B-B14F-4D97-AF65-F5344CB8AC3E}">
        <p14:creationId xmlns:p14="http://schemas.microsoft.com/office/powerpoint/2010/main" val="8168533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 rtlCol="0">
            <a:normAutofit fontScale="25000" lnSpcReduction="20000"/>
          </a:bodyPr>
          <a:lstStyle/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11200" spc="50" dirty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Теорема Пика для </a:t>
            </a:r>
            <a:r>
              <a:rPr lang="ru-RU" sz="11200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вычисление</a:t>
            </a:r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11200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200" spc="50" dirty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площади многоугольника  </a:t>
            </a:r>
            <a:endParaRPr lang="ru-RU" sz="11200" spc="50" dirty="0" smtClean="0">
              <a:ln w="0"/>
              <a:solidFill>
                <a:schemeClr val="accent1">
                  <a:lumMod val="7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11200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200" spc="50" dirty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целочисленными </a:t>
            </a:r>
            <a:r>
              <a:rPr lang="ru-RU" sz="11200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вершинами.</a:t>
            </a:r>
            <a:endParaRPr lang="ru-RU" sz="1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None/>
              <a:defRPr/>
            </a:pPr>
            <a:r>
              <a:rPr lang="ru-RU" sz="11200" spc="5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Пусть</a:t>
            </a:r>
            <a:r>
              <a:rPr lang="ru-RU" sz="11200" spc="5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11200" spc="5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1200" spc="5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— число целочисленных точек </a:t>
            </a:r>
            <a:endParaRPr lang="ru-RU" sz="11200" spc="50" dirty="0" smtClean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None/>
              <a:defRPr/>
            </a:pPr>
            <a:r>
              <a:rPr lang="ru-RU" sz="11200" b="1" spc="50" dirty="0" smtClean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внутри</a:t>
            </a:r>
            <a:r>
              <a:rPr lang="ru-RU" sz="11200" spc="5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многоугольника</a:t>
            </a:r>
            <a:r>
              <a:rPr lang="ru-RU" sz="11200" spc="5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   </a:t>
            </a:r>
            <a:endParaRPr lang="en-US" sz="11200" spc="50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None/>
              <a:defRPr/>
            </a:pPr>
            <a:r>
              <a:rPr lang="ru-RU" sz="11200" spc="5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Г— </a:t>
            </a:r>
            <a:r>
              <a:rPr lang="ru-RU" sz="11200" spc="5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целочисленных точек </a:t>
            </a:r>
            <a:endParaRPr lang="ru-RU" sz="11200" spc="50" dirty="0" smtClean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None/>
              <a:defRPr/>
            </a:pPr>
            <a:r>
              <a:rPr lang="ru-RU" sz="11200" b="1" spc="50" dirty="0" smtClean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200" b="1" spc="50" dirty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его границе, </a:t>
            </a:r>
            <a:r>
              <a:rPr lang="ru-RU" sz="11200" b="1" spc="50" dirty="0" smtClean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None/>
              <a:defRPr/>
            </a:pPr>
            <a:r>
              <a:rPr lang="en-US" sz="11200" spc="5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11200" spc="5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— его площадь. </a:t>
            </a:r>
            <a:endParaRPr lang="ru-RU" sz="11200" spc="50" dirty="0" smtClean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None/>
              <a:defRPr/>
            </a:pPr>
            <a:endParaRPr lang="en-US" sz="11200" spc="50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None/>
              <a:defRPr/>
            </a:pPr>
            <a:r>
              <a:rPr lang="ru-RU" sz="11200" spc="5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Тогда справедлива формула Пика:</a:t>
            </a:r>
          </a:p>
          <a:p>
            <a:pPr marL="365760" indent="-256032"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18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US" sz="24000" spc="5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ru-RU" sz="24000" spc="5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4000" spc="5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4000" spc="5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24000" spc="5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/2-1</a:t>
            </a:r>
            <a:endParaRPr lang="ru-RU" sz="24000" spc="50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058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Содержимое 3" descr="pic.234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962548" y="2101662"/>
            <a:ext cx="3416300" cy="3067050"/>
          </a:xfrm>
        </p:spPr>
      </p:pic>
      <p:sp>
        <p:nvSpPr>
          <p:cNvPr id="1638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>
              <a:latin typeface="Georgia" pitchFamily="18" charset="0"/>
            </a:endParaRPr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963613" y="2071688"/>
          <a:ext cx="7429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" name="Формула" r:id="rId4" imgW="266469" imgH="152268" progId="Equation.3">
                  <p:embed/>
                </p:oleObj>
              </mc:Choice>
              <mc:Fallback>
                <p:oleObj name="Формула" r:id="rId4" imgW="266469" imgH="152268" progId="Equation.3">
                  <p:embed/>
                  <p:pic>
                    <p:nvPicPr>
                      <p:cNvPr id="33793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3613" y="2071688"/>
                        <a:ext cx="742950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>
              <a:latin typeface="Georgia" pitchFamily="18" charset="0"/>
            </a:endParaRPr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1000125" y="2643188"/>
          <a:ext cx="6778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1" name="Формула" r:id="rId6" imgW="291973" imgH="152334" progId="Equation.3">
                  <p:embed/>
                </p:oleObj>
              </mc:Choice>
              <mc:Fallback>
                <p:oleObj name="Формула" r:id="rId6" imgW="291973" imgH="152334" progId="Equation.3">
                  <p:embed/>
                  <p:pic>
                    <p:nvPicPr>
                      <p:cNvPr id="337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25" y="2643188"/>
                        <a:ext cx="677863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714375" y="3429000"/>
          <a:ext cx="2051050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" name="Формула" r:id="rId8" imgW="875920" imgH="393529" progId="Equation.3">
                  <p:embed/>
                </p:oleObj>
              </mc:Choice>
              <mc:Fallback>
                <p:oleObj name="Формула" r:id="rId8" imgW="875920" imgH="393529" progId="Equation.3">
                  <p:embed/>
                  <p:pic>
                    <p:nvPicPr>
                      <p:cNvPr id="3379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3429000"/>
                        <a:ext cx="2051050" cy="928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500063" y="4572000"/>
          <a:ext cx="3743325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3" name="Формула" r:id="rId10" imgW="1968500" imgH="393700" progId="Equation.3">
                  <p:embed/>
                </p:oleObj>
              </mc:Choice>
              <mc:Fallback>
                <p:oleObj name="Формула" r:id="rId10" imgW="1968500" imgH="393700" progId="Equation.3">
                  <p:embed/>
                  <p:pic>
                    <p:nvPicPr>
                      <p:cNvPr id="3379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4572000"/>
                        <a:ext cx="3743325" cy="928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>
              <a:latin typeface="Georgia" pitchFamily="18" charset="0"/>
            </a:endParaRPr>
          </a:p>
        </p:txBody>
      </p:sp>
      <p:graphicFrame>
        <p:nvGraphicFramePr>
          <p:cNvPr id="33799" name="Object 7"/>
          <p:cNvGraphicFramePr>
            <a:graphicFrameLocks noChangeAspect="1"/>
          </p:cNvGraphicFramePr>
          <p:nvPr/>
        </p:nvGraphicFramePr>
        <p:xfrm>
          <a:off x="1643063" y="2071688"/>
          <a:ext cx="50006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4" name="Формула" r:id="rId12" imgW="203024" imgH="164957" progId="Equation.3">
                  <p:embed/>
                </p:oleObj>
              </mc:Choice>
              <mc:Fallback>
                <p:oleObj name="Формула" r:id="rId12" imgW="203024" imgH="164957" progId="Equation.3">
                  <p:embed/>
                  <p:pic>
                    <p:nvPicPr>
                      <p:cNvPr id="3379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63" y="2071688"/>
                        <a:ext cx="500062" cy="463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altLang="ru-RU">
              <a:latin typeface="Georgia" pitchFamily="18" charset="0"/>
            </a:endParaRPr>
          </a:p>
        </p:txBody>
      </p:sp>
      <p:graphicFrame>
        <p:nvGraphicFramePr>
          <p:cNvPr id="33801" name="Object 9"/>
          <p:cNvGraphicFramePr>
            <a:graphicFrameLocks noChangeAspect="1"/>
          </p:cNvGraphicFramePr>
          <p:nvPr/>
        </p:nvGraphicFramePr>
        <p:xfrm>
          <a:off x="1643063" y="2643188"/>
          <a:ext cx="504825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" name="Формула" r:id="rId14" imgW="190335" imgH="164957" progId="Equation.3">
                  <p:embed/>
                </p:oleObj>
              </mc:Choice>
              <mc:Fallback>
                <p:oleObj name="Формула" r:id="rId14" imgW="190335" imgH="164957" progId="Equation.3">
                  <p:embed/>
                  <p:pic>
                    <p:nvPicPr>
                      <p:cNvPr id="3380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63" y="2643188"/>
                        <a:ext cx="504825" cy="439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Овал 17"/>
          <p:cNvSpPr/>
          <p:nvPr/>
        </p:nvSpPr>
        <p:spPr>
          <a:xfrm>
            <a:off x="6969125" y="2708275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254750" y="3422650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6611938" y="3065463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254750" y="3065463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6611938" y="3422650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897563" y="3779838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5969000" y="3065463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6611938" y="2708275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6254750" y="3779838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7326313" y="4137025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6969125" y="3065463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5969000" y="3422650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6611938" y="4137025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6611938" y="3779838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6969125" y="3422650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7326313" y="3422650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7326313" y="3779838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7612063" y="4137025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6969125" y="3779838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6969125" y="4137025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6254750" y="4137025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5611813" y="3422650"/>
            <a:ext cx="107950" cy="10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6969125" y="2351088"/>
            <a:ext cx="107950" cy="1079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5254625" y="3422650"/>
            <a:ext cx="107950" cy="1079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7612063" y="4494213"/>
            <a:ext cx="107950" cy="1079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7969250" y="4494213"/>
            <a:ext cx="107950" cy="1079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7612063" y="3779838"/>
            <a:ext cx="107950" cy="1079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7326313" y="3065463"/>
            <a:ext cx="107950" cy="1079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6254750" y="4494213"/>
            <a:ext cx="107950" cy="1079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6611938" y="4494213"/>
            <a:ext cx="107950" cy="1079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6969125" y="4494213"/>
            <a:ext cx="107950" cy="1079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7326313" y="4494213"/>
            <a:ext cx="107950" cy="1079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5611813" y="3779838"/>
            <a:ext cx="107950" cy="1079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5897563" y="4137025"/>
            <a:ext cx="107950" cy="1079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" name="Прямоугольник 66"/>
          <p:cNvSpPr>
            <a:spLocks noChangeArrowheads="1"/>
          </p:cNvSpPr>
          <p:nvPr/>
        </p:nvSpPr>
        <p:spPr bwMode="auto">
          <a:xfrm>
            <a:off x="5377343" y="5875685"/>
            <a:ext cx="38966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sz="4000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Ответ:  27</a:t>
            </a:r>
          </a:p>
        </p:txBody>
      </p:sp>
    </p:spTree>
    <p:extLst>
      <p:ext uri="{BB962C8B-B14F-4D97-AF65-F5344CB8AC3E}">
        <p14:creationId xmlns:p14="http://schemas.microsoft.com/office/powerpoint/2010/main" val="34128392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withGroup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withGroup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withGroup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withGroup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withGroup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withGroup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withGroup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withGroup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withGroup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withGroup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withGroup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withGroup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1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1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1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1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0"/>
                            </p:stCondLst>
                            <p:childTnLst>
                              <p:par>
                                <p:cTn id="1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withGroup">
                            <p:stCondLst>
                              <p:cond delay="5500"/>
                            </p:stCondLst>
                            <p:childTnLst>
                              <p:par>
                                <p:cTn id="1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1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withGroup">
                            <p:stCondLst>
                              <p:cond delay="6500"/>
                            </p:stCondLst>
                            <p:childTnLst>
                              <p:par>
                                <p:cTn id="1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withGroup">
                            <p:stCondLst>
                              <p:cond delay="7000"/>
                            </p:stCondLst>
                            <p:childTnLst>
                              <p:par>
                                <p:cTn id="18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2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withGroup">
                            <p:stCondLst>
                              <p:cond delay="9000"/>
                            </p:stCondLst>
                            <p:childTnLst>
                              <p:par>
                                <p:cTn id="18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withGroup">
                            <p:stCondLst>
                              <p:cond delay="9500"/>
                            </p:stCondLst>
                            <p:childTnLst>
                              <p:par>
                                <p:cTn id="18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5" grpId="0" animBg="1"/>
      <p:bldP spid="32" grpId="0" animBg="1"/>
      <p:bldP spid="34" grpId="0" animBg="1"/>
      <p:bldP spid="38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8" grpId="0" animBg="1"/>
      <p:bldP spid="60" grpId="0" animBg="1"/>
      <p:bldP spid="39" grpId="0" animBg="1"/>
      <p:bldP spid="43" grpId="0" animBg="1"/>
      <p:bldP spid="46" grpId="0" animBg="1"/>
      <p:bldP spid="47" grpId="0" animBg="1"/>
      <p:bldP spid="57" grpId="0" animBg="1"/>
      <p:bldP spid="59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 rot="2700000">
            <a:off x="1129341" y="1264518"/>
            <a:ext cx="3716965" cy="38569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возврат 23">
            <a:hlinkClick r:id="" action="ppaction://hlinkshowjump?jump=lastslideviewed" highlightClick="1"/>
          </p:cNvPr>
          <p:cNvSpPr/>
          <p:nvPr/>
        </p:nvSpPr>
        <p:spPr>
          <a:xfrm>
            <a:off x="683568" y="5445224"/>
            <a:ext cx="1080120" cy="86409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4211960" y="3068960"/>
            <a:ext cx="4464496" cy="345638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1000">
        <p:wipe/>
      </p:transition>
    </mc:Choice>
    <mc:Fallback xmlns="">
      <p:transition spd="slow" advTm="11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259632" y="2348880"/>
            <a:ext cx="5401071" cy="8588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Самостоятельная работа</a:t>
            </a:r>
            <a:endParaRPr kumimoji="0" lang="ru-RU" sz="36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48680"/>
            <a:ext cx="389228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rgbClr val="003300"/>
                </a:solidFill>
              </a:rPr>
              <a:t>Ну, а эти вот задачи – </a:t>
            </a:r>
          </a:p>
          <a:p>
            <a:r>
              <a:rPr lang="ru-RU" sz="2400" i="1" dirty="0" smtClean="0">
                <a:solidFill>
                  <a:srgbClr val="003300"/>
                </a:solidFill>
              </a:rPr>
              <a:t>Слушайте внимательно! – </a:t>
            </a:r>
          </a:p>
          <a:p>
            <a:r>
              <a:rPr lang="ru-RU" sz="2400" i="1" dirty="0" smtClean="0">
                <a:solidFill>
                  <a:srgbClr val="003300"/>
                </a:solidFill>
              </a:rPr>
              <a:t>Вы решите на листках</a:t>
            </a:r>
          </a:p>
          <a:p>
            <a:r>
              <a:rPr lang="ru-RU" sz="2400" i="1" dirty="0" smtClean="0">
                <a:solidFill>
                  <a:srgbClr val="003300"/>
                </a:solidFill>
              </a:rPr>
              <a:t>Самостоятельно!</a:t>
            </a:r>
            <a:endParaRPr lang="ru-RU" sz="2400" i="1" dirty="0">
              <a:solidFill>
                <a:srgbClr val="003300"/>
              </a:solidFill>
            </a:endParaRPr>
          </a:p>
        </p:txBody>
      </p:sp>
      <p:pic>
        <p:nvPicPr>
          <p:cNvPr id="6" name="Рисунок 5" descr="картинка_2.tif"/>
          <p:cNvPicPr>
            <a:picLocks noChangeAspect="1"/>
          </p:cNvPicPr>
          <p:nvPr/>
        </p:nvPicPr>
        <p:blipFill>
          <a:blip r:embed="rId2" cstate="print"/>
          <a:srcRect r="1306"/>
          <a:stretch>
            <a:fillRect/>
          </a:stretch>
        </p:blipFill>
        <p:spPr>
          <a:xfrm>
            <a:off x="4932040" y="1772816"/>
            <a:ext cx="3024336" cy="441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731671"/>
              </p:ext>
            </p:extLst>
          </p:nvPr>
        </p:nvGraphicFramePr>
        <p:xfrm>
          <a:off x="1763688" y="450748"/>
          <a:ext cx="4608512" cy="5956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3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5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872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ответ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112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112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1112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1112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1112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1112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1112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649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0"/>
            <a:ext cx="8601000" cy="3068960"/>
          </a:xfrm>
        </p:spPr>
        <p:txBody>
          <a:bodyPr/>
          <a:lstStyle/>
          <a:p>
            <a:pPr algn="l"/>
            <a:r>
              <a:rPr lang="ru-RU" dirty="0"/>
              <a:t> </a:t>
            </a:r>
            <a:r>
              <a:rPr lang="ru-RU" dirty="0" smtClean="0"/>
              <a:t>       </a:t>
            </a:r>
            <a:r>
              <a:rPr lang="ru-RU" sz="7200" dirty="0" smtClean="0"/>
              <a:t>ПЛОЩАДЬ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941168"/>
            <a:ext cx="6400800" cy="175260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Arial" charset="0"/>
              </a:rPr>
              <a:t>Орешек знания тверд,</a:t>
            </a:r>
          </a:p>
          <a:p>
            <a:pPr algn="r" eaLnBrk="0" hangingPunct="0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Arial" charset="0"/>
              </a:rPr>
              <a:t>Но все же мы не привыкли отступать.</a:t>
            </a:r>
          </a:p>
          <a:p>
            <a:pPr algn="r" eaLnBrk="0" hangingPunct="0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Arial" charset="0"/>
              </a:rPr>
              <a:t>Нам расколоть его поможет</a:t>
            </a:r>
          </a:p>
          <a:p>
            <a:pPr algn="r" eaLnBrk="0" hangingPunct="0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Arial" charset="0"/>
              </a:rPr>
              <a:t>Девиз урока – хочу все знать!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Arial" charset="0"/>
              </a:rPr>
              <a:t> </a:t>
            </a:r>
          </a:p>
          <a:p>
            <a:pPr algn="r"/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548680"/>
            <a:ext cx="72008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Притча о Плутархе.</a:t>
            </a:r>
            <a:endParaRPr lang="ru-RU" sz="2400" b="1" i="1" dirty="0" smtClean="0">
              <a:solidFill>
                <a:srgbClr val="003300"/>
              </a:solidFill>
            </a:endParaRPr>
          </a:p>
          <a:p>
            <a:r>
              <a:rPr lang="ru-RU" sz="2400" i="1" dirty="0" smtClean="0">
                <a:solidFill>
                  <a:srgbClr val="003300"/>
                </a:solidFill>
              </a:rPr>
              <a:t>У Плутарха есть известная притча </a:t>
            </a:r>
          </a:p>
          <a:p>
            <a:r>
              <a:rPr lang="ru-RU" sz="2400" i="1" dirty="0" smtClean="0">
                <a:solidFill>
                  <a:srgbClr val="003300"/>
                </a:solidFill>
              </a:rPr>
              <a:t>о работниках, которые везли тачки с камнями.</a:t>
            </a:r>
          </a:p>
          <a:p>
            <a:r>
              <a:rPr lang="ru-RU" sz="2400" i="1" dirty="0" smtClean="0">
                <a:solidFill>
                  <a:srgbClr val="003300"/>
                </a:solidFill>
              </a:rPr>
              <a:t>Работников было трое. К ним подошёл человек и задал каждому один и тот же вопрос: </a:t>
            </a:r>
          </a:p>
          <a:p>
            <a:r>
              <a:rPr lang="ru-RU" sz="2400" i="1" dirty="0" smtClean="0">
                <a:solidFill>
                  <a:srgbClr val="002060"/>
                </a:solidFill>
              </a:rPr>
              <a:t>«Чем ты занимаешься?»</a:t>
            </a:r>
          </a:p>
          <a:p>
            <a:r>
              <a:rPr lang="ru-RU" sz="2400" i="1" dirty="0" smtClean="0">
                <a:solidFill>
                  <a:srgbClr val="003300"/>
                </a:solidFill>
              </a:rPr>
              <a:t>Ответ первого был таков: </a:t>
            </a:r>
            <a:r>
              <a:rPr lang="ru-RU" sz="2400" i="1" dirty="0" smtClean="0">
                <a:solidFill>
                  <a:srgbClr val="002060"/>
                </a:solidFill>
              </a:rPr>
              <a:t>«Везу эту проклятую тачку». </a:t>
            </a:r>
            <a:r>
              <a:rPr lang="ru-RU" sz="2400" i="1" dirty="0" smtClean="0">
                <a:solidFill>
                  <a:srgbClr val="003300"/>
                </a:solidFill>
              </a:rPr>
              <a:t>По-иному ответил второй: </a:t>
            </a:r>
            <a:r>
              <a:rPr lang="ru-RU" sz="2400" i="1" dirty="0" smtClean="0">
                <a:solidFill>
                  <a:srgbClr val="002060"/>
                </a:solidFill>
              </a:rPr>
              <a:t>«Зарабатываю себе на хлеб»</a:t>
            </a:r>
            <a:r>
              <a:rPr lang="ru-RU" sz="2400" i="1" dirty="0" smtClean="0">
                <a:solidFill>
                  <a:srgbClr val="003300"/>
                </a:solidFill>
              </a:rPr>
              <a:t>. Третий воодушевленно провозгласил: </a:t>
            </a:r>
            <a:r>
              <a:rPr lang="ru-RU" sz="2400" i="1" dirty="0" smtClean="0">
                <a:solidFill>
                  <a:srgbClr val="002060"/>
                </a:solidFill>
              </a:rPr>
              <a:t>«Строю прекрасный храм!»</a:t>
            </a:r>
          </a:p>
          <a:p>
            <a:r>
              <a:rPr lang="ru-RU" sz="2400" i="1" dirty="0" smtClean="0">
                <a:solidFill>
                  <a:srgbClr val="003300"/>
                </a:solidFill>
              </a:rPr>
              <a:t>Все они выполняли одну и ту же работу, но думали о ней, а, следовательно, и выполняли её по-разному.</a:t>
            </a:r>
            <a:endParaRPr lang="ru-RU" sz="2400" b="1" i="1" dirty="0" smtClean="0">
              <a:solidFill>
                <a:srgbClr val="7030A0"/>
              </a:solidFill>
            </a:endParaRPr>
          </a:p>
          <a:p>
            <a:r>
              <a:rPr lang="ru-RU" sz="2400" b="1" i="1" dirty="0" smtClean="0">
                <a:solidFill>
                  <a:srgbClr val="7030A0"/>
                </a:solidFill>
              </a:rPr>
              <a:t>Оцени свою работу на уроке.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971600" y="404664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003300"/>
                </a:solidFill>
              </a:rPr>
              <a:t>«В учении нельзя останавливаться».</a:t>
            </a:r>
          </a:p>
          <a:p>
            <a:r>
              <a:rPr lang="ru-RU" sz="2400" i="1" dirty="0" smtClean="0">
                <a:solidFill>
                  <a:srgbClr val="003300"/>
                </a:solidFill>
              </a:rPr>
              <a:t>                                                   </a:t>
            </a:r>
            <a:r>
              <a:rPr lang="ru-RU" sz="2400" i="1" dirty="0" err="1" smtClean="0">
                <a:solidFill>
                  <a:srgbClr val="003300"/>
                </a:solidFill>
              </a:rPr>
              <a:t>Сюньцзы</a:t>
            </a:r>
            <a:endParaRPr lang="ru-RU" sz="2400" i="1" dirty="0">
              <a:solidFill>
                <a:srgbClr val="003300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9512" y="2292608"/>
            <a:ext cx="7920880" cy="1362075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Математический диктант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555776" y="3933056"/>
            <a:ext cx="5972200" cy="1500187"/>
          </a:xfrm>
        </p:spPr>
        <p:txBody>
          <a:bodyPr>
            <a:normAutofit/>
          </a:bodyPr>
          <a:lstStyle/>
          <a:p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03240" y="4293096"/>
            <a:ext cx="684076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Работа в парах.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Овал 1">
            <a:hlinkClick r:id="rId2" action="ppaction://hlinkfile"/>
          </p:cNvPr>
          <p:cNvSpPr/>
          <p:nvPr/>
        </p:nvSpPr>
        <p:spPr>
          <a:xfrm>
            <a:off x="8046891" y="2492896"/>
            <a:ext cx="377078" cy="361201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04864"/>
            <a:ext cx="8229600" cy="1143000"/>
          </a:xfrm>
        </p:spPr>
        <p:txBody>
          <a:bodyPr/>
          <a:lstStyle/>
          <a:p>
            <a:r>
              <a:rPr lang="ru-RU" dirty="0" smtClean="0"/>
              <a:t>Устная работа</a:t>
            </a:r>
            <a:endParaRPr lang="ru-RU" dirty="0"/>
          </a:p>
        </p:txBody>
      </p:sp>
      <p:pic>
        <p:nvPicPr>
          <p:cNvPr id="4" name="Picture 4" descr="j034336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356992"/>
            <a:ext cx="3466455" cy="312742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04664"/>
            <a:ext cx="612068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base">
              <a:spcBef>
                <a:spcPct val="20000"/>
              </a:spcBef>
              <a:spcAft>
                <a:spcPct val="0"/>
              </a:spcAft>
              <a:buClr>
                <a:srgbClr val="CCCC00"/>
              </a:buClr>
              <a:buSzPct val="70000"/>
            </a:pPr>
            <a:r>
              <a:rPr lang="ru-RU" sz="2400" i="1" kern="0" dirty="0" smtClean="0">
                <a:solidFill>
                  <a:srgbClr val="003300"/>
                </a:solidFill>
              </a:rPr>
              <a:t>Всякая хорошо решённая математическая задача доставляет умственное наслаждение.</a:t>
            </a:r>
          </a:p>
          <a:p>
            <a:pPr marL="0" lvl="1" fontAlgn="base">
              <a:spcBef>
                <a:spcPct val="20000"/>
              </a:spcBef>
              <a:spcAft>
                <a:spcPct val="0"/>
              </a:spcAft>
              <a:buClr>
                <a:srgbClr val="CCCC00"/>
              </a:buClr>
              <a:buSzPct val="70000"/>
            </a:pPr>
            <a:r>
              <a:rPr lang="ru-RU" sz="2400" i="1" kern="0" dirty="0" smtClean="0">
                <a:solidFill>
                  <a:srgbClr val="003300"/>
                </a:solidFill>
              </a:rPr>
              <a:t>                                            (Г. Гессе)</a:t>
            </a:r>
          </a:p>
          <a:p>
            <a:endParaRPr lang="ru-RU" sz="2400" i="1" dirty="0">
              <a:solidFill>
                <a:srgbClr val="003300"/>
              </a:solidFill>
            </a:endParaRPr>
          </a:p>
        </p:txBody>
      </p:sp>
      <p:sp>
        <p:nvSpPr>
          <p:cNvPr id="3" name="Овал 2">
            <a:hlinkClick r:id="rId3" action="ppaction://hlinkpres?slideindex=1&amp;slidetitle="/>
          </p:cNvPr>
          <p:cNvSpPr/>
          <p:nvPr/>
        </p:nvSpPr>
        <p:spPr>
          <a:xfrm>
            <a:off x="6084168" y="2666168"/>
            <a:ext cx="360040" cy="360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5976664" cy="1143000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/>
              <a:t>Найдите площадь фигуры:</a:t>
            </a:r>
            <a:endParaRPr lang="ru-RU" sz="3600" dirty="0"/>
          </a:p>
        </p:txBody>
      </p:sp>
      <p:sp>
        <p:nvSpPr>
          <p:cNvPr id="9" name="Параллелограмм 8"/>
          <p:cNvSpPr/>
          <p:nvPr/>
        </p:nvSpPr>
        <p:spPr>
          <a:xfrm>
            <a:off x="1691680" y="2780928"/>
            <a:ext cx="5184576" cy="2754306"/>
          </a:xfrm>
          <a:prstGeom prst="parallelogram">
            <a:avLst>
              <a:gd name="adj" fmla="val 49899"/>
            </a:avLst>
          </a:prstGeom>
          <a:noFill/>
          <a:ln w="76200" cap="rnd">
            <a:solidFill>
              <a:schemeClr val="tx2">
                <a:lumMod val="75000"/>
              </a:schemeClr>
            </a:solidFill>
            <a:prstDash val="solid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971600" y="5013176"/>
            <a:ext cx="576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i="1" dirty="0" smtClean="0"/>
              <a:t>A</a:t>
            </a:r>
            <a:endParaRPr lang="ru-RU" sz="5400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2132856"/>
            <a:ext cx="5613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i="1" dirty="0" smtClean="0"/>
              <a:t>B</a:t>
            </a:r>
            <a:endParaRPr lang="ru-RU" sz="5400" i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020272" y="2132856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i="1" dirty="0" smtClean="0"/>
              <a:t>C</a:t>
            </a:r>
            <a:endParaRPr lang="ru-RU" sz="5400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96136" y="5013176"/>
            <a:ext cx="5469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i="1" dirty="0" smtClean="0"/>
              <a:t>D</a:t>
            </a:r>
            <a:endParaRPr lang="ru-RU" sz="5400" i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228184" y="4005064"/>
            <a:ext cx="6158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i="1" dirty="0" smtClean="0"/>
              <a:t>H</a:t>
            </a:r>
            <a:endParaRPr lang="ru-RU" sz="5400" i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5589240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i="1" dirty="0" smtClean="0"/>
              <a:t>K</a:t>
            </a:r>
            <a:endParaRPr lang="ru-RU" sz="5400" i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164288" y="4725144"/>
            <a:ext cx="14766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i="1" dirty="0" smtClean="0">
                <a:solidFill>
                  <a:srgbClr val="7030A0"/>
                </a:solidFill>
              </a:rPr>
              <a:t>S = ?</a:t>
            </a:r>
            <a:endParaRPr lang="ru-RU" sz="5400" i="1" dirty="0">
              <a:solidFill>
                <a:srgbClr val="7030A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16016" y="184482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i="1" dirty="0" smtClean="0"/>
              <a:t>8</a:t>
            </a:r>
            <a:endParaRPr lang="ru-RU" sz="5400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131840" y="371703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i="1" dirty="0" smtClean="0"/>
              <a:t>4</a:t>
            </a:r>
            <a:endParaRPr lang="ru-RU" sz="5400" i="1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059832" y="2780928"/>
            <a:ext cx="0" cy="273630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059832" y="2780928"/>
            <a:ext cx="3024336" cy="15121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Группа 45"/>
          <p:cNvGrpSpPr/>
          <p:nvPr/>
        </p:nvGrpSpPr>
        <p:grpSpPr>
          <a:xfrm rot="-3720000">
            <a:off x="5918898" y="3983810"/>
            <a:ext cx="288032" cy="288032"/>
            <a:chOff x="3059832" y="5229200"/>
            <a:chExt cx="288032" cy="288032"/>
          </a:xfrm>
        </p:grpSpPr>
        <p:cxnSp>
          <p:nvCxnSpPr>
            <p:cNvPr id="41" name="Прямая соединительная линия 40"/>
            <p:cNvCxnSpPr/>
            <p:nvPr/>
          </p:nvCxnSpPr>
          <p:spPr>
            <a:xfrm flipH="1">
              <a:off x="3059832" y="5229200"/>
              <a:ext cx="288032" cy="0"/>
            </a:xfrm>
            <a:prstGeom prst="line">
              <a:avLst/>
            </a:prstGeom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3347864" y="5229200"/>
              <a:ext cx="0" cy="288032"/>
            </a:xfrm>
            <a:prstGeom prst="line">
              <a:avLst/>
            </a:prstGeom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Группа 46"/>
          <p:cNvGrpSpPr/>
          <p:nvPr/>
        </p:nvGrpSpPr>
        <p:grpSpPr>
          <a:xfrm>
            <a:off x="3059832" y="5229200"/>
            <a:ext cx="288032" cy="288032"/>
            <a:chOff x="3059832" y="5229200"/>
            <a:chExt cx="288032" cy="288032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 flipH="1">
              <a:off x="3059832" y="5229200"/>
              <a:ext cx="288032" cy="0"/>
            </a:xfrm>
            <a:prstGeom prst="line">
              <a:avLst/>
            </a:prstGeom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3347864" y="5229200"/>
              <a:ext cx="0" cy="288032"/>
            </a:xfrm>
            <a:prstGeom prst="line">
              <a:avLst/>
            </a:prstGeom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Прямоугольник 21"/>
          <p:cNvSpPr/>
          <p:nvPr/>
        </p:nvSpPr>
        <p:spPr>
          <a:xfrm>
            <a:off x="4844804" y="292494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i="1" dirty="0" smtClean="0"/>
              <a:t>3</a:t>
            </a:r>
            <a:endParaRPr lang="ru-RU" sz="5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5976664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Найдите площадь фигуры: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971600" y="5013176"/>
            <a:ext cx="576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i="1" dirty="0" smtClean="0"/>
              <a:t>A</a:t>
            </a:r>
            <a:endParaRPr lang="ru-RU" sz="5400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1916832"/>
            <a:ext cx="5613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i="1" dirty="0" smtClean="0"/>
              <a:t>B</a:t>
            </a:r>
            <a:endParaRPr lang="ru-RU" sz="5400" i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48264" y="5013176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i="1" dirty="0" smtClean="0"/>
              <a:t>C</a:t>
            </a:r>
            <a:endParaRPr lang="ru-RU" sz="5400" i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652120" y="328498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i="1" dirty="0" smtClean="0"/>
              <a:t>8</a:t>
            </a:r>
            <a:endParaRPr lang="ru-RU" sz="5400" i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851920" y="5517232"/>
            <a:ext cx="8867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i="1" dirty="0" smtClean="0"/>
              <a:t>14</a:t>
            </a:r>
            <a:endParaRPr lang="ru-RU" sz="5400" i="1" dirty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1691680" y="2708920"/>
            <a:ext cx="5184576" cy="2808312"/>
          </a:xfrm>
          <a:prstGeom prst="triangle">
            <a:avLst/>
          </a:prstGeom>
          <a:noFill/>
          <a:ln w="762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148064" y="4653136"/>
            <a:ext cx="11240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i="1" dirty="0" smtClean="0"/>
              <a:t>3</a:t>
            </a:r>
            <a:r>
              <a:rPr lang="en-US" sz="5400" i="1" dirty="0" smtClean="0"/>
              <a:t>0</a:t>
            </a:r>
            <a:r>
              <a:rPr lang="en-US" sz="5400" i="1" baseline="30000" dirty="0" smtClean="0"/>
              <a:t>o</a:t>
            </a:r>
            <a:endParaRPr lang="ru-RU" sz="5400" i="1" baseline="30000" dirty="0"/>
          </a:p>
        </p:txBody>
      </p:sp>
      <p:sp>
        <p:nvSpPr>
          <p:cNvPr id="24" name="Дуга 23"/>
          <p:cNvSpPr/>
          <p:nvPr/>
        </p:nvSpPr>
        <p:spPr>
          <a:xfrm flipV="1">
            <a:off x="6300192" y="5085184"/>
            <a:ext cx="648072" cy="648072"/>
          </a:xfrm>
          <a:prstGeom prst="arc">
            <a:avLst>
              <a:gd name="adj1" fmla="val 7159374"/>
              <a:gd name="adj2" fmla="val 11471184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flipV="1">
            <a:off x="6156176" y="4941168"/>
            <a:ext cx="864096" cy="864096"/>
          </a:xfrm>
          <a:prstGeom prst="arc">
            <a:avLst>
              <a:gd name="adj1" fmla="val 7159374"/>
              <a:gd name="adj2" fmla="val 1184914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516216" y="2348880"/>
            <a:ext cx="14766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i="1" dirty="0" smtClean="0">
                <a:solidFill>
                  <a:srgbClr val="7030A0"/>
                </a:solidFill>
              </a:rPr>
              <a:t>S = ?</a:t>
            </a:r>
            <a:endParaRPr lang="ru-RU" sz="5400" i="1" dirty="0">
              <a:solidFill>
                <a:srgbClr val="7030A0"/>
              </a:solidFill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4283968" y="2708920"/>
            <a:ext cx="288032" cy="2808312"/>
            <a:chOff x="4283968" y="2708920"/>
            <a:chExt cx="288032" cy="2808312"/>
          </a:xfrm>
        </p:grpSpPr>
        <p:cxnSp>
          <p:nvCxnSpPr>
            <p:cNvPr id="20" name="Прямая соединительная линия 19"/>
            <p:cNvCxnSpPr>
              <a:stCxn id="14" idx="0"/>
              <a:endCxn id="14" idx="3"/>
            </p:cNvCxnSpPr>
            <p:nvPr/>
          </p:nvCxnSpPr>
          <p:spPr>
            <a:xfrm>
              <a:off x="4283968" y="2708920"/>
              <a:ext cx="0" cy="280831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Группа 20"/>
            <p:cNvGrpSpPr/>
            <p:nvPr/>
          </p:nvGrpSpPr>
          <p:grpSpPr>
            <a:xfrm>
              <a:off x="4283968" y="5229200"/>
              <a:ext cx="288032" cy="288032"/>
              <a:chOff x="3059832" y="5229200"/>
              <a:chExt cx="288032" cy="288032"/>
            </a:xfrm>
          </p:grpSpPr>
          <p:cxnSp>
            <p:nvCxnSpPr>
              <p:cNvPr id="26" name="Прямая соединительная линия 25"/>
              <p:cNvCxnSpPr/>
              <p:nvPr/>
            </p:nvCxnSpPr>
            <p:spPr>
              <a:xfrm flipH="1">
                <a:off x="3059832" y="5229200"/>
                <a:ext cx="288032" cy="0"/>
              </a:xfrm>
              <a:prstGeom prst="line">
                <a:avLst/>
              </a:prstGeom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>
                <a:off x="3347864" y="5229200"/>
                <a:ext cx="0" cy="288032"/>
              </a:xfrm>
              <a:prstGeom prst="line">
                <a:avLst/>
              </a:prstGeom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5976664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Устная работа</a:t>
            </a:r>
            <a:br>
              <a:rPr lang="ru-RU" dirty="0" smtClean="0"/>
            </a:br>
            <a:r>
              <a:rPr lang="ru-RU" sz="3600" dirty="0" smtClean="0"/>
              <a:t>Найдите площадь фигуры: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1115616" y="5013176"/>
            <a:ext cx="576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i="1" dirty="0" smtClean="0"/>
              <a:t>A</a:t>
            </a:r>
            <a:endParaRPr lang="ru-RU" sz="5400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83768" y="2132856"/>
            <a:ext cx="5613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i="1" dirty="0" smtClean="0"/>
              <a:t>B</a:t>
            </a:r>
            <a:endParaRPr lang="ru-RU" sz="5400" i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76256" y="2132856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i="1" dirty="0" smtClean="0"/>
              <a:t>C</a:t>
            </a:r>
            <a:endParaRPr lang="ru-RU" sz="5400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308304" y="4941168"/>
            <a:ext cx="5469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i="1" dirty="0" smtClean="0"/>
              <a:t>D</a:t>
            </a:r>
            <a:endParaRPr lang="ru-RU" sz="5400" i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915816" y="5517232"/>
            <a:ext cx="5469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i="1" dirty="0" smtClean="0"/>
              <a:t>K</a:t>
            </a:r>
            <a:endParaRPr lang="ru-RU" sz="5400" i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203848" y="371703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i="1" dirty="0" smtClean="0"/>
              <a:t>6</a:t>
            </a:r>
            <a:endParaRPr lang="ru-RU" sz="5400" i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835696" y="551723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i="1" dirty="0" smtClean="0"/>
              <a:t>5</a:t>
            </a:r>
            <a:endParaRPr lang="ru-RU" sz="5400" i="1" dirty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691680" y="5517232"/>
            <a:ext cx="5544616" cy="0"/>
          </a:xfrm>
          <a:prstGeom prst="line">
            <a:avLst/>
          </a:prstGeom>
          <a:ln w="76200" cap="rnd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1691680" y="2780928"/>
            <a:ext cx="1368152" cy="2736304"/>
          </a:xfrm>
          <a:prstGeom prst="line">
            <a:avLst/>
          </a:prstGeom>
          <a:ln w="76200" cap="rnd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059832" y="2780928"/>
            <a:ext cx="3672408" cy="0"/>
          </a:xfrm>
          <a:prstGeom prst="line">
            <a:avLst/>
          </a:prstGeom>
          <a:ln w="76200" cap="rnd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6732240" y="2780928"/>
            <a:ext cx="504056" cy="2736304"/>
          </a:xfrm>
          <a:prstGeom prst="line">
            <a:avLst/>
          </a:prstGeom>
          <a:ln w="76200" cap="rnd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131840" y="2780928"/>
            <a:ext cx="0" cy="2736304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Группа 40"/>
          <p:cNvGrpSpPr/>
          <p:nvPr/>
        </p:nvGrpSpPr>
        <p:grpSpPr>
          <a:xfrm>
            <a:off x="3131840" y="5229200"/>
            <a:ext cx="288032" cy="288032"/>
            <a:chOff x="3059832" y="5229200"/>
            <a:chExt cx="288032" cy="288032"/>
          </a:xfrm>
        </p:grpSpPr>
        <p:cxnSp>
          <p:nvCxnSpPr>
            <p:cNvPr id="42" name="Прямая соединительная линия 41"/>
            <p:cNvCxnSpPr/>
            <p:nvPr/>
          </p:nvCxnSpPr>
          <p:spPr>
            <a:xfrm flipH="1">
              <a:off x="3059832" y="5229200"/>
              <a:ext cx="288032" cy="0"/>
            </a:xfrm>
            <a:prstGeom prst="line">
              <a:avLst/>
            </a:prstGeom>
            <a:ln w="5715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3347864" y="5229200"/>
              <a:ext cx="0" cy="288032"/>
            </a:xfrm>
            <a:prstGeom prst="line">
              <a:avLst/>
            </a:prstGeom>
            <a:ln w="5715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Прямоугольник 43"/>
          <p:cNvSpPr/>
          <p:nvPr/>
        </p:nvSpPr>
        <p:spPr>
          <a:xfrm>
            <a:off x="4932040" y="544522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i="1" dirty="0" smtClean="0"/>
              <a:t>8</a:t>
            </a:r>
            <a:endParaRPr lang="ru-RU" sz="5400" i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644008" y="191683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i="1" dirty="0" smtClean="0"/>
              <a:t>7</a:t>
            </a:r>
            <a:endParaRPr lang="ru-RU" sz="5400" i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55576" y="3140968"/>
            <a:ext cx="14766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i="1" dirty="0" smtClean="0">
                <a:solidFill>
                  <a:srgbClr val="7030A0"/>
                </a:solidFill>
              </a:rPr>
              <a:t>S = ?</a:t>
            </a:r>
            <a:endParaRPr lang="ru-RU" sz="54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5976664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Найдите площадь фигуры: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1331640" y="3789040"/>
            <a:ext cx="576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i="1" dirty="0" smtClean="0"/>
              <a:t>A</a:t>
            </a:r>
            <a:endParaRPr lang="ru-RU" sz="5400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11860" y="1484784"/>
            <a:ext cx="5613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i="1" dirty="0" smtClean="0"/>
              <a:t>B</a:t>
            </a:r>
            <a:endParaRPr lang="ru-RU" sz="5400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08004" y="3717032"/>
            <a:ext cx="5469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i="1" dirty="0" smtClean="0"/>
              <a:t>C</a:t>
            </a:r>
            <a:endParaRPr lang="ru-RU" sz="5400" i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5508104" y="2204864"/>
            <a:ext cx="25922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i="1" dirty="0" smtClean="0"/>
              <a:t>AC = </a:t>
            </a:r>
            <a:r>
              <a:rPr lang="ru-RU" sz="5400" i="1" dirty="0"/>
              <a:t>8</a:t>
            </a:r>
            <a:endParaRPr lang="en-US" sz="5400" i="1" dirty="0" smtClean="0"/>
          </a:p>
          <a:p>
            <a:r>
              <a:rPr lang="en-US" sz="5400" i="1" dirty="0" smtClean="0"/>
              <a:t>BD = </a:t>
            </a:r>
            <a:r>
              <a:rPr lang="ru-RU" sz="5400" i="1" dirty="0" smtClean="0"/>
              <a:t>1</a:t>
            </a:r>
            <a:r>
              <a:rPr lang="en-US" sz="5400" i="1" dirty="0" smtClean="0"/>
              <a:t>6</a:t>
            </a:r>
            <a:endParaRPr lang="ru-RU" sz="5400" i="1" dirty="0"/>
          </a:p>
        </p:txBody>
      </p:sp>
      <p:sp>
        <p:nvSpPr>
          <p:cNvPr id="15" name="Ромб 14"/>
          <p:cNvSpPr/>
          <p:nvPr/>
        </p:nvSpPr>
        <p:spPr>
          <a:xfrm>
            <a:off x="1979712" y="2204864"/>
            <a:ext cx="2520280" cy="4176464"/>
          </a:xfrm>
          <a:prstGeom prst="diamond">
            <a:avLst/>
          </a:prstGeom>
          <a:noFill/>
          <a:ln w="762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>
            <a:stCxn id="15" idx="0"/>
            <a:endCxn id="15" idx="2"/>
          </p:cNvCxnSpPr>
          <p:nvPr/>
        </p:nvCxnSpPr>
        <p:spPr>
          <a:xfrm>
            <a:off x="3239852" y="2204864"/>
            <a:ext cx="0" cy="41764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5" idx="1"/>
            <a:endCxn id="15" idx="3"/>
          </p:cNvCxnSpPr>
          <p:nvPr/>
        </p:nvCxnSpPr>
        <p:spPr>
          <a:xfrm>
            <a:off x="1979712" y="4293096"/>
            <a:ext cx="252028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2519772" y="5934670"/>
            <a:ext cx="5469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i="1" dirty="0" smtClean="0"/>
              <a:t>D</a:t>
            </a:r>
            <a:endParaRPr lang="ru-RU" sz="5400" i="1" dirty="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H="1">
            <a:off x="3635896" y="3140968"/>
            <a:ext cx="432048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 flipV="1">
            <a:off x="2411760" y="3140968"/>
            <a:ext cx="432048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635896" y="5229200"/>
            <a:ext cx="432048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2411760" y="5229200"/>
            <a:ext cx="432048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6012160" y="4653136"/>
            <a:ext cx="14766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i="1" dirty="0" smtClean="0">
                <a:solidFill>
                  <a:srgbClr val="7030A0"/>
                </a:solidFill>
              </a:rPr>
              <a:t>S = ?</a:t>
            </a:r>
            <a:endParaRPr lang="ru-RU" sz="54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51521" y="1412776"/>
            <a:ext cx="828092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№1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Найдите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площадь треугольника, две стороны которого равны 4 и 6, а угол между ними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60˚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251521" y="2852936"/>
            <a:ext cx="828092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№2.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равнобедренной трапеции основания равны 2 и 8, а один из углов между боковой стороной и основанием равен 45°. Найдите площадь этой трапеции.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Рисунок 21" descr="undefine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509120"/>
            <a:ext cx="3024336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198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8832</TotalTime>
  <Words>494</Words>
  <Application>Microsoft Office PowerPoint</Application>
  <PresentationFormat>Экран (4:3)</PresentationFormat>
  <Paragraphs>152</Paragraphs>
  <Slides>20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Georgia</vt:lpstr>
      <vt:lpstr>Monotype Corsiva</vt:lpstr>
      <vt:lpstr>Segoe Print</vt:lpstr>
      <vt:lpstr>Times New Roman</vt:lpstr>
      <vt:lpstr>Тема Office</vt:lpstr>
      <vt:lpstr>Формула</vt:lpstr>
      <vt:lpstr> «Знания по геометрии или умение пользоваться формулами необходимы почти каждому  мастеру или рабочему»       (А.Н. Колмогоров)</vt:lpstr>
      <vt:lpstr>        ПЛОЩАДЬ</vt:lpstr>
      <vt:lpstr>Математический диктант</vt:lpstr>
      <vt:lpstr>Устная работа</vt:lpstr>
      <vt:lpstr>Найдите площадь фигуры:</vt:lpstr>
      <vt:lpstr> Найдите площадь фигуры:</vt:lpstr>
      <vt:lpstr>Устная работа Найдите площадь фигуры:</vt:lpstr>
      <vt:lpstr> Найдите площадь фигуры:</vt:lpstr>
      <vt:lpstr>Презентация PowerPoint</vt:lpstr>
      <vt:lpstr>Практическая работа</vt:lpstr>
      <vt:lpstr>Выполните необходимые измерения и вычислите площадь фигуры:</vt:lpstr>
      <vt:lpstr>Работа в группах</vt:lpstr>
      <vt:lpstr> </vt:lpstr>
      <vt:lpstr>Формула Пика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Устная работа. Найдите площадь фигуры:</dc:title>
  <dc:creator>Лена</dc:creator>
  <cp:lastModifiedBy>ОГЭ</cp:lastModifiedBy>
  <cp:revision>773</cp:revision>
  <dcterms:created xsi:type="dcterms:W3CDTF">2013-04-09T18:33:03Z</dcterms:created>
  <dcterms:modified xsi:type="dcterms:W3CDTF">2026-03-02T18:05:13Z</dcterms:modified>
</cp:coreProperties>
</file>