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9" r:id="rId3"/>
    <p:sldId id="260" r:id="rId4"/>
    <p:sldId id="258" r:id="rId5"/>
    <p:sldId id="264" r:id="rId6"/>
    <p:sldId id="265" r:id="rId7"/>
    <p:sldId id="266" r:id="rId8"/>
    <p:sldId id="267" r:id="rId9"/>
    <p:sldId id="268"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73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6B562EE2-9CE7-47D2-81EA-F667FC3291DE}" type="datetimeFigureOut">
              <a:rPr lang="ru-RU" smtClean="0"/>
              <a:t>14.02.2022</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0B2A9C1F-044B-4F19-966A-725E1B57D223}"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B562EE2-9CE7-47D2-81EA-F667FC3291DE}" type="datetimeFigureOut">
              <a:rPr lang="ru-RU" smtClean="0"/>
              <a:t>14.02.2022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B2A9C1F-044B-4F19-966A-725E1B57D22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B562EE2-9CE7-47D2-81EA-F667FC3291DE}" type="datetimeFigureOut">
              <a:rPr lang="ru-RU" smtClean="0"/>
              <a:t>14.02.2022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B2A9C1F-044B-4F19-966A-725E1B57D223}"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B562EE2-9CE7-47D2-81EA-F667FC3291DE}" type="datetimeFigureOut">
              <a:rPr lang="ru-RU" smtClean="0"/>
              <a:t>14.02.2022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B2A9C1F-044B-4F19-966A-725E1B57D223}"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B562EE2-9CE7-47D2-81EA-F667FC3291DE}" type="datetimeFigureOut">
              <a:rPr lang="ru-RU" smtClean="0"/>
              <a:t>14.02.2022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B2A9C1F-044B-4F19-966A-725E1B57D223}"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6B562EE2-9CE7-47D2-81EA-F667FC3291DE}" type="datetimeFigureOut">
              <a:rPr lang="ru-RU" smtClean="0"/>
              <a:t>14.02.2022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B2A9C1F-044B-4F19-966A-725E1B57D223}" type="slidenum">
              <a:rPr lang="ru-RU" smtClean="0"/>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6B562EE2-9CE7-47D2-81EA-F667FC3291DE}" type="datetimeFigureOut">
              <a:rPr lang="ru-RU" smtClean="0"/>
              <a:t>14.02.2022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B2A9C1F-044B-4F19-966A-725E1B57D223}" type="slidenum">
              <a:rPr lang="ru-RU" smtClean="0"/>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6B562EE2-9CE7-47D2-81EA-F667FC3291DE}" type="datetimeFigureOut">
              <a:rPr lang="ru-RU" smtClean="0"/>
              <a:t>14.02.2022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B2A9C1F-044B-4F19-966A-725E1B57D223}"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562EE2-9CE7-47D2-81EA-F667FC3291DE}" type="datetimeFigureOut">
              <a:rPr lang="ru-RU" smtClean="0"/>
              <a:t>14.02.2022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B2A9C1F-044B-4F19-966A-725E1B57D22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6B562EE2-9CE7-47D2-81EA-F667FC3291DE}" type="datetimeFigureOut">
              <a:rPr lang="ru-RU" smtClean="0"/>
              <a:t>14.02.2022</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0B2A9C1F-044B-4F19-966A-725E1B57D223}"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6B562EE2-9CE7-47D2-81EA-F667FC3291DE}" type="datetimeFigureOut">
              <a:rPr lang="ru-RU" smtClean="0"/>
              <a:t>14.02.2022</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0B2A9C1F-044B-4F19-966A-725E1B57D223}"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6B562EE2-9CE7-47D2-81EA-F667FC3291DE}" type="datetimeFigureOut">
              <a:rPr lang="ru-RU" smtClean="0"/>
              <a:t>14.02.2022</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0B2A9C1F-044B-4F19-966A-725E1B57D223}"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62674"/>
          </a:xfrm>
        </p:spPr>
        <p:txBody>
          <a:bodyPr>
            <a:normAutofit/>
          </a:bodyPr>
          <a:lstStyle/>
          <a:p>
            <a:pPr marL="0" indent="0" algn="ctr">
              <a:buNone/>
            </a:pPr>
            <a:r>
              <a:rPr lang="tt-RU" b="1" dirty="0" smtClean="0">
                <a:solidFill>
                  <a:srgbClr val="0070C0"/>
                </a:solidFill>
              </a:rPr>
              <a:t/>
            </a:r>
            <a:br>
              <a:rPr lang="tt-RU" b="1" dirty="0" smtClean="0">
                <a:solidFill>
                  <a:srgbClr val="0070C0"/>
                </a:solidFill>
              </a:rPr>
            </a:br>
            <a:r>
              <a:rPr lang="tt-RU" b="1" dirty="0" smtClean="0">
                <a:solidFill>
                  <a:srgbClr val="0070C0"/>
                </a:solidFill>
              </a:rPr>
              <a:t>Проект эше</a:t>
            </a:r>
            <a:r>
              <a:rPr lang="tt-RU" dirty="0" smtClean="0"/>
              <a:t/>
            </a:r>
            <a:br>
              <a:rPr lang="tt-RU" dirty="0" smtClean="0"/>
            </a:br>
            <a:r>
              <a:rPr lang="tt-RU" b="1" dirty="0">
                <a:solidFill>
                  <a:srgbClr val="FF0000"/>
                </a:solidFill>
              </a:rPr>
              <a:t>Төбәгебездә яшәүче төрле милләт кешеләренең милли киемнәре</a:t>
            </a:r>
            <a:r>
              <a:rPr lang="ru-RU" dirty="0" smtClean="0">
                <a:effectLst/>
              </a:rPr>
              <a:t/>
            </a:r>
            <a:br>
              <a:rPr lang="ru-RU" dirty="0" smtClean="0">
                <a:effectLst/>
              </a:rPr>
            </a:br>
            <a:r>
              <a:rPr lang="tt-RU" dirty="0" smtClean="0"/>
              <a:t/>
            </a:r>
            <a:br>
              <a:rPr lang="tt-RU" dirty="0" smtClean="0"/>
            </a:br>
            <a:r>
              <a:rPr lang="tt-RU" dirty="0"/>
              <a:t/>
            </a:r>
            <a:br>
              <a:rPr lang="tt-RU" dirty="0"/>
            </a:br>
            <a:endParaRPr lang="ru-RU" dirty="0"/>
          </a:p>
        </p:txBody>
      </p:sp>
    </p:spTree>
    <p:extLst>
      <p:ext uri="{BB962C8B-B14F-4D97-AF65-F5344CB8AC3E}">
        <p14:creationId xmlns:p14="http://schemas.microsoft.com/office/powerpoint/2010/main" val="33569159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692697"/>
            <a:ext cx="6965245" cy="576064"/>
          </a:xfrm>
        </p:spPr>
        <p:txBody>
          <a:bodyPr>
            <a:normAutofit fontScale="90000"/>
          </a:bodyPr>
          <a:lstStyle/>
          <a:p>
            <a:r>
              <a:rPr lang="tt-RU" b="1" dirty="0" smtClean="0">
                <a:solidFill>
                  <a:srgbClr val="0070C0"/>
                </a:solidFill>
              </a:rPr>
              <a:t>Максат:</a:t>
            </a:r>
            <a:endParaRPr lang="ru-RU" b="1" dirty="0">
              <a:solidFill>
                <a:srgbClr val="0070C0"/>
              </a:solidFill>
            </a:endParaRPr>
          </a:p>
        </p:txBody>
      </p:sp>
      <p:sp>
        <p:nvSpPr>
          <p:cNvPr id="3" name="Объект 2"/>
          <p:cNvSpPr>
            <a:spLocks noGrp="1"/>
          </p:cNvSpPr>
          <p:nvPr>
            <p:ph idx="1"/>
          </p:nvPr>
        </p:nvSpPr>
        <p:spPr>
          <a:xfrm>
            <a:off x="1043608" y="1268760"/>
            <a:ext cx="7056784" cy="4824536"/>
          </a:xfrm>
        </p:spPr>
        <p:txBody>
          <a:bodyPr/>
          <a:lstStyle/>
          <a:p>
            <a:pPr marL="0" indent="0">
              <a:buNone/>
            </a:pPr>
            <a:r>
              <a:rPr lang="tt-RU" dirty="0" smtClean="0"/>
              <a:t>1</a:t>
            </a:r>
            <a:r>
              <a:rPr lang="tt-RU" sz="2800" b="1" dirty="0" smtClean="0">
                <a:solidFill>
                  <a:srgbClr val="FF0000"/>
                </a:solidFill>
              </a:rPr>
              <a:t>.</a:t>
            </a:r>
            <a:r>
              <a:rPr lang="tt-RU" sz="2800" b="1" dirty="0">
                <a:solidFill>
                  <a:srgbClr val="FF0000"/>
                </a:solidFill>
              </a:rPr>
              <a:t> Ү</a:t>
            </a:r>
            <a:r>
              <a:rPr lang="tt-RU" sz="2800" b="1" dirty="0" smtClean="0">
                <a:solidFill>
                  <a:srgbClr val="FF0000"/>
                </a:solidFill>
              </a:rPr>
              <a:t>зебезнең </a:t>
            </a:r>
            <a:r>
              <a:rPr lang="tt-RU" sz="2800" b="1" dirty="0">
                <a:solidFill>
                  <a:srgbClr val="FF0000"/>
                </a:solidFill>
              </a:rPr>
              <a:t>төбәктә яшәүче төрле милләт кешеләренең киемнәре белән </a:t>
            </a:r>
            <a:r>
              <a:rPr lang="tt-RU" sz="2800" b="1" dirty="0" smtClean="0">
                <a:solidFill>
                  <a:srgbClr val="FF0000"/>
                </a:solidFill>
              </a:rPr>
              <a:t>танышу.</a:t>
            </a:r>
          </a:p>
          <a:p>
            <a:pPr marL="0" indent="0">
              <a:buNone/>
            </a:pPr>
            <a:r>
              <a:rPr lang="tt-RU" sz="2800" b="1" dirty="0" smtClean="0">
                <a:solidFill>
                  <a:srgbClr val="FF0000"/>
                </a:solidFill>
              </a:rPr>
              <a:t>2. Халкыбызның рухи мирасын саклау, борынгы заманнардан ук килгән күңел җәүһәрләрен хәзерге буынга җиткерү.</a:t>
            </a:r>
          </a:p>
          <a:p>
            <a:pPr marL="0" indent="0">
              <a:buNone/>
            </a:pPr>
            <a:r>
              <a:rPr lang="tt-RU" sz="2800" b="1" dirty="0" smtClean="0">
                <a:solidFill>
                  <a:srgbClr val="FF0000"/>
                </a:solidFill>
              </a:rPr>
              <a:t>3. Төрле милләт кешеләренең милли киемнәренә соклану хисе тәрбияләү.</a:t>
            </a:r>
            <a:endParaRPr lang="ru-RU" sz="2800" b="1" dirty="0">
              <a:solidFill>
                <a:srgbClr val="FF0000"/>
              </a:solidFill>
            </a:endParaRPr>
          </a:p>
        </p:txBody>
      </p:sp>
    </p:spTree>
    <p:extLst>
      <p:ext uri="{BB962C8B-B14F-4D97-AF65-F5344CB8AC3E}">
        <p14:creationId xmlns:p14="http://schemas.microsoft.com/office/powerpoint/2010/main" val="3512450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620689"/>
            <a:ext cx="6965245" cy="720080"/>
          </a:xfrm>
        </p:spPr>
        <p:txBody>
          <a:bodyPr>
            <a:normAutofit fontScale="90000"/>
          </a:bodyPr>
          <a:lstStyle/>
          <a:p>
            <a:r>
              <a:rPr lang="tt-RU" b="1" dirty="0" smtClean="0">
                <a:solidFill>
                  <a:srgbClr val="0070C0"/>
                </a:solidFill>
              </a:rPr>
              <a:t>Бурычлар:</a:t>
            </a:r>
            <a:endParaRPr lang="ru-RU" b="1" dirty="0">
              <a:solidFill>
                <a:srgbClr val="0070C0"/>
              </a:solidFill>
            </a:endParaRPr>
          </a:p>
        </p:txBody>
      </p:sp>
      <p:sp>
        <p:nvSpPr>
          <p:cNvPr id="3" name="Объект 2"/>
          <p:cNvSpPr>
            <a:spLocks noGrp="1"/>
          </p:cNvSpPr>
          <p:nvPr>
            <p:ph idx="1"/>
          </p:nvPr>
        </p:nvSpPr>
        <p:spPr>
          <a:xfrm>
            <a:off x="1115616" y="1700808"/>
            <a:ext cx="7056784" cy="4392488"/>
          </a:xfrm>
        </p:spPr>
        <p:txBody>
          <a:bodyPr/>
          <a:lstStyle/>
          <a:p>
            <a:pPr marL="0" indent="0">
              <a:buNone/>
            </a:pPr>
            <a:r>
              <a:rPr lang="tt-RU" sz="2800" b="1" dirty="0" smtClean="0">
                <a:solidFill>
                  <a:srgbClr val="FF0000"/>
                </a:solidFill>
              </a:rPr>
              <a:t>1.Халык </a:t>
            </a:r>
            <a:r>
              <a:rPr lang="tt-RU" sz="2800" b="1" dirty="0">
                <a:solidFill>
                  <a:srgbClr val="FF0000"/>
                </a:solidFill>
              </a:rPr>
              <a:t>традицияләрен күзаллау;</a:t>
            </a:r>
            <a:endParaRPr lang="ru-RU" sz="2800" b="1" i="1" dirty="0">
              <a:solidFill>
                <a:srgbClr val="FF0000"/>
              </a:solidFill>
            </a:endParaRPr>
          </a:p>
          <a:p>
            <a:pPr marL="0" indent="0">
              <a:buNone/>
            </a:pPr>
            <a:r>
              <a:rPr lang="tt-RU" sz="2800" b="1" dirty="0" smtClean="0">
                <a:solidFill>
                  <a:srgbClr val="FF0000"/>
                </a:solidFill>
              </a:rPr>
              <a:t>2. </a:t>
            </a:r>
            <a:r>
              <a:rPr lang="tt-RU" sz="2800" b="1" dirty="0">
                <a:solidFill>
                  <a:srgbClr val="FF0000"/>
                </a:solidFill>
              </a:rPr>
              <a:t>Т</a:t>
            </a:r>
            <a:r>
              <a:rPr lang="tt-RU" sz="2800" b="1" dirty="0" smtClean="0">
                <a:solidFill>
                  <a:srgbClr val="FF0000"/>
                </a:solidFill>
              </a:rPr>
              <a:t>өрле </a:t>
            </a:r>
            <a:r>
              <a:rPr lang="tt-RU" sz="2800" b="1" dirty="0">
                <a:solidFill>
                  <a:srgbClr val="FF0000"/>
                </a:solidFill>
              </a:rPr>
              <a:t>милли киемнәр белән </a:t>
            </a:r>
            <a:r>
              <a:rPr lang="tt-RU" sz="2800" b="1" dirty="0" smtClean="0">
                <a:solidFill>
                  <a:srgbClr val="FF0000"/>
                </a:solidFill>
              </a:rPr>
              <a:t>танышу, тарихын өйрәнү; </a:t>
            </a:r>
          </a:p>
          <a:p>
            <a:pPr marL="0" indent="0">
              <a:buNone/>
            </a:pPr>
            <a:r>
              <a:rPr lang="tt-RU" sz="2800" b="1" i="1" dirty="0" smtClean="0">
                <a:solidFill>
                  <a:srgbClr val="FF0000"/>
                </a:solidFill>
              </a:rPr>
              <a:t>3. Популяр әдәбият битләреннән, музей һәм гыйльми оешмалар фондыннан алынган, күп еллар буена экскурсияләргә йөреп җыелган материалларны өйрәнү</a:t>
            </a:r>
            <a:endParaRPr lang="ru-RU" sz="2800" b="1" i="1" dirty="0">
              <a:solidFill>
                <a:srgbClr val="FF0000"/>
              </a:solidFill>
            </a:endParaRPr>
          </a:p>
          <a:p>
            <a:endParaRPr lang="ru-RU" dirty="0"/>
          </a:p>
        </p:txBody>
      </p:sp>
    </p:spTree>
    <p:extLst>
      <p:ext uri="{BB962C8B-B14F-4D97-AF65-F5344CB8AC3E}">
        <p14:creationId xmlns:p14="http://schemas.microsoft.com/office/powerpoint/2010/main" val="644909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817582"/>
            <a:ext cx="7488831" cy="4483626"/>
          </a:xfrm>
        </p:spPr>
        <p:txBody>
          <a:bodyPr>
            <a:normAutofit/>
          </a:bodyPr>
          <a:lstStyle/>
          <a:p>
            <a:pPr algn="l"/>
            <a:r>
              <a:rPr lang="tt-RU" sz="2800" b="1" dirty="0" smtClean="0">
                <a:solidFill>
                  <a:srgbClr val="FF0000"/>
                </a:solidFill>
              </a:rPr>
              <a:t>2021 нче ел Татарстан җөмһүриятендә Туган телләр һәм Халыклар бердәмлеге елы дип игълан ителгән иде. Әлеге фәрман кысаларында сыйныфыбыз белән төбәгебездә яшәүче төрле милләт кешеләренең милли киемнәрен өйрәнүне максат итеп куеп, эзләнү- тикшеренү эшебезне узган елда ук башлап җибәргән идек. Һәм күп кенә нәтиҗәләргә дә ирештек.</a:t>
            </a:r>
            <a:endParaRPr lang="ru-RU" sz="2800" b="1" dirty="0">
              <a:solidFill>
                <a:srgbClr val="FF0000"/>
              </a:solidFill>
            </a:endParaRPr>
          </a:p>
        </p:txBody>
      </p:sp>
    </p:spTree>
    <p:extLst>
      <p:ext uri="{BB962C8B-B14F-4D97-AF65-F5344CB8AC3E}">
        <p14:creationId xmlns:p14="http://schemas.microsoft.com/office/powerpoint/2010/main" val="244654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620688"/>
            <a:ext cx="6965245" cy="1368152"/>
          </a:xfrm>
        </p:spPr>
        <p:txBody>
          <a:bodyPr>
            <a:noAutofit/>
          </a:bodyPr>
          <a:lstStyle/>
          <a:p>
            <a:r>
              <a:rPr lang="tt-RU" sz="3200" b="1" dirty="0" smtClean="0">
                <a:solidFill>
                  <a:srgbClr val="FF0000"/>
                </a:solidFill>
              </a:rPr>
              <a:t>“Иң тату сыйныф”</a:t>
            </a:r>
            <a:br>
              <a:rPr lang="tt-RU" sz="3200" b="1" dirty="0" smtClean="0">
                <a:solidFill>
                  <a:srgbClr val="FF0000"/>
                </a:solidFill>
              </a:rPr>
            </a:br>
            <a:r>
              <a:rPr lang="en-US" sz="3200" b="1" dirty="0" smtClean="0">
                <a:solidFill>
                  <a:srgbClr val="FF0000"/>
                </a:solidFill>
              </a:rPr>
              <a:t>II</a:t>
            </a:r>
            <a:r>
              <a:rPr lang="tt-RU" sz="3200" b="1" dirty="0" smtClean="0">
                <a:solidFill>
                  <a:srgbClr val="FF0000"/>
                </a:solidFill>
              </a:rPr>
              <a:t> урын. Муниципаль тур</a:t>
            </a:r>
            <a:r>
              <a:rPr lang="tt-RU" sz="3200" dirty="0" smtClean="0"/>
              <a:t/>
            </a:r>
            <a:br>
              <a:rPr lang="tt-RU" sz="3200" dirty="0" smtClean="0"/>
            </a:br>
            <a:endParaRPr lang="ru-RU" sz="3200" dirty="0"/>
          </a:p>
        </p:txBody>
      </p:sp>
      <p:pic>
        <p:nvPicPr>
          <p:cNvPr id="1026" name="Picture 2" descr="C:\Users\Nailya\Downloads\DSCN0400.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rot="286544">
            <a:off x="5078572" y="4044706"/>
            <a:ext cx="2482888" cy="18937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Nailya\Downloads\DSCN04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80380">
            <a:off x="1034550" y="1616799"/>
            <a:ext cx="2650192" cy="23787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Nailya\Downloads\DSCN040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0038" y="1649447"/>
            <a:ext cx="2576218" cy="249859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Nailya\Downloads\DSCN040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37298">
            <a:off x="1889239" y="3515254"/>
            <a:ext cx="2232248" cy="2538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730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620688"/>
            <a:ext cx="6965245" cy="1080121"/>
          </a:xfrm>
        </p:spPr>
        <p:txBody>
          <a:bodyPr>
            <a:normAutofit fontScale="90000"/>
          </a:bodyPr>
          <a:lstStyle/>
          <a:p>
            <a:r>
              <a:rPr lang="tt-RU" sz="3600" b="1" dirty="0" smtClean="0">
                <a:solidFill>
                  <a:srgbClr val="0070C0"/>
                </a:solidFill>
              </a:rPr>
              <a:t>“Йолдызлык”фестивале</a:t>
            </a:r>
            <a:br>
              <a:rPr lang="tt-RU" sz="3600" b="1" dirty="0" smtClean="0">
                <a:solidFill>
                  <a:srgbClr val="0070C0"/>
                </a:solidFill>
              </a:rPr>
            </a:br>
            <a:r>
              <a:rPr lang="tt-RU" sz="3600" b="1" dirty="0" smtClean="0">
                <a:solidFill>
                  <a:srgbClr val="0070C0"/>
                </a:solidFill>
              </a:rPr>
              <a:t>Мунципаль тур</a:t>
            </a:r>
            <a:endParaRPr lang="ru-RU" sz="3600" b="1" dirty="0">
              <a:solidFill>
                <a:srgbClr val="0070C0"/>
              </a:solidFill>
            </a:endParaRPr>
          </a:p>
        </p:txBody>
      </p:sp>
      <p:sp>
        <p:nvSpPr>
          <p:cNvPr id="3" name="Объект 2"/>
          <p:cNvSpPr>
            <a:spLocks noGrp="1"/>
          </p:cNvSpPr>
          <p:nvPr>
            <p:ph sz="quarter" idx="13"/>
          </p:nvPr>
        </p:nvSpPr>
        <p:spPr>
          <a:xfrm>
            <a:off x="899592" y="1700808"/>
            <a:ext cx="3599256" cy="4464496"/>
          </a:xfrm>
        </p:spPr>
        <p:txBody>
          <a:bodyPr/>
          <a:lstStyle/>
          <a:p>
            <a:pPr marL="0" indent="0">
              <a:buNone/>
            </a:pPr>
            <a:r>
              <a:rPr lang="tt-RU" b="1" dirty="0" smtClean="0">
                <a:solidFill>
                  <a:srgbClr val="FF0000"/>
                </a:solidFill>
              </a:rPr>
              <a:t>Садреева Диана</a:t>
            </a:r>
          </a:p>
          <a:p>
            <a:pPr marL="0" indent="0">
              <a:buNone/>
            </a:pPr>
            <a:r>
              <a:rPr lang="tt-RU" b="1" dirty="0" smtClean="0">
                <a:solidFill>
                  <a:srgbClr val="FF0000"/>
                </a:solidFill>
              </a:rPr>
              <a:t>Конферанс – 1 урын</a:t>
            </a:r>
          </a:p>
          <a:p>
            <a:pPr marL="0" indent="0">
              <a:buNone/>
            </a:pPr>
            <a:endParaRPr lang="ru-RU" dirty="0"/>
          </a:p>
        </p:txBody>
      </p:sp>
      <p:sp>
        <p:nvSpPr>
          <p:cNvPr id="4" name="Объект 3"/>
          <p:cNvSpPr>
            <a:spLocks noGrp="1"/>
          </p:cNvSpPr>
          <p:nvPr>
            <p:ph sz="quarter" idx="14"/>
          </p:nvPr>
        </p:nvSpPr>
        <p:spPr>
          <a:xfrm>
            <a:off x="3923928" y="1772816"/>
            <a:ext cx="4464496" cy="3951709"/>
          </a:xfrm>
        </p:spPr>
        <p:txBody>
          <a:bodyPr/>
          <a:lstStyle/>
          <a:p>
            <a:pPr marL="0" indent="0" algn="ctr">
              <a:buNone/>
            </a:pPr>
            <a:r>
              <a:rPr lang="tt-RU" dirty="0" smtClean="0"/>
              <a:t>“</a:t>
            </a:r>
            <a:r>
              <a:rPr lang="tt-RU" b="1" dirty="0" smtClean="0">
                <a:solidFill>
                  <a:srgbClr val="FF0000"/>
                </a:solidFill>
              </a:rPr>
              <a:t>Тамчылар” –дуэт  2 урын</a:t>
            </a:r>
            <a:endParaRPr lang="ru-RU" b="1" dirty="0">
              <a:solidFill>
                <a:srgbClr val="FF0000"/>
              </a:solidFill>
            </a:endParaRPr>
          </a:p>
        </p:txBody>
      </p:sp>
      <p:pic>
        <p:nvPicPr>
          <p:cNvPr id="2050" name="Picture 2" descr="C:\Users\Nailya\Downloads\Диана.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2636912"/>
            <a:ext cx="2520280" cy="341987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Nailya\Downloads\Тамчылар.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636912"/>
            <a:ext cx="3600401" cy="3244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849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altLang="ru-RU" sz="3200" b="1" dirty="0" err="1">
                <a:solidFill>
                  <a:srgbClr val="0070C0"/>
                </a:solidFill>
              </a:rPr>
              <a:t>Мисаловлар</a:t>
            </a:r>
            <a:r>
              <a:rPr lang="ru-RU" altLang="ru-RU" sz="3200" b="1" dirty="0">
                <a:solidFill>
                  <a:srgbClr val="0070C0"/>
                </a:solidFill>
              </a:rPr>
              <a:t> гаи</a:t>
            </a:r>
            <a:r>
              <a:rPr lang="tt-RU" altLang="ru-RU" sz="3200" b="1" dirty="0">
                <a:solidFill>
                  <a:srgbClr val="0070C0"/>
                </a:solidFill>
              </a:rPr>
              <a:t>ләсе сәхнәдә.</a:t>
            </a:r>
            <a:br>
              <a:rPr lang="tt-RU" altLang="ru-RU" sz="3200" b="1" dirty="0">
                <a:solidFill>
                  <a:srgbClr val="0070C0"/>
                </a:solidFill>
              </a:rPr>
            </a:br>
            <a:r>
              <a:rPr lang="tt-RU" altLang="ru-RU" sz="3200" b="1" dirty="0">
                <a:solidFill>
                  <a:srgbClr val="0070C0"/>
                </a:solidFill>
              </a:rPr>
              <a:t>Республикакүләм бәйге. Зонада </a:t>
            </a:r>
            <a:r>
              <a:rPr lang="en-US" altLang="ru-RU" sz="3200" b="1" dirty="0">
                <a:solidFill>
                  <a:srgbClr val="0070C0"/>
                </a:solidFill>
              </a:rPr>
              <a:t>III</a:t>
            </a:r>
            <a:r>
              <a:rPr lang="tt-RU" altLang="ru-RU" sz="3200" b="1" dirty="0">
                <a:solidFill>
                  <a:srgbClr val="0070C0"/>
                </a:solidFill>
              </a:rPr>
              <a:t> урын</a:t>
            </a:r>
            <a:endParaRPr lang="ru-RU" sz="3200" b="1" dirty="0">
              <a:solidFill>
                <a:srgbClr val="0070C0"/>
              </a:solidFill>
            </a:endParaRPr>
          </a:p>
        </p:txBody>
      </p:sp>
      <p:pic>
        <p:nvPicPr>
          <p:cNvPr id="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rot="21051024">
            <a:off x="1053638" y="1960828"/>
            <a:ext cx="2536003" cy="2140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180933">
            <a:off x="4622969" y="2118256"/>
            <a:ext cx="3482887" cy="2785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7704" y="4052940"/>
            <a:ext cx="3167060" cy="2109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4482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817583"/>
            <a:ext cx="6965245" cy="883225"/>
          </a:xfrm>
        </p:spPr>
        <p:txBody>
          <a:bodyPr>
            <a:normAutofit fontScale="90000"/>
          </a:bodyPr>
          <a:lstStyle/>
          <a:p>
            <a:r>
              <a:rPr lang="tt-RU" sz="3200" b="1" dirty="0" smtClean="0">
                <a:solidFill>
                  <a:srgbClr val="0070C0"/>
                </a:solidFill>
              </a:rPr>
              <a:t>Мәктәбебез укучылары Авыл көнендә</a:t>
            </a:r>
            <a:endParaRPr lang="ru-RU" sz="3200" b="1" dirty="0">
              <a:solidFill>
                <a:srgbClr val="0070C0"/>
              </a:solidFill>
            </a:endParaRPr>
          </a:p>
        </p:txBody>
      </p:sp>
      <p:pic>
        <p:nvPicPr>
          <p:cNvPr id="4"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rot="21425583">
            <a:off x="1089846" y="1333954"/>
            <a:ext cx="2618989" cy="1889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1915464"/>
            <a:ext cx="396044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458217">
            <a:off x="1266306" y="3459790"/>
            <a:ext cx="3220792" cy="2416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0172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817583"/>
            <a:ext cx="6965245" cy="811218"/>
          </a:xfrm>
        </p:spPr>
        <p:txBody>
          <a:bodyPr>
            <a:normAutofit/>
          </a:bodyPr>
          <a:lstStyle/>
          <a:p>
            <a:r>
              <a:rPr lang="tt-RU" sz="3200" b="1" dirty="0" smtClean="0">
                <a:solidFill>
                  <a:srgbClr val="0070C0"/>
                </a:solidFill>
              </a:rPr>
              <a:t>Көтелгән нәтиҗә</a:t>
            </a:r>
            <a:r>
              <a:rPr lang="tt-RU" sz="3200" dirty="0" smtClean="0"/>
              <a:t>:</a:t>
            </a:r>
            <a:endParaRPr lang="ru-RU" sz="3200" dirty="0"/>
          </a:p>
        </p:txBody>
      </p:sp>
      <p:sp>
        <p:nvSpPr>
          <p:cNvPr id="3" name="Объект 2"/>
          <p:cNvSpPr>
            <a:spLocks noGrp="1"/>
          </p:cNvSpPr>
          <p:nvPr>
            <p:ph idx="1"/>
          </p:nvPr>
        </p:nvSpPr>
        <p:spPr>
          <a:xfrm>
            <a:off x="899592" y="1556792"/>
            <a:ext cx="7344816" cy="4536504"/>
          </a:xfrm>
        </p:spPr>
        <p:txBody>
          <a:bodyPr/>
          <a:lstStyle/>
          <a:p>
            <a:pPr marL="457200" indent="-457200">
              <a:buAutoNum type="arabicPeriod"/>
            </a:pPr>
            <a:r>
              <a:rPr lang="tt-RU" b="1" dirty="0" smtClean="0">
                <a:solidFill>
                  <a:srgbClr val="FF0000"/>
                </a:solidFill>
              </a:rPr>
              <a:t>Даими рәвештә, милли киемнәрне өйрәнү максатыннан чыгып, экскурсияләр оештыруны дәвам иттерү.</a:t>
            </a:r>
          </a:p>
          <a:p>
            <a:pPr marL="457200" indent="-457200">
              <a:buAutoNum type="arabicPeriod"/>
            </a:pPr>
            <a:r>
              <a:rPr lang="tt-RU" b="1" dirty="0" smtClean="0">
                <a:solidFill>
                  <a:srgbClr val="FF0000"/>
                </a:solidFill>
              </a:rPr>
              <a:t>Фольклор коллективын булдыру һәм чыгышларда милли кием төрләрен табигый халәттә куллану.</a:t>
            </a:r>
          </a:p>
          <a:p>
            <a:pPr marL="457200" indent="-457200">
              <a:buAutoNum type="arabicPeriod"/>
            </a:pPr>
            <a:r>
              <a:rPr lang="tt-RU" b="1" dirty="0" smtClean="0">
                <a:solidFill>
                  <a:srgbClr val="FF0000"/>
                </a:solidFill>
              </a:rPr>
              <a:t>Заманча милли киемнәр уйлап чыгаруда үз өлешеңне кертү</a:t>
            </a:r>
            <a:endParaRPr lang="ru-RU" b="1" dirty="0">
              <a:solidFill>
                <a:srgbClr val="FF0000"/>
              </a:solidFill>
            </a:endParaRPr>
          </a:p>
        </p:txBody>
      </p:sp>
    </p:spTree>
    <p:extLst>
      <p:ext uri="{BB962C8B-B14F-4D97-AF65-F5344CB8AC3E}">
        <p14:creationId xmlns:p14="http://schemas.microsoft.com/office/powerpoint/2010/main" val="332741610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112</TotalTime>
  <Words>196</Words>
  <Application>Microsoft Office PowerPoint</Application>
  <PresentationFormat>Экран (4:3)</PresentationFormat>
  <Paragraphs>21</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Кнопка</vt:lpstr>
      <vt:lpstr> Проект эше Төбәгебездә яшәүче төрле милләт кешеләренең милли киемнәре   </vt:lpstr>
      <vt:lpstr>Максат:</vt:lpstr>
      <vt:lpstr>Бурычлар:</vt:lpstr>
      <vt:lpstr>2021 нче ел Татарстан җөмһүриятендә Туган телләр һәм Халыклар бердәмлеге елы дип игълан ителгән иде. Әлеге фәрман кысаларында сыйныфыбыз белән төбәгебездә яшәүче төрле милләт кешеләренең милли киемнәрен өйрәнүне максат итеп куеп, эзләнү- тикшеренү эшебезне узган елда ук башлап җибәргән идек. Һәм күп кенә нәтиҗәләргә дә ирештек.</vt:lpstr>
      <vt:lpstr>“Иң тату сыйныф” II урын. Муниципаль тур </vt:lpstr>
      <vt:lpstr>“Йолдызлык”фестивале Мунципаль тур</vt:lpstr>
      <vt:lpstr>Мисаловлар гаиләсе сәхнәдә. Республикакүләм бәйге. Зонада III урын</vt:lpstr>
      <vt:lpstr>Мәктәбебез укучылары Авыл көнендә</vt:lpstr>
      <vt:lpstr>Көтелгән нәтиҗә:</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эше Төбәгебездә яшәүче төрле милләт кешеләренең милли киемнәре</dc:title>
  <dc:creator>Nailya</dc:creator>
  <cp:lastModifiedBy>Школа</cp:lastModifiedBy>
  <cp:revision>12</cp:revision>
  <dcterms:created xsi:type="dcterms:W3CDTF">2022-02-07T18:21:46Z</dcterms:created>
  <dcterms:modified xsi:type="dcterms:W3CDTF">2022-02-14T06:35:01Z</dcterms:modified>
</cp:coreProperties>
</file>