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  <p:sldId id="269" r:id="rId7"/>
    <p:sldId id="261" r:id="rId8"/>
    <p:sldId id="262" r:id="rId9"/>
    <p:sldId id="263" r:id="rId10"/>
    <p:sldId id="264" r:id="rId11"/>
    <p:sldId id="265" r:id="rId12"/>
    <p:sldId id="272" r:id="rId13"/>
    <p:sldId id="267" r:id="rId14"/>
    <p:sldId id="273" r:id="rId1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1872" y="-3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3;&#1091;&#1083;&#1100;&#1095;&#1072;&#1095;&#1072;&#1082;\Desktop\&#1051;&#1080;&#1089;&#1090;%20Microsoft%20Excel%20(3)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3600" b="0" i="0" u="none" strike="noStrike" kern="1200" cap="none" spc="2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320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состав села Ямбухтино</a:t>
            </a:r>
          </a:p>
          <a:p>
            <a:pPr algn="ctr">
              <a:defRPr sz="3600" b="0" i="0" u="none" strike="noStrike" kern="1200" cap="none" spc="2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320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год</a:t>
            </a:r>
          </a:p>
        </c:rich>
      </c:tx>
      <c:layout>
        <c:manualLayout>
          <c:xMode val="edge"/>
          <c:yMode val="edge"/>
          <c:x val="0.19084022309711304"/>
          <c:y val="0"/>
        </c:manualLayout>
      </c:layout>
      <c:spPr>
        <a:noFill/>
        <a:ln>
          <a:noFill/>
        </a:ln>
        <a:effectLst/>
      </c:spPr>
    </c:title>
    <c:view3D>
      <c:depthPercent val="100"/>
      <c:rAngAx val="1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ser>
          <c:idx val="0"/>
          <c:order val="0"/>
          <c:spPr>
            <a:gradFill rotWithShape="1">
              <a:gsLst>
                <a:gs pos="0">
                  <a:schemeClr val="accent1">
                    <a:tint val="50000"/>
                    <a:satMod val="300000"/>
                  </a:schemeClr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p3d contourW="9525">
              <a:contourClr>
                <a:schemeClr val="accent1">
                  <a:shade val="95000"/>
                </a:schemeClr>
              </a:contourClr>
            </a:sp3d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Sheet1!$A$1:$A$6</c:f>
              <c:strCache>
                <c:ptCount val="6"/>
                <c:pt idx="0">
                  <c:v>Татары</c:v>
                </c:pt>
                <c:pt idx="1">
                  <c:v>Азербайжанцы</c:v>
                </c:pt>
                <c:pt idx="2">
                  <c:v>Русские</c:v>
                </c:pt>
                <c:pt idx="3">
                  <c:v>Чуваши</c:v>
                </c:pt>
                <c:pt idx="4">
                  <c:v>Аварцы</c:v>
                </c:pt>
                <c:pt idx="5">
                  <c:v>Якуты</c:v>
                </c:pt>
              </c:strCache>
            </c:strRef>
          </c:cat>
          <c:val>
            <c:numRef>
              <c:f>Sheet1!$B$1:$B$6</c:f>
              <c:numCache>
                <c:formatCode>0.00%</c:formatCode>
                <c:ptCount val="6"/>
                <c:pt idx="0">
                  <c:v>0.9740000000000002</c:v>
                </c:pt>
                <c:pt idx="1">
                  <c:v>9.5000000000000223E-3</c:v>
                </c:pt>
                <c:pt idx="2">
                  <c:v>4.700000000000008E-3</c:v>
                </c:pt>
                <c:pt idx="3">
                  <c:v>4.700000000000008E-3</c:v>
                </c:pt>
                <c:pt idx="4">
                  <c:v>4.700000000000008E-3</c:v>
                </c:pt>
                <c:pt idx="5">
                  <c:v>2.4000000000000052E-4</c:v>
                </c:pt>
              </c:numCache>
            </c:numRef>
          </c:val>
        </c:ser>
        <c:dLbls>
          <c:showVal val="1"/>
        </c:dLbls>
        <c:shape val="box"/>
        <c:axId val="190756352"/>
        <c:axId val="190757888"/>
        <c:axId val="0"/>
      </c:bar3DChart>
      <c:catAx>
        <c:axId val="19075635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8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90757888"/>
        <c:crosses val="autoZero"/>
        <c:auto val="1"/>
        <c:lblAlgn val="ctr"/>
        <c:lblOffset val="100"/>
      </c:catAx>
      <c:valAx>
        <c:axId val="19075788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tickLblPos val="nextTo"/>
        <c:crossAx val="1907563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3" Type="http://schemas.microsoft.com/office/2007/relationships/hdphoto" Target="NUL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66800" y="1600200"/>
            <a:ext cx="7543800" cy="198120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Исследовательский проект </a:t>
            </a:r>
          </a:p>
          <a:p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«Мое село Ямбухтино в задачах на проценты» </a:t>
            </a:r>
            <a:endParaRPr lang="ru-RU" sz="40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24200" y="5867400"/>
            <a:ext cx="510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Руководитель: учитель  математики Сафина Г.Г.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1219200"/>
            <a:ext cx="84582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Районная исследовательская конференция «Мышление эпохи НАНО»</a:t>
            </a:r>
            <a:endParaRPr lang="ru-RU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971800" y="4572000"/>
            <a:ext cx="5715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Выполнил: ученик 6 класса филиала МБОУ «Никольская СОШ» Спасского муниципального района РТ в с.Ямбухтино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Галяутдинов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Азат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8600" y="228601"/>
            <a:ext cx="8534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t-RU" sz="2000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 «Отдел образования исполнительного комитета Спасского муниципального района РТ»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mon.tatarstan.ru/rus/file/pub/pub_26576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304800"/>
            <a:ext cx="1752600" cy="1877786"/>
          </a:xfrm>
          <a:prstGeom prst="rect">
            <a:avLst/>
          </a:prstGeom>
          <a:noFill/>
        </p:spPr>
      </p:pic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533400" y="1143000"/>
            <a:ext cx="8610600" cy="5201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Национальный состав села Ямбухтино: татары- 411, русские -  2   чуваши -2, аварцы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2, якуты-1, азербайджанцы-4. Определите сколько процентов составляет каждая национальность? Ответы округлите до сотых.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Решение: 411+2+2+2+1+4=422 (чел.)  - всего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411 : 422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·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100%≈97,4%  - татары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2: 422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·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100%≈0,47 % - русские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1: 422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·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100%≈0,24 % - якуты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4: 422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·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100%≈0,95% - азербайджанцы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Ответ: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Татары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97,4 %, русские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0,47%, чуваши - 0,47%, аварцы -0,47%, якуты - 0,024 %, азербайджанцы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0,95%.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81200" y="304800"/>
            <a:ext cx="3886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Задача №3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/>
        </p:nvGraphicFramePr>
        <p:xfrm>
          <a:off x="228600" y="304800"/>
          <a:ext cx="8458200" cy="624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b=a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(1+0,01p)</a:t>
            </a:r>
            <a:r>
              <a:rPr lang="ru-RU" baseline="30000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где</a:t>
            </a:r>
          </a:p>
          <a:p>
            <a:pPr>
              <a:buNone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а-первоначальное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значение величины;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b-новое значение величины;</a:t>
            </a:r>
          </a:p>
          <a:p>
            <a:pPr>
              <a:buNone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р-количество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процентов;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n-количество промежутков времени.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676400" y="533400"/>
            <a:ext cx="601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Формула сложных процентов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533400" y="990600"/>
            <a:ext cx="8305800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Житель села Ямбухтино открыл счет в Сбербанке, внеся 100 тыс. рублей на вклад, годовой доход по которому составляет 2,7%  и  решил в течение 2 лет не брать процентные начисления. Какая сумма будет лежать на его счете через 2 года?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Решение: 2,7% = 0,027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Воспользуемся  формулой сложных процентов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</a:t>
            </a:r>
            <a:r>
              <a:rPr lang="en-US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(1+0,01</a:t>
            </a:r>
            <a:r>
              <a:rPr lang="en-US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lang="en-US" sz="2800" baseline="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 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получим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S=100 000 · (1+0,027)</a:t>
            </a:r>
            <a:r>
              <a:rPr lang="en-US" sz="2800" baseline="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 105472,9 (</a:t>
            </a:r>
            <a:r>
              <a:rPr lang="ru-RU" sz="28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руб</a:t>
            </a:r>
            <a:r>
              <a:rPr lang="en-US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.)</a:t>
            </a:r>
            <a:endParaRPr lang="ru-RU" sz="28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Ответ: На его счете через 2 года будет лежать105472 руб. 90 коп.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/>
              <a:t> 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76600" y="381000"/>
            <a:ext cx="3886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Задача №4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gifmania.ru/Animated-Gifs-Animirovannykh-Alfavitov/Animations-Punctuation-Marks/Images-Percent-Sign/Percent-Sign-26315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572139"/>
            <a:ext cx="3395778" cy="39482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1188640" y="332655"/>
            <a:ext cx="7879081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lnSpc>
                <a:spcPct val="200000"/>
              </a:lnSpc>
            </a:pPr>
            <a:r>
              <a:rPr lang="ru-RU" sz="5400" b="1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Спасибо </a:t>
            </a:r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за </a:t>
            </a:r>
          </a:p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                  внимание 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4100" name="Picture 4" descr="http://www.gifmania.ru/Animated-Gifs-Animirovannykh-Alfavitov/Animations-Punctuation-Marks/Images-Percent-Sign/Percent-Sign-2632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797152"/>
            <a:ext cx="762000" cy="762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05370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381000" y="457200"/>
            <a:ext cx="784860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проекта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Научиться решать и составлять задачи на проценты с использованием краеведческого материала.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C:\Users\RADIF\Desktop\ям слайд\z_83c0b05d.jpg"/>
          <p:cNvPicPr/>
          <p:nvPr/>
        </p:nvPicPr>
        <p:blipFill>
          <a:blip r:embed="rId2" cstate="print">
            <a:extLst>
              <a:ext uri="{BEBA8EAE-BF5A-486C-A8C5-ECC9F3942E4B}">
                <a14:imgProps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>
                  <a14:imgLayer r:embed="rId13">
                    <a14:imgEffect>
                      <a14:sharpenSoften amount="25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514600"/>
            <a:ext cx="6096000" cy="3962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81000" y="56138"/>
            <a:ext cx="8763000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Расширить и углубить представление о практическом значении математики в жизни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Рассмотреть виды задач</a:t>
            </a:r>
            <a:r>
              <a:rPr kumimoji="0" lang="tt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проценты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правила их составления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Изучить историю, демографию, географическое положение и современную жизнь села Ямбухтино.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Составить задачи на проценты с использованием сведений о селе Ямбухтино.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609600" y="609600"/>
            <a:ext cx="7924800" cy="236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Гипотеза проекта: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Придумывая собственную задачу, мы глубже вникаем в ее математическую суть, анализируем и сравниваем известные типы задач и пополняем свой математический опыт.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457200" y="3581400"/>
            <a:ext cx="8030340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Актуальность проекта: </a:t>
            </a: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ногие жизненные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ситуации требуют  знания вычисления процентов: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получение кредитов в банке,  вклады сбережений,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покупка товара в кредит и т.д.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2.bp.blogspot.com/-6xu6sztSrpY/VWYk_ZllLXI/AAAAAAAAAdM/KSKfeI1qRks/s1600/1742845_html_42431f1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38400" y="2971800"/>
            <a:ext cx="3733800" cy="286258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905000" y="381001"/>
            <a:ext cx="472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Из истории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1085051"/>
            <a:ext cx="8382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Слово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«процент»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латинского происхождения. Проценты были широко распространены в Древнем Риме. Римляне называли процентами деньги, которые платил должник заимодавцу за каждую сотню.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95600" y="6096000"/>
            <a:ext cx="2743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cto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- c/o - %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4928" y="1301228"/>
            <a:ext cx="5400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Процентом называют </a:t>
            </a:r>
            <a:b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одну сотую часть .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6367" y="2826927"/>
            <a:ext cx="487680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Слово «процент» заменяют знаком  %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67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5528" y="1249533"/>
            <a:ext cx="3145375" cy="3179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Object 68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3999" y="4953000"/>
            <a:ext cx="3746659" cy="99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Прямоугольник 14"/>
          <p:cNvSpPr/>
          <p:nvPr/>
        </p:nvSpPr>
        <p:spPr>
          <a:xfrm>
            <a:off x="653478" y="5186411"/>
            <a:ext cx="11753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3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1% =</a:t>
            </a:r>
            <a:endParaRPr lang="ru-RU" sz="3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6922147"/>
              </p:ext>
            </p:extLst>
          </p:nvPr>
        </p:nvGraphicFramePr>
        <p:xfrm>
          <a:off x="1828800" y="4953000"/>
          <a:ext cx="1015008" cy="1116330"/>
        </p:xfrm>
        <a:graphic>
          <a:graphicData uri="http://schemas.openxmlformats.org/drawingml/2006/table">
            <a:tbl>
              <a:tblPr/>
              <a:tblGrid>
                <a:gridCol w="1015008"/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cxnSp>
        <p:nvCxnSpPr>
          <p:cNvPr id="22" name="Прямая соединительная линия 21"/>
          <p:cNvCxnSpPr/>
          <p:nvPr/>
        </p:nvCxnSpPr>
        <p:spPr>
          <a:xfrm>
            <a:off x="2005960" y="5507988"/>
            <a:ext cx="60960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3597776" y="5107169"/>
            <a:ext cx="1977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Целое =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32464" y="395091"/>
            <a:ext cx="4896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про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r>
              <a:rPr lang="tt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ент?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609600"/>
            <a:ext cx="845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Основные виды задач на проценты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685800" y="1600200"/>
            <a:ext cx="7772400" cy="3246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Нахождение числа по его процентам.</a:t>
            </a:r>
            <a:endParaRPr kumimoji="0" lang="ru-RU" sz="28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Нахождение процентов данного числа.</a:t>
            </a:r>
            <a:endParaRPr kumimoji="0" lang="ru-RU" sz="28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Нахождение процентного отношения чисел.</a:t>
            </a:r>
            <a:endParaRPr kumimoji="0" lang="ru-RU" sz="28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Увеличение или уменьшение на несколько процентов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685800" y="1219200"/>
            <a:ext cx="8153400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Площадь Спасского района равна 2028 км</a:t>
            </a:r>
            <a:r>
              <a:rPr kumimoji="0" lang="ru-RU" sz="28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а площадь села Ямбухтино 87 км</a:t>
            </a:r>
            <a:r>
              <a:rPr kumimoji="0" lang="ru-RU" sz="28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Какой процент от площади района составляет площадь села? Ответ округлите до целых.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Решение: 87 : 2028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·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100% ≈ 4%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Ответ: Площадь села составляет 4 % от площади района.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29000" y="457200"/>
            <a:ext cx="3886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Задача №1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609600" y="1219200"/>
            <a:ext cx="815340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Численность населения в селе Ямбухтино в 2016 году  455, а в 2020 году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422. Определите на сколько процентов уменьшилась численность населения за эти годы? Ответ округлите до целых.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Решение: 1) 422</a:t>
            </a:r>
            <a:r>
              <a:rPr kumimoji="0" lang="tt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: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455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·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100%≈93%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2) 100%-93%=7%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Ответ: За эти годы численность населения уменьшилась на 7%.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29000" y="457200"/>
            <a:ext cx="3581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Задача №2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</TotalTime>
  <Words>595</Words>
  <PresentationFormat>Экран (4:3)</PresentationFormat>
  <Paragraphs>76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Админ</cp:lastModifiedBy>
  <cp:revision>9</cp:revision>
  <dcterms:created xsi:type="dcterms:W3CDTF">2021-03-16T17:46:49Z</dcterms:created>
  <dcterms:modified xsi:type="dcterms:W3CDTF">2021-03-18T18:38:50Z</dcterms:modified>
</cp:coreProperties>
</file>