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1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74" r:id="rId13"/>
    <p:sldId id="275" r:id="rId14"/>
    <p:sldId id="272" r:id="rId15"/>
    <p:sldId id="273" r:id="rId16"/>
    <p:sldId id="276" r:id="rId17"/>
    <p:sldId id="277" r:id="rId18"/>
    <p:sldId id="278" r:id="rId19"/>
    <p:sldId id="279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C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DDFCCBA-C054-4979-97CF-145386E8F4B8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D7CFC5-B108-4066-8C9B-392457E3CA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834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4D94BA-9072-4EB8-A070-FFE252044D1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163005-3E9B-43BA-86CB-70927FFD1CB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5C57C-1ACC-44DB-9367-B83E2119B2C4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103-D13F-422C-ACEC-1A698F7A10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97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8BBF-B836-42D6-BD00-E259A60DF40F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1C3E4-2B8B-43F0-8D6B-554800A251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853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0A711-2171-47E3-AED4-4AF1C50E08E6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A82D-4153-463D-B629-869440AC92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248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1E971-BFE4-42F7-AC1A-8C4E25697766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CAE46-998E-4388-8A83-EE4385AF7E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69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13C1D-4DBD-4215-8BDC-573D3AB1C49C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F6080-2817-4281-ACF0-7C8ABB023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61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47447-05D2-4135-9705-2AD455BFC77C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3976C-3415-4069-8EE2-C1733043C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77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A6AC6-20C4-4E62-A7DF-8E7D22C60BE9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0AFE3-694F-4220-8DAC-6BBFB17EC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65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BC8F3-44B6-4AD1-B990-3B0C5574C19C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833D1-DE0B-4DB3-A627-D7CE73B7B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51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28026-7A3E-4CCC-9528-A83A513536FF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76D8F-2BCD-4BCE-B598-8FD0641ADE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12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345DC-E364-400A-A77A-97769E21817C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2D152-B651-45D4-A060-677BAA2CA9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430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AB0D7-75D5-40FF-8A44-F95B18116112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6875B-B53C-45FD-B4B7-5BBE4D9AE4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06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543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62000" y="1524000"/>
            <a:ext cx="36957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524000"/>
            <a:ext cx="36957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03658-D5CA-4F80-9F4E-961A1687D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401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888BD-6D9B-4149-A231-4BCD9147B8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63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1F82A2-7843-433E-852B-8C160C789807}" type="datetimeFigureOut">
              <a:rPr lang="ru-RU"/>
              <a:pPr>
                <a:defRPr/>
              </a:pPr>
              <a:t>09.12.2014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AD39FC-CD1E-4111-9CA7-496D4D08C0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35" r:id="rId4"/>
    <p:sldLayoutId id="2147483741" r:id="rId5"/>
    <p:sldLayoutId id="2147483736" r:id="rId6"/>
    <p:sldLayoutId id="2147483742" r:id="rId7"/>
    <p:sldLayoutId id="2147483743" r:id="rId8"/>
    <p:sldLayoutId id="2147483744" r:id="rId9"/>
    <p:sldLayoutId id="2147483737" r:id="rId10"/>
    <p:sldLayoutId id="2147483745" r:id="rId11"/>
    <p:sldLayoutId id="2147483746" r:id="rId12"/>
    <p:sldLayoutId id="214748374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http://simvolika.rsl.ru/upload/files/folder_43/mtatarflag.jpg" TargetMode="External"/><Relationship Id="rId5" Type="http://schemas.openxmlformats.org/officeDocument/2006/relationships/image" Target="../media/image12.jpeg"/><Relationship Id="rId4" Type="http://schemas.openxmlformats.org/officeDocument/2006/relationships/image" Target="http://simvolika.rsl.ru/upload/files/folder_43/mtatargerb.gi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8/8d/Coat_of_Arms_of_Tatarstan.svg/250px-Coat_of_Arms_of_Tatarstan.svg.p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2/28/Flag_of_Tatarstan.svg/250px-Flag_of_Tatarstan.svg.p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file:///C:\Users\&#1043;&#1091;&#1079;&#1072;&#1083;&#1080;&#1103;\Desktop\&#1043;&#1048;&#1052;&#1053;_&#1056;&#1077;&#1089;&#1087;&#1091;&#1073;&#1083;&#1080;&#1082;&#1080;_&#1058;&#1072;&#1090;&#1072;&#1088;&#1089;&#1090;&#1072;&#1085;._-_&#1043;&#1080;&#1084;&#1085;_&#1058;&#1072;&#1090;&#1072;&#1088;&#1089;&#1090;&#1072;&#1085;&#1072;_(audiopoisk.com).mp3" TargetMode="External"/><Relationship Id="rId1" Type="http://schemas.microsoft.com/office/2007/relationships/media" Target="file:///C:\Users\&#1043;&#1091;&#1079;&#1072;&#1083;&#1080;&#1103;\Desktop\&#1043;&#1048;&#1052;&#1053;_&#1056;&#1077;&#1089;&#1087;&#1091;&#1073;&#1083;&#1080;&#1082;&#1080;_&#1058;&#1072;&#1090;&#1072;&#1088;&#1089;&#1090;&#1072;&#1085;._-_&#1043;&#1080;&#1084;&#1085;_&#1058;&#1072;&#1090;&#1072;&#1088;&#1089;&#1090;&#1072;&#1085;&#1072;_(audiopoisk.com).mp3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otokzn.ru/kazan/0/1" TargetMode="External"/><Relationship Id="rId2" Type="http://schemas.openxmlformats.org/officeDocument/2006/relationships/hyperlink" Target="http://www.photokzn.ru/articles/0/77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686800" cy="25922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8000" b="1" i="1" dirty="0" smtClean="0">
                <a:solidFill>
                  <a:srgbClr val="002060"/>
                </a:solidFill>
                <a:cs typeface="David" pitchFamily="34" charset="-79"/>
              </a:rPr>
              <a:t>Моя Республика ТАТАРСТАН</a:t>
            </a:r>
            <a:endParaRPr lang="ru-RU" sz="8000" b="1" i="1" dirty="0">
              <a:solidFill>
                <a:srgbClr val="002060"/>
              </a:solidFill>
              <a:cs typeface="David" pitchFamily="34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5301208"/>
            <a:ext cx="36728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Выполнила: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ученица 2 Б класса школы № 26</a:t>
            </a:r>
          </a:p>
          <a:p>
            <a:r>
              <a:rPr lang="ru-RU" dirty="0" err="1" smtClean="0">
                <a:solidFill>
                  <a:schemeClr val="tx2"/>
                </a:solidFill>
              </a:rPr>
              <a:t>г.Нижнекамска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Шакирова Рената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59568" y="4632614"/>
            <a:ext cx="85693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i="1" dirty="0">
                <a:solidFill>
                  <a:srgbClr val="002060"/>
                </a:solidFill>
                <a:latin typeface="Franklin Gothic Book" pitchFamily="34" charset="0"/>
              </a:rPr>
              <a:t>Республика Татарстан</a:t>
            </a:r>
            <a:r>
              <a:rPr lang="ru-RU" altLang="ru-RU" dirty="0">
                <a:solidFill>
                  <a:srgbClr val="002060"/>
                </a:solidFill>
                <a:latin typeface="Franklin Gothic Book" pitchFamily="34" charset="0"/>
              </a:rPr>
              <a:t>, субъект Российской Федерации. </a:t>
            </a:r>
            <a:r>
              <a:rPr lang="ru-RU" altLang="ru-RU" dirty="0" smtClean="0">
                <a:solidFill>
                  <a:srgbClr val="002060"/>
                </a:solidFill>
                <a:latin typeface="Franklin Gothic Book" pitchFamily="34" charset="0"/>
              </a:rPr>
              <a:t>Население около 4 миллионов человек. </a:t>
            </a:r>
            <a:r>
              <a:rPr lang="ru-RU" altLang="ru-RU" dirty="0">
                <a:solidFill>
                  <a:srgbClr val="002060"/>
                </a:solidFill>
                <a:latin typeface="Franklin Gothic Book" pitchFamily="34" charset="0"/>
              </a:rPr>
              <a:t>Основное население — татары </a:t>
            </a:r>
            <a:r>
              <a:rPr lang="ru-RU" altLang="ru-RU" dirty="0" smtClean="0">
                <a:solidFill>
                  <a:srgbClr val="002060"/>
                </a:solidFill>
                <a:latin typeface="Franklin Gothic Book" pitchFamily="34" charset="0"/>
              </a:rPr>
              <a:t>и русские, проживают также чуваши, украинцы, башкиры </a:t>
            </a:r>
            <a:r>
              <a:rPr lang="ru-RU" altLang="ru-RU" dirty="0">
                <a:solidFill>
                  <a:srgbClr val="002060"/>
                </a:solidFill>
                <a:latin typeface="Franklin Gothic Book" pitchFamily="34" charset="0"/>
              </a:rPr>
              <a:t>и др. </a:t>
            </a:r>
            <a:r>
              <a:rPr lang="ru-RU" altLang="ru-RU" dirty="0" smtClean="0">
                <a:solidFill>
                  <a:srgbClr val="002060"/>
                </a:solidFill>
                <a:latin typeface="Franklin Gothic Book" pitchFamily="34" charset="0"/>
              </a:rPr>
              <a:t>Столица </a:t>
            </a:r>
            <a:r>
              <a:rPr lang="ru-RU" altLang="ru-RU" dirty="0">
                <a:solidFill>
                  <a:srgbClr val="002060"/>
                </a:solidFill>
                <a:latin typeface="Franklin Gothic Book" pitchFamily="34" charset="0"/>
              </a:rPr>
              <a:t>— Казань. Другие крупные города: Набережные Челны, Зеленодольск, Нижнекамск, Альметьевск, Чистополь, Бугульма, Елабуга. </a:t>
            </a:r>
            <a:r>
              <a:rPr lang="ru-RU" altLang="ru-RU" dirty="0" smtClean="0">
                <a:solidFill>
                  <a:srgbClr val="002060"/>
                </a:solidFill>
                <a:latin typeface="Franklin Gothic Book" pitchFamily="34" charset="0"/>
              </a:rPr>
              <a:t>Республика образована </a:t>
            </a:r>
            <a:r>
              <a:rPr lang="ru-RU" altLang="ru-RU" dirty="0">
                <a:solidFill>
                  <a:srgbClr val="002060"/>
                </a:solidFill>
                <a:latin typeface="Franklin Gothic Book" pitchFamily="34" charset="0"/>
              </a:rPr>
              <a:t>27 мая 1920 как Татарская АССР. С 1992 Республика Татарстан. Входит в состав Приволжского федерального округа.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33375"/>
            <a:ext cx="748823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0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3929062" cy="7143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404813"/>
            <a:ext cx="4143375" cy="2952750"/>
          </a:xfrm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571875"/>
            <a:ext cx="4071938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57188" y="5715000"/>
            <a:ext cx="39290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Нижнекамск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800" b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b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4716463" y="5300663"/>
            <a:ext cx="39290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Альметьевск</a:t>
            </a:r>
            <a:r>
              <a:rPr lang="ru-RU" sz="2800" dirty="0">
                <a:latin typeface="+mn-lt"/>
                <a:cs typeface="+mn-cs"/>
              </a:rPr>
              <a:t> </a:t>
            </a:r>
            <a:endParaRPr lang="ru-RU" sz="2800" dirty="0">
              <a:solidFill>
                <a:srgbClr val="FFFF00"/>
              </a:solidFill>
              <a:latin typeface="+mn-lt"/>
              <a:cs typeface="+mn-cs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800" b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b="1" kern="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3141663"/>
            <a:ext cx="8215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rgbClr val="002060"/>
                </a:solidFill>
                <a:latin typeface="Franklin Gothic Book" pitchFamily="34" charset="0"/>
              </a:rPr>
              <a:t>Города </a:t>
            </a:r>
            <a:r>
              <a:rPr lang="ru-RU" altLang="ru-RU" sz="3600" b="1" i="1">
                <a:solidFill>
                  <a:srgbClr val="002060"/>
                </a:solidFill>
                <a:latin typeface="Franklin Gothic Book" pitchFamily="34" charset="0"/>
              </a:rPr>
              <a:t>Республики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00113" y="260350"/>
            <a:ext cx="2665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E2D6CF"/>
                </a:solidFill>
                <a:latin typeface="Tahoma" pitchFamily="34" charset="0"/>
                <a:cs typeface="Tahoma" pitchFamily="34" charset="0"/>
              </a:rPr>
              <a:t>Елабуга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33375"/>
            <a:ext cx="4032250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572000" y="404813"/>
            <a:ext cx="4572000" cy="954087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Набережные Челны</a:t>
            </a:r>
            <a:br>
              <a:rPr lang="ru-RU" sz="28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44900"/>
            <a:ext cx="40259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732588" y="6092825"/>
            <a:ext cx="14541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Нижнекамск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93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70" decel="100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770" decel="100000"/>
                                        <p:tgtEl>
                                          <p:spTgt spid="593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45024"/>
            <a:ext cx="8686800" cy="838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Города </a:t>
            </a:r>
            <a:r>
              <a:rPr lang="ru-RU" b="1" i="1" dirty="0" smtClean="0">
                <a:solidFill>
                  <a:srgbClr val="002060"/>
                </a:solidFill>
              </a:rPr>
              <a:t>Республики</a:t>
            </a:r>
            <a:br>
              <a:rPr lang="ru-RU" b="1" i="1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196975"/>
            <a:ext cx="3240087" cy="2232025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96975"/>
            <a:ext cx="3382963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365625"/>
            <a:ext cx="32400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43663" y="1341438"/>
            <a:ext cx="1198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FF00"/>
                </a:solidFill>
                <a:latin typeface="Franklin Gothic Book" pitchFamily="34" charset="0"/>
              </a:rPr>
              <a:t>Чистополь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67175" y="4437063"/>
            <a:ext cx="1076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FF00"/>
                </a:solidFill>
                <a:latin typeface="Franklin Gothic Book" pitchFamily="34" charset="0"/>
              </a:rPr>
              <a:t>Бугульма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10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Герб Республики Татарстан 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500438"/>
            <a:ext cx="2786062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5" descr="Флаг Республики Татарстан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643313"/>
            <a:ext cx="3786187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85750" y="642938"/>
            <a:ext cx="8072438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5400" b="1" i="1">
                <a:solidFill>
                  <a:srgbClr val="3B2C24"/>
                </a:solidFill>
                <a:latin typeface="Tahoma" pitchFamily="34" charset="0"/>
                <a:cs typeface="Tahoma" pitchFamily="34" charset="0"/>
              </a:rPr>
              <a:t>СИМВОЛЫ РЕСПУБЛИКИ ТАТАРСТАН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3890962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ГЕРБ</a:t>
            </a:r>
          </a:p>
        </p:txBody>
      </p:sp>
      <p:pic>
        <p:nvPicPr>
          <p:cNvPr id="8195" name="Picture 4" descr="http://upload.wikimedia.org/wikipedia/commons/thumb/8/8d/Coat_of_Arms_of_Tatarstan.svg/250px-Coat_of_Arms_of_Tatarstan.svg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16113"/>
            <a:ext cx="4449763" cy="444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16463" y="1196975"/>
            <a:ext cx="40417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000" kern="0" dirty="0">
              <a:solidFill>
                <a:srgbClr val="FFCC00"/>
              </a:solidFill>
              <a:latin typeface="+mn-lt"/>
              <a:cs typeface="+mn-cs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000" kern="0" dirty="0">
              <a:solidFill>
                <a:srgbClr val="FFCC00"/>
              </a:solidFill>
              <a:latin typeface="+mn-lt"/>
              <a:cs typeface="+mn-cs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i="1" kern="0" dirty="0">
                <a:solidFill>
                  <a:srgbClr val="002060"/>
                </a:solidFill>
                <a:latin typeface="+mn-lt"/>
                <a:cs typeface="+mn-cs"/>
              </a:rPr>
              <a:t>Автор герба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rgbClr val="002060"/>
                </a:solidFill>
                <a:latin typeface="+mn-lt"/>
                <a:cs typeface="+mn-cs"/>
              </a:rPr>
              <a:t>художник-монументалист, член Союза художников Татарстана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b="1" i="1" kern="0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Риф </a:t>
            </a:r>
            <a:r>
              <a:rPr lang="ru-RU" sz="2800" b="1" i="1" kern="0" dirty="0" err="1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Загреевич</a:t>
            </a:r>
            <a:r>
              <a:rPr lang="ru-RU" sz="2800" b="1" i="1" kern="0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800" b="1" i="1" kern="0" dirty="0" err="1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Фахрутдинов</a:t>
            </a:r>
            <a:r>
              <a:rPr lang="ru-RU" sz="2800" b="1" i="1" kern="0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1400" dirty="0" smtClean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altLang="ru-RU" sz="1400" dirty="0"/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Он 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представляет собой изображение крылатого барса с круглым щитом на </a:t>
            </a: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боку. </a:t>
            </a:r>
            <a:endParaRPr lang="ru-RU" sz="1600" b="1" kern="0" dirty="0">
              <a:solidFill>
                <a:srgbClr val="002060"/>
              </a:solidFill>
              <a:latin typeface="Arial Narrow" panose="020B0606020202030204" pitchFamily="34" charset="0"/>
              <a:cs typeface="+mn-cs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200" b="1" kern="0" dirty="0">
                <a:latin typeface="+mn-lt"/>
                <a:cs typeface="+mn-cs"/>
              </a:rPr>
              <a:t>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3200" b="1" kern="0" dirty="0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538" y="5661025"/>
            <a:ext cx="4297362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i="1" kern="0" dirty="0">
                <a:solidFill>
                  <a:srgbClr val="002060"/>
                </a:solidFill>
                <a:latin typeface="+mn-lt"/>
                <a:cs typeface="+mn-cs"/>
              </a:rPr>
              <a:t>Герб был принят 7 февраля  1992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81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0"/>
            <a:ext cx="2733675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9D00"/>
                </a:solidFill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Флаг РТ</a:t>
            </a:r>
          </a:p>
        </p:txBody>
      </p:sp>
      <p:pic>
        <p:nvPicPr>
          <p:cNvPr id="9219" name="Picture 4" descr="http://upload.wikimedia.org/wikipedia/commons/thumb/2/28/Flag_of_Tatarstan.svg/250px-Flag_of_Tatarstan.svg.png"/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981075"/>
            <a:ext cx="4719637" cy="3233738"/>
          </a:xfrm>
        </p:spPr>
      </p:pic>
      <p:sp>
        <p:nvSpPr>
          <p:cNvPr id="9220" name="Прямоугольник 3"/>
          <p:cNvSpPr>
            <a:spLocks noChangeArrowheads="1"/>
          </p:cNvSpPr>
          <p:nvPr/>
        </p:nvSpPr>
        <p:spPr bwMode="auto">
          <a:xfrm>
            <a:off x="357188" y="4500563"/>
            <a:ext cx="8572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>
                <a:solidFill>
                  <a:srgbClr val="00B050"/>
                </a:solidFill>
                <a:latin typeface="Franklin Gothic Book" pitchFamily="34" charset="0"/>
              </a:rPr>
              <a:t>зелёный</a:t>
            </a:r>
            <a:r>
              <a:rPr lang="ru-RU" altLang="ru-RU" sz="3200" b="1">
                <a:solidFill>
                  <a:srgbClr val="FFCC00"/>
                </a:solidFill>
                <a:latin typeface="Franklin Gothic Book" pitchFamily="34" charset="0"/>
              </a:rPr>
              <a:t> </a:t>
            </a:r>
            <a:r>
              <a:rPr lang="ru-RU" altLang="ru-RU" sz="2000" b="1">
                <a:solidFill>
                  <a:srgbClr val="002060"/>
                </a:solidFill>
                <a:latin typeface="Franklin Gothic Book" pitchFamily="34" charset="0"/>
              </a:rPr>
              <a:t>— зелень весны, цвет ислама, возрождение;</a:t>
            </a:r>
          </a:p>
          <a:p>
            <a:pPr eaLnBrk="1" hangingPunct="1"/>
            <a:r>
              <a:rPr lang="ru-RU" altLang="ru-RU" sz="3600" b="1" i="1">
                <a:solidFill>
                  <a:schemeClr val="bg1"/>
                </a:solidFill>
                <a:latin typeface="Franklin Gothic Book" pitchFamily="34" charset="0"/>
              </a:rPr>
              <a:t>белый</a:t>
            </a:r>
            <a:r>
              <a:rPr lang="ru-RU" altLang="ru-RU" sz="3200" b="1" i="1">
                <a:solidFill>
                  <a:schemeClr val="bg1"/>
                </a:solidFill>
                <a:latin typeface="Franklin Gothic Book" pitchFamily="34" charset="0"/>
              </a:rPr>
              <a:t> </a:t>
            </a:r>
            <a:r>
              <a:rPr lang="ru-RU" altLang="ru-RU" sz="2000" b="1">
                <a:solidFill>
                  <a:srgbClr val="002060"/>
                </a:solidFill>
                <a:latin typeface="Franklin Gothic Book" pitchFamily="34" charset="0"/>
              </a:rPr>
              <a:t>— цвет чистоты;</a:t>
            </a:r>
          </a:p>
          <a:p>
            <a:pPr eaLnBrk="1" hangingPunct="1"/>
            <a:r>
              <a:rPr lang="ru-RU" altLang="ru-RU" sz="3200" b="1">
                <a:solidFill>
                  <a:srgbClr val="FF3305"/>
                </a:solidFill>
                <a:latin typeface="Franklin Gothic Book" pitchFamily="34" charset="0"/>
              </a:rPr>
              <a:t>красный</a:t>
            </a:r>
            <a:r>
              <a:rPr lang="ru-RU" altLang="ru-RU" sz="3200" b="1">
                <a:solidFill>
                  <a:srgbClr val="FFCC00"/>
                </a:solidFill>
                <a:latin typeface="Franklin Gothic Book" pitchFamily="34" charset="0"/>
              </a:rPr>
              <a:t> </a:t>
            </a:r>
            <a:r>
              <a:rPr lang="ru-RU" altLang="ru-RU" sz="2000" b="1">
                <a:solidFill>
                  <a:srgbClr val="002060"/>
                </a:solidFill>
                <a:latin typeface="Franklin Gothic Book" pitchFamily="34" charset="0"/>
              </a:rPr>
              <a:t>— зрелость, энергия, сила, жизнь.</a:t>
            </a:r>
          </a:p>
        </p:txBody>
      </p:sp>
      <p:sp>
        <p:nvSpPr>
          <p:cNvPr id="9221" name="Прямоугольник 4"/>
          <p:cNvSpPr>
            <a:spLocks noChangeArrowheads="1"/>
          </p:cNvSpPr>
          <p:nvPr/>
        </p:nvSpPr>
        <p:spPr bwMode="auto">
          <a:xfrm>
            <a:off x="5651500" y="692150"/>
            <a:ext cx="3144838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Автор флага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/>
                </a:solidFill>
                <a:latin typeface="+mn-lt"/>
                <a:cs typeface="+mn-cs"/>
              </a:rPr>
              <a:t>народный художник Республики </a:t>
            </a:r>
            <a:r>
              <a:rPr lang="ru-RU" sz="4400" b="1" i="1" dirty="0">
                <a:solidFill>
                  <a:schemeClr val="tx2"/>
                </a:solidFill>
                <a:latin typeface="+mn-lt"/>
                <a:cs typeface="+mn-cs"/>
              </a:rPr>
              <a:t>Татарстан</a:t>
            </a:r>
            <a:r>
              <a:rPr lang="ru-RU" b="1" i="1" dirty="0">
                <a:solidFill>
                  <a:schemeClr val="tx2"/>
                </a:solidFill>
                <a:latin typeface="+mn-lt"/>
                <a:cs typeface="+mn-cs"/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/>
                </a:solidFill>
                <a:latin typeface="+mn-lt"/>
                <a:cs typeface="+mn-cs"/>
              </a:rPr>
              <a:t> лауреат Государственной премии имени Г. Тукая</a:t>
            </a:r>
            <a:r>
              <a:rPr lang="ru-RU" sz="2400" b="1" dirty="0"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err="1">
                <a:solidFill>
                  <a:srgbClr val="FF0000"/>
                </a:solidFill>
                <a:latin typeface="+mn-lt"/>
                <a:cs typeface="+mn-cs"/>
              </a:rPr>
              <a:t>Тавиль</a:t>
            </a:r>
            <a:r>
              <a:rPr lang="ru-RU" sz="2400" b="1" i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+mn-lt"/>
                <a:cs typeface="+mn-cs"/>
              </a:rPr>
              <a:t>Хазиахметов</a:t>
            </a:r>
            <a:endParaRPr lang="ru-RU" sz="2400" b="1" i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7894" name="Text Box 4"/>
          <p:cNvSpPr txBox="1">
            <a:spLocks noChangeArrowheads="1"/>
          </p:cNvSpPr>
          <p:nvPr/>
        </p:nvSpPr>
        <p:spPr bwMode="auto">
          <a:xfrm>
            <a:off x="250825" y="3644900"/>
            <a:ext cx="500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chemeClr val="tx2"/>
                </a:solidFill>
                <a:latin typeface="Franklin Gothic Book" pitchFamily="34" charset="0"/>
              </a:rPr>
              <a:t>Флаг был принят  29 ноября 1991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92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16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37894" grpId="0"/>
      <p:bldP spid="3789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Гимн РТ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03575" y="1196975"/>
            <a:ext cx="4105275" cy="1689100"/>
          </a:xfrm>
        </p:spPr>
        <p:txBody>
          <a:bodyPr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400" b="1" i="1" dirty="0" smtClean="0"/>
              <a:t>Музыкальное произведение выдающегося татарского композитора</a:t>
            </a:r>
          </a:p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400" b="1" i="1" dirty="0" smtClean="0"/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Рустама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Яхина</a:t>
            </a:r>
            <a:endParaRPr lang="ru-RU" sz="2400" b="1" i="1" dirty="0" smtClean="0">
              <a:solidFill>
                <a:srgbClr val="FF0000"/>
              </a:solidFill>
            </a:endParaRPr>
          </a:p>
        </p:txBody>
      </p:sp>
      <p:sp>
        <p:nvSpPr>
          <p:cNvPr id="38917" name="Text Box 16"/>
          <p:cNvSpPr txBox="1">
            <a:spLocks noChangeArrowheads="1"/>
          </p:cNvSpPr>
          <p:nvPr/>
        </p:nvSpPr>
        <p:spPr bwMode="auto">
          <a:xfrm>
            <a:off x="900113" y="6278563"/>
            <a:ext cx="741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b="1" i="1">
                <a:solidFill>
                  <a:srgbClr val="002060"/>
                </a:solidFill>
                <a:latin typeface="Franklin Gothic Book" pitchFamily="34" charset="0"/>
              </a:rPr>
              <a:t>Гимн был принят 14 июля  1993 г.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141663"/>
            <a:ext cx="352901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3"/>
          <p:cNvSpPr>
            <a:spLocks noChangeArrowheads="1"/>
          </p:cNvSpPr>
          <p:nvPr/>
        </p:nvSpPr>
        <p:spPr bwMode="auto">
          <a:xfrm rot="10800000" flipV="1">
            <a:off x="0" y="3567113"/>
            <a:ext cx="50403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  <a:p>
            <a:r>
              <a:rPr lang="ru-RU" altLang="ru-RU"/>
              <a:t/>
            </a:r>
            <a:br>
              <a:rPr lang="ru-RU" altLang="ru-RU"/>
            </a:br>
            <a:endParaRPr lang="ru-RU" altLang="ru-RU"/>
          </a:p>
        </p:txBody>
      </p:sp>
      <p:pic>
        <p:nvPicPr>
          <p:cNvPr id="12" name="ГИМН_Республики_Татарстан._-_Гимн_Татарстана_(audiopoisk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36562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40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8915" grpId="0" build="p"/>
      <p:bldP spid="389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14937" y="1700808"/>
            <a:ext cx="3929063" cy="34528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ПЕРВЫЙ Президент РЕСПУБЛИКИ ТАТАРСТАН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Шаймиев Минтимер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Шарипович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48260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4606925" y="1628775"/>
            <a:ext cx="453707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00" b="1" i="1" dirty="0">
                <a:solidFill>
                  <a:srgbClr val="FFC000"/>
                </a:solidFill>
                <a:latin typeface="Tahoma" pitchFamily="34" charset="0"/>
                <a:cs typeface="Tahoma" pitchFamily="34" charset="0"/>
              </a:rPr>
              <a:t>Президент Республики Татарстан</a:t>
            </a:r>
          </a:p>
          <a:p>
            <a:pPr algn="ctr" eaLnBrk="1" hangingPunct="1"/>
            <a:r>
              <a:rPr lang="ru-RU" altLang="ru-RU" sz="4400" b="1" i="1" dirty="0" err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Минниханов</a:t>
            </a:r>
            <a:r>
              <a:rPr lang="ru-RU" altLang="ru-RU" sz="4400" b="1" i="1" dirty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4400" b="1" i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Рустам </a:t>
            </a:r>
            <a:r>
              <a:rPr lang="ru-RU" altLang="ru-RU" sz="4400" b="1" i="1" dirty="0" err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Нургалиевич</a:t>
            </a:r>
            <a:endParaRPr lang="ru-RU" altLang="ru-RU" sz="4400" b="1" i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844675"/>
            <a:ext cx="4321175" cy="30273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1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333375"/>
            <a:ext cx="7777162" cy="620713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altLang="ru-RU" sz="4000" b="1" i="1" smtClean="0">
                <a:solidFill>
                  <a:srgbClr val="002060"/>
                </a:solidFill>
              </a:rPr>
              <a:t>Столица Татарстана - КАЗАНЬ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8640763" y="5949950"/>
            <a:ext cx="46037" cy="176213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&amp;Fcy;&amp;ocy;&amp;tcy;&amp;ocy; &amp;Kcy;&amp;acy;&amp;zcy;&amp;acy;&amp;ncy;&amp;scy;&amp;kcy;&amp;icy;&amp;jcy; &amp;Kcy;&amp;rcy;&amp;iecy;&amp;mcy;&amp;lcy;&amp;softcy; &amp;Kcy;&amp;acy;&amp;zcy;&amp;acy;&amp;ncy;&amp;softcy; (&amp;Rcy;&amp;iecy;&amp;scy;&amp;pcy;&amp;ucy;&amp;bcy;&amp;lcy;&amp;icy;&amp;kcy;&amp;acy; &amp;Tcy;&amp;acy;&amp;tcy;&amp;acy;&amp;rcy;&amp;scy;&amp;tcy;&amp;acy;&amp;ncy;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34" y="467722"/>
            <a:ext cx="2100616" cy="280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4" descr="&amp;Fcy;&amp;ocy;&amp;tcy;&amp;ocy; &amp;Kcy;&amp;acy;&amp;zcy;&amp;acy;&amp;ncy;&amp;scy;&amp;kcy;&amp;icy;&amp;jcy; &amp;Kcy;&amp;rcy;&amp;iecy;&amp;mcy;&amp;lcy;&amp;softcy; &amp;Kcy;&amp;acy;&amp;zcy;&amp;acy;&amp;ncy;&amp;softcy; (&amp;Rcy;&amp;iecy;&amp;scy;&amp;pcy;&amp;ucy;&amp;bcy;&amp;lcy;&amp;icy;&amp;kcy;&amp;acy; &amp;Tcy;&amp;acy;&amp;tcy;&amp;acy;&amp;rcy;&amp;scy;&amp;tcy;&amp;acy;&amp;ncy;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505" y="524776"/>
            <a:ext cx="2057939" cy="275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8" name="Picture 6" descr="&amp;Fcy;&amp;ocy;&amp;tcy;&amp;ocy; &amp;Kcy;&amp;acy;&amp;zcy;&amp;acy;&amp;ncy;&amp;scy;&amp;kcy;&amp;icy;&amp;jcy; &amp;Kcy;&amp;rcy;&amp;iecy;&amp;mcy;&amp;lcy;&amp;softcy; &amp;Kcy;&amp;acy;&amp;zcy;&amp;acy;&amp;ncy;&amp;softcy; (&amp;Rcy;&amp;iecy;&amp;scy;&amp;pcy;&amp;ucy;&amp;bcy;&amp;lcy;&amp;icy;&amp;kcy;&amp;acy; &amp;Tcy;&amp;acy;&amp;tcy;&amp;acy;&amp;rcy;&amp;scy;&amp;tcy;&amp;acy;&amp;ncy;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90" y="3645025"/>
            <a:ext cx="199289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226" y="3648861"/>
            <a:ext cx="1836218" cy="2818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1" name="Picture 9" descr="&amp;Fcy;&amp;ocy;&amp;tcy;&amp;ocy; &amp;Kcy;&amp;acy;&amp;zcy;&amp;acy;&amp;ncy;&amp;scy;&amp;kcy;&amp;icy;&amp;jcy; &amp;Kcy;&amp;rcy;&amp;iecy;&amp;mcy;&amp;lcy;&amp;softcy; &amp;Kcy;&amp;acy;&amp;zcy;&amp;acy;&amp;ncy;&amp;softcy; (&amp;Rcy;&amp;iecy;&amp;scy;&amp;pcy;&amp;ucy;&amp;bcy;&amp;lcy;&amp;icy;&amp;kcy;&amp;acy; &amp;Tcy;&amp;acy;&amp;tcy;&amp;acy;&amp;rcy;&amp;scy;&amp;tcy;&amp;acy;&amp;ncy;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27484"/>
            <a:ext cx="238125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82940" y="2546760"/>
            <a:ext cx="228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400" dirty="0" err="1">
                <a:solidFill>
                  <a:srgbClr val="002060"/>
                </a:solidFill>
              </a:rPr>
              <a:t>Зилант</a:t>
            </a:r>
            <a:r>
              <a:rPr lang="ru-RU" sz="1400" dirty="0">
                <a:solidFill>
                  <a:srgbClr val="002060"/>
                </a:solidFill>
              </a:rPr>
              <a:t> (татарский змей </a:t>
            </a:r>
            <a:r>
              <a:rPr lang="ru-RU" sz="1400" dirty="0" err="1">
                <a:solidFill>
                  <a:srgbClr val="002060"/>
                </a:solidFill>
              </a:rPr>
              <a:t>горыныч</a:t>
            </a:r>
            <a:r>
              <a:rPr lang="ru-RU" sz="1400" dirty="0">
                <a:solidFill>
                  <a:srgbClr val="002060"/>
                </a:solidFill>
              </a:rPr>
              <a:t>) на фоне Кремля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286251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solidFill>
                  <a:srgbClr val="002060"/>
                </a:solidFill>
              </a:rPr>
              <a:t>Башня Кремля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92" y="6436191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Памятник Мусе </a:t>
            </a:r>
            <a:r>
              <a:rPr lang="ru-RU" dirty="0" err="1" smtClean="0">
                <a:solidFill>
                  <a:srgbClr val="002060"/>
                </a:solidFill>
              </a:rPr>
              <a:t>Джалилю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66186" y="3286251"/>
            <a:ext cx="226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Мечеть </a:t>
            </a:r>
            <a:r>
              <a:rPr lang="ru-RU" dirty="0" err="1" smtClean="0">
                <a:solidFill>
                  <a:srgbClr val="002060"/>
                </a:solidFill>
              </a:rPr>
              <a:t>Кул</a:t>
            </a:r>
            <a:r>
              <a:rPr lang="ru-RU" dirty="0" smtClean="0">
                <a:solidFill>
                  <a:srgbClr val="002060"/>
                </a:solidFill>
              </a:rPr>
              <a:t> Шариф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9403" name="Picture 11" descr="&amp;Fcy;&amp;ocy;&amp;tcy;&amp;ocy;&amp;gcy;&amp;rcy;&amp;acy;&amp;fcy;&amp;icy;&amp;yacy; &amp;Kcy;&amp;acy;&amp;zcy;&amp;acy;&amp;ncy;&amp;scy;&amp;kcy;&amp;icy;&amp;jcy; &amp;Kcy;&amp;rcy;&amp;iecy;&amp;mcy;&amp;lcy;&amp;softcy; (&amp;Kcy;&amp;acy;&amp;zcy;&amp;acy;&amp;ncy;&amp;softcy; (&amp;Rcy;&amp;iecy;&amp;scy;&amp;pcy;&amp;ucy;&amp;bcy;&amp;lcy;&amp;icy;&amp;kcy;&amp;acy; &amp;Tcy;&amp;acy;&amp;tcy;&amp;acy;&amp;rcy;&amp;scy;&amp;tcy;&amp;acy;&amp;ncy;)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568" y="3906312"/>
            <a:ext cx="2999228" cy="224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19799" y="6251525"/>
            <a:ext cx="2662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Президентский Дворец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8922" y="6436191"/>
            <a:ext cx="24575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Башня </a:t>
            </a:r>
            <a:r>
              <a:rPr lang="ru-RU" dirty="0" err="1" smtClean="0">
                <a:solidFill>
                  <a:srgbClr val="002060"/>
                </a:solidFill>
              </a:rPr>
              <a:t>Сююмбике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59853" y="1556"/>
            <a:ext cx="45321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800" i="1" dirty="0" smtClean="0">
                <a:solidFill>
                  <a:srgbClr val="002060"/>
                </a:solidFill>
                <a:latin typeface="Times New Roman" pitchFamily="18" charset="0"/>
              </a:rPr>
              <a:t>МОЯ ЛЮБИМАЯ КАЗАНЬ!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09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496459" y="1052736"/>
            <a:ext cx="5398853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</a:rPr>
              <a:t> Башня имеет высоту 58 метров и состоит из семи ярусов. А на самой макушке некогда красовался золоченый шпиль с нанизанным на него шаром-яблоком. </a:t>
            </a:r>
          </a:p>
          <a:p>
            <a:r>
              <a:rPr lang="ru-RU" sz="1200" b="1" dirty="0" smtClean="0">
                <a:solidFill>
                  <a:schemeClr val="tx2"/>
                </a:solidFill>
              </a:rPr>
              <a:t>История татарской царицы </a:t>
            </a:r>
            <a:r>
              <a:rPr lang="ru-RU" sz="1200" b="1" dirty="0" err="1" smtClean="0">
                <a:solidFill>
                  <a:schemeClr val="tx2"/>
                </a:solidFill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</a:rPr>
              <a:t> полна легенд и преданий. </a:t>
            </a:r>
          </a:p>
          <a:p>
            <a:r>
              <a:rPr lang="ru-RU" sz="1200" b="1" dirty="0" smtClean="0">
                <a:solidFill>
                  <a:schemeClr val="tx2"/>
                </a:solidFill>
              </a:rPr>
              <a:t>После смерти своего второго мужа хана </a:t>
            </a:r>
            <a:r>
              <a:rPr lang="ru-RU" sz="1200" b="1" dirty="0" err="1" smtClean="0">
                <a:solidFill>
                  <a:schemeClr val="tx2"/>
                </a:solidFill>
              </a:rPr>
              <a:t>Сафа-Гирея</a:t>
            </a:r>
            <a:r>
              <a:rPr lang="ru-RU" sz="1200" b="1" dirty="0" smtClean="0">
                <a:solidFill>
                  <a:schemeClr val="tx2"/>
                </a:solidFill>
              </a:rPr>
              <a:t> она стала единоличной правительницей Казанского ханства. </a:t>
            </a:r>
            <a:r>
              <a:rPr lang="ru-RU" sz="1200" b="1" dirty="0" err="1" smtClean="0">
                <a:solidFill>
                  <a:schemeClr val="tx2"/>
                </a:solidFill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</a:rPr>
              <a:t> считали мудрой правительницей.</a:t>
            </a:r>
          </a:p>
          <a:p>
            <a:r>
              <a:rPr lang="ru-RU" sz="1200" b="1" dirty="0" smtClean="0">
                <a:solidFill>
                  <a:schemeClr val="tx2"/>
                </a:solidFill>
                <a:effectLst/>
              </a:rPr>
              <a:t>Есть легенда, считающаяся самой поэтической легендой о ханше </a:t>
            </a:r>
            <a:r>
              <a:rPr lang="ru-RU" sz="1200" b="1" dirty="0" err="1" smtClean="0">
                <a:solidFill>
                  <a:schemeClr val="tx2"/>
                </a:solidFill>
                <a:effectLst/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. Легенда гласит, что русский царь Иван Грозный увидел портрет премудрой </a:t>
            </a:r>
            <a:r>
              <a:rPr lang="ru-RU" sz="1200" b="1" dirty="0" err="1" smtClean="0">
                <a:solidFill>
                  <a:schemeClr val="tx2"/>
                </a:solidFill>
                <a:effectLst/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 и влюбился в прекрасную татарку. </a:t>
            </a:r>
            <a:r>
              <a:rPr lang="ru-RU" sz="1200" b="1" dirty="0" smtClean="0">
                <a:solidFill>
                  <a:schemeClr val="tx2"/>
                </a:solidFill>
                <a:effectLst/>
                <a:hlinkClick r:id="rId2"/>
              </a:rPr>
              <a:t>Иван Грозный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 решил взять ее в жены, увезти в Москву и сделать царицей Всея Руси. Но </a:t>
            </a:r>
            <a:r>
              <a:rPr lang="ru-RU" sz="1200" b="1" dirty="0" err="1" smtClean="0">
                <a:solidFill>
                  <a:schemeClr val="tx2"/>
                </a:solidFill>
                <a:effectLst/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 отказала царю. Именно этим отказом, согласно легенде, и был вызван поход русского царя Ивана Грозного на </a:t>
            </a:r>
            <a:r>
              <a:rPr lang="ru-RU" sz="1200" b="1" dirty="0" smtClean="0">
                <a:solidFill>
                  <a:schemeClr val="tx2"/>
                </a:solidFill>
                <a:effectLst/>
                <a:hlinkClick r:id="rId3"/>
              </a:rPr>
              <a:t>Казань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. Царь во что бы то ни стало, хотел завладеть красавицей. Сила его любви не позволяла отступиться. И вот после долгой осады город был взят русским войском. Гордая </a:t>
            </a:r>
            <a:r>
              <a:rPr lang="ru-RU" sz="1200" b="1" dirty="0" err="1" smtClean="0">
                <a:solidFill>
                  <a:schemeClr val="tx2"/>
                </a:solidFill>
                <a:effectLst/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 теперь должна была согласиться стать женой русского царя. Легенда много раз упоминает о хитрости и уме </a:t>
            </a:r>
            <a:r>
              <a:rPr lang="ru-RU" sz="1200" b="1" dirty="0" err="1" smtClean="0">
                <a:solidFill>
                  <a:schemeClr val="tx2"/>
                </a:solidFill>
                <a:effectLst/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, которые не раз помогали ей. Вот и сейчас, не желая предать свой народ, бывшая татарская правительница согласилась стать женой Ивана Грозного только при одном условии, если грозный царь выстроит всего за одну неделю башню такую же стройную и высокую как </a:t>
            </a:r>
            <a:r>
              <a:rPr lang="ru-RU" sz="1200" b="1" dirty="0" err="1" smtClean="0">
                <a:solidFill>
                  <a:schemeClr val="tx2"/>
                </a:solidFill>
                <a:effectLst/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. Царь выполнил условие. Семь дней и ночей трудились мастера над созданием величественной башни и каждый день возводили по одному ярусу.</a:t>
            </a:r>
          </a:p>
          <a:p>
            <a:r>
              <a:rPr lang="ru-RU" sz="1200" b="1" dirty="0" smtClean="0">
                <a:solidFill>
                  <a:schemeClr val="tx2"/>
                </a:solidFill>
                <a:effectLst/>
              </a:rPr>
              <a:t>Наконец башня была построена, царица </a:t>
            </a:r>
            <a:r>
              <a:rPr lang="ru-RU" sz="1200" b="1" dirty="0" err="1" smtClean="0">
                <a:solidFill>
                  <a:schemeClr val="tx2"/>
                </a:solidFill>
                <a:effectLst/>
              </a:rPr>
              <a:t>Сююмбике</a:t>
            </a:r>
            <a:r>
              <a:rPr lang="ru-RU" sz="1200" b="1" dirty="0" smtClean="0">
                <a:solidFill>
                  <a:schemeClr val="tx2"/>
                </a:solidFill>
                <a:effectLst/>
              </a:rPr>
              <a:t> гордо поднялась на самый верх башни, взглянула на свои владения и бросилась вниз. Вот после этого башня и стала носить ее имя. 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0648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i="1" dirty="0">
                <a:solidFill>
                  <a:srgbClr val="1F497D"/>
                </a:solidFill>
              </a:rPr>
              <a:t>Башня </a:t>
            </a:r>
            <a:r>
              <a:rPr lang="ru-RU" altLang="ru-RU" sz="1600" b="1" i="1" dirty="0" err="1">
                <a:solidFill>
                  <a:srgbClr val="1F497D"/>
                </a:solidFill>
              </a:rPr>
              <a:t>Сююбике</a:t>
            </a:r>
            <a:r>
              <a:rPr lang="ru-RU" altLang="ru-RU" sz="1400" b="1" i="1" dirty="0">
                <a:solidFill>
                  <a:srgbClr val="1F497D"/>
                </a:solidFill>
              </a:rPr>
              <a:t> является одной из достопримечательностей Казани. </a:t>
            </a:r>
            <a:r>
              <a:rPr lang="ru-RU" altLang="ru-RU" sz="1400" b="1" i="1" dirty="0" err="1">
                <a:solidFill>
                  <a:srgbClr val="1F497D"/>
                </a:solidFill>
              </a:rPr>
              <a:t>Сююмбике</a:t>
            </a:r>
            <a:r>
              <a:rPr lang="ru-RU" altLang="ru-RU" sz="1400" b="1" i="1" dirty="0">
                <a:solidFill>
                  <a:srgbClr val="1F497D"/>
                </a:solidFill>
              </a:rPr>
              <a:t> – это своеобразный символ города, как Эйфелева башня в Париже или Статуя Свободы в Нью-Йорке.</a:t>
            </a:r>
            <a:endParaRPr lang="ru-RU" sz="1400" b="1" i="1" dirty="0"/>
          </a:p>
        </p:txBody>
      </p:sp>
      <p:pic>
        <p:nvPicPr>
          <p:cNvPr id="58379" name="Picture 11" descr="&amp;Mcy;&amp;acy;&amp;gcy;&amp;ncy;&amp;icy;&amp;tcy; &amp;dcy;&amp;iecy;&amp;rcy;&amp;iecy;&amp;vcy;&amp;yacy;&amp;ncy;&amp;ncy;&amp;ycy;&amp;jcy; &quot;&amp;Bcy;&amp;acy;&amp;shcy;&amp;ncy;&amp;yacy; &amp;Scy;&amp;yucy;&amp;yucy;&amp;mcy;&amp;bcy;&amp;icy;&amp;kcy;&amp;iecy;&quot; - TatarMaster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6" y="1268760"/>
            <a:ext cx="3375073" cy="450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29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3000"/>
                    </a14:imgEffect>
                    <a14:imgEffect>
                      <a14:brightnessContrast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5274"/>
            <a:ext cx="4787900" cy="619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08104" y="297875"/>
            <a:ext cx="33123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В татарском национальном костюме преобладают белые, красные, синие, зеленые цвета. Татарские девушки надевали на голову бархатный </a:t>
            </a:r>
            <a:r>
              <a:rPr lang="ru-RU" altLang="ru-RU" sz="2000" dirty="0" err="1" smtClean="0">
                <a:solidFill>
                  <a:srgbClr val="002060"/>
                </a:solidFill>
              </a:rPr>
              <a:t>калфак</a:t>
            </a:r>
            <a:r>
              <a:rPr lang="ru-RU" altLang="ru-RU" sz="2000" dirty="0" smtClean="0">
                <a:solidFill>
                  <a:srgbClr val="002060"/>
                </a:solidFill>
              </a:rPr>
              <a:t>, расшитый бисером ил жемчугом. А иногда по-особому повязывали платок. Платье всегда широкое, по краю подола оборки. На платье надевали или вышитый фартук, или бархатную безрукавку. На ноги надевали кожаные сапожки, расшитые узорами из цветной кожи</a:t>
            </a:r>
            <a:endParaRPr lang="ru-RU" altLang="ru-RU" sz="20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92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4" y="692696"/>
            <a:ext cx="4572000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800" dirty="0" smtClean="0">
                <a:solidFill>
                  <a:srgbClr val="002060"/>
                </a:solidFill>
              </a:rPr>
              <a:t>Мужской татарский костюм состоит из светлой рубашки, темного камзола, брюк, маленькой бархатной шапочки и кожаных сапог. Татарский национальный костюм расшивается национальным орнаментом – узором, состоящим из цветков и листочков.</a:t>
            </a:r>
            <a:endParaRPr lang="ru-RU" altLang="ru-RU" sz="2800" dirty="0" smtClean="0">
              <a:solidFill>
                <a:srgbClr val="002060"/>
              </a:solidFill>
            </a:endParaRPr>
          </a:p>
        </p:txBody>
      </p:sp>
      <p:pic>
        <p:nvPicPr>
          <p:cNvPr id="41988" name="Picture 4" descr="&amp;Acy;&amp;rcy;&amp;tcy;-&amp;Mcy;&amp;ocy;&amp;dcy;&amp;acy; - &amp;scy;&amp;tscy;&amp;iecy;&amp;ncy;&amp;icy;&amp;chcy;&amp;iecy;&amp;scy;&amp;kcy;&amp;icy;&amp;iecy; &amp;kcy;&amp;ocy;&amp;scy;&amp;tcy;&amp;yucy;&amp;mcy;&amp;ycy;, &amp;kcy;&amp;ocy;&amp;scy;&amp;tcy;&amp;yucy;&amp;mcy;&amp;ycy; &amp;dcy;&amp;lcy;&amp;yacy; &amp;tcy;&amp;acy;&amp;ncy;&amp;tscy;&amp;iecy;&amp;vcy;, &amp;kcy;&amp;acy;&amp;rcy;&amp;ncy;&amp;acy;&amp;vcy;&amp;acy;&amp;lcy;&amp;softcy;&amp;ncy;&amp;ycy;&amp;iecy; &amp;kcy;&amp;ocy;&amp;scy;&amp;tcy;&amp;yucy;&amp;m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9" y="473365"/>
            <a:ext cx="345638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4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267744" y="244476"/>
            <a:ext cx="4608512" cy="85010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eaLnBrk="1" hangingPunct="1"/>
            <a:r>
              <a:rPr lang="ru-RU" altLang="ru-RU" sz="4000" dirty="0" smtClean="0"/>
              <a:t>Наши праздники</a:t>
            </a:r>
            <a:endParaRPr lang="ru-RU" altLang="ru-RU" sz="40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02400"/>
            <a:ext cx="432048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000" dirty="0" smtClean="0">
                <a:solidFill>
                  <a:schemeClr val="tx2"/>
                </a:solidFill>
              </a:rPr>
              <a:t>В жизни каждого народа и его страны есть замечательные праздники, которые делают нашу жизнь интересной и содержательной.</a:t>
            </a:r>
          </a:p>
          <a:p>
            <a:pPr eaLnBrk="1" hangingPunct="1">
              <a:lnSpc>
                <a:spcPct val="90000"/>
              </a:lnSpc>
            </a:pPr>
            <a:endParaRPr lang="ru-RU" altLang="ru-RU" sz="2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2"/>
                </a:solidFill>
              </a:rPr>
              <a:t>Государственные праздники: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2"/>
                </a:solidFill>
              </a:rPr>
              <a:t>30 августа – День республики РТ.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2"/>
                </a:solidFill>
              </a:rPr>
              <a:t>6 ноября – День Конституции РТ.</a:t>
            </a:r>
          </a:p>
          <a:p>
            <a:pPr eaLnBrk="1" hangingPunct="1"/>
            <a:r>
              <a:rPr lang="ru-RU" altLang="ru-RU" sz="2000" dirty="0" smtClean="0">
                <a:solidFill>
                  <a:schemeClr val="tx2"/>
                </a:solidFill>
              </a:rPr>
              <a:t>Религиозные праздники:</a:t>
            </a:r>
          </a:p>
          <a:p>
            <a:pPr eaLnBrk="1" hangingPunct="1"/>
            <a:r>
              <a:rPr lang="ru-RU" altLang="ru-RU" sz="2000" dirty="0" smtClean="0">
                <a:solidFill>
                  <a:schemeClr val="tx2"/>
                </a:solidFill>
              </a:rPr>
              <a:t>Курбан-байрам – у мусульман.</a:t>
            </a:r>
          </a:p>
          <a:p>
            <a:pPr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2"/>
                </a:solidFill>
              </a:rPr>
              <a:t>Навруз</a:t>
            </a:r>
            <a:r>
              <a:rPr lang="ru-RU" altLang="ru-RU" sz="2000" dirty="0" smtClean="0">
                <a:solidFill>
                  <a:schemeClr val="tx2"/>
                </a:solidFill>
              </a:rPr>
              <a:t> – обрядовый праздник у татар.</a:t>
            </a:r>
          </a:p>
          <a:p>
            <a:pPr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2"/>
                </a:solidFill>
              </a:rPr>
              <a:t>Сабантуй – праздник весны, труда, дружбы, который проводят после завершения полевых работ.</a:t>
            </a:r>
            <a:endParaRPr lang="ru-RU" altLang="ru-RU" sz="2000" dirty="0" smtClean="0">
              <a:solidFill>
                <a:schemeClr val="tx2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2000"/>
                    </a14:imgEffect>
                    <a14:imgEffect>
                      <a14:brightnessContrast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02400"/>
            <a:ext cx="3977382" cy="4621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5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4098" y="271914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i="1" dirty="0" smtClean="0">
                <a:solidFill>
                  <a:schemeClr val="tx2"/>
                </a:solidFill>
              </a:rPr>
              <a:t>Самый яркий, искрометный, интернациональный праздник – Сабантуй</a:t>
            </a:r>
            <a:endParaRPr lang="ru-RU" sz="3200" b="1" i="1" dirty="0">
              <a:solidFill>
                <a:schemeClr val="tx2"/>
              </a:solidFill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518" y="2060848"/>
            <a:ext cx="7097293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16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467544" y="188641"/>
            <a:ext cx="8352928" cy="1818568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altLang="ru-RU" sz="2400" dirty="0" smtClean="0"/>
              <a:t>С Татарстаном связаны имена знаменитых ученых, деятелей литературы и искусства.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altLang="ru-RU" sz="2400" dirty="0" smtClean="0"/>
              <a:t>Здесь в разное время жили, учились, творили писатели, ученые, композиторы и художники, чьи имена известны не только в нашей стране, но и во всем мире. </a:t>
            </a:r>
            <a:endParaRPr lang="ru-RU" altLang="ru-RU" sz="2400" dirty="0" smtClean="0"/>
          </a:p>
        </p:txBody>
      </p:sp>
      <p:pic>
        <p:nvPicPr>
          <p:cNvPr id="62466" name="Picture 2" descr="http://im0-tub-ru.yandex.net/i?id=062606d483b7271051d7ecdf469157c6-67-144&amp;n=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44" y="4762508"/>
            <a:ext cx="1111340" cy="162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29445" y="6361403"/>
            <a:ext cx="1858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err="1" smtClean="0">
                <a:solidFill>
                  <a:schemeClr val="tx2"/>
                </a:solidFill>
              </a:rPr>
              <a:t>Габдулла</a:t>
            </a:r>
            <a:r>
              <a:rPr lang="ru-RU" altLang="ru-RU" dirty="0" smtClean="0">
                <a:solidFill>
                  <a:schemeClr val="tx2"/>
                </a:solidFill>
              </a:rPr>
              <a:t> Тукай</a:t>
            </a:r>
            <a:endParaRPr lang="ru-RU" dirty="0"/>
          </a:p>
        </p:txBody>
      </p:sp>
      <p:pic>
        <p:nvPicPr>
          <p:cNvPr id="62468" name="Picture 4" descr="http://im0-tub-ru.yandex.net/i?id=5fe8538164954f340f6c30c7068f26c5-15-144&amp;n=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912" y="4762508"/>
            <a:ext cx="1158504" cy="156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47236" y="6372301"/>
            <a:ext cx="1757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Муса </a:t>
            </a:r>
            <a:r>
              <a:rPr lang="ru-RU" dirty="0" err="1" smtClean="0">
                <a:solidFill>
                  <a:schemeClr val="tx2"/>
                </a:solidFill>
              </a:rPr>
              <a:t>Джалиль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15848" y="2007208"/>
            <a:ext cx="3741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Татарские писатели и поэты</a:t>
            </a:r>
            <a:endParaRPr lang="ru-RU" b="1" i="1" dirty="0"/>
          </a:p>
        </p:txBody>
      </p:sp>
      <p:pic>
        <p:nvPicPr>
          <p:cNvPr id="62470" name="Picture 6" descr="http://im0-tub-ru.yandex.net/i?id=8262017ea5e8a33feeb3f39d670803eb-130-144&amp;n=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192" y="2509901"/>
            <a:ext cx="1152128" cy="162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516200" y="4204780"/>
            <a:ext cx="1986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Габдельджаббар</a:t>
            </a:r>
            <a:endParaRPr lang="ru-RU" dirty="0" smtClean="0">
              <a:solidFill>
                <a:schemeClr val="tx2"/>
              </a:solidFill>
            </a:endParaRPr>
          </a:p>
          <a:p>
            <a:pPr algn="ctr"/>
            <a:r>
              <a:rPr lang="ru-RU" dirty="0" err="1" smtClean="0">
                <a:solidFill>
                  <a:schemeClr val="tx2"/>
                </a:solidFill>
              </a:rPr>
              <a:t>Кандалый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2472" name="Picture 8" descr="http://im0-tub-ru.yandex.net/i?id=d41f95ad8f2549304a9f4222e1db3011-79-144&amp;n=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702" y="2465435"/>
            <a:ext cx="1227324" cy="161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020272" y="4211796"/>
            <a:ext cx="1573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Хади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Такташ</a:t>
            </a:r>
            <a:endParaRPr lang="ru-RU" dirty="0"/>
          </a:p>
        </p:txBody>
      </p:sp>
      <p:pic>
        <p:nvPicPr>
          <p:cNvPr id="62474" name="Picture 10" descr="http://im0-tub-ru.yandex.net/i?id=13670618a1d06e9f23c50ef56fd1ebbc-33-144&amp;n=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70" y="4792319"/>
            <a:ext cx="1188992" cy="159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671178" y="6391240"/>
            <a:ext cx="1831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Фатих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Амирхан</a:t>
            </a:r>
            <a:endParaRPr lang="ru-RU" dirty="0"/>
          </a:p>
        </p:txBody>
      </p:sp>
      <p:pic>
        <p:nvPicPr>
          <p:cNvPr id="62478" name="Picture 14" descr="ArtRu.info - Illustrations - &amp;SHcy;&amp;acy;&amp;mcy;&amp;scy;&amp;ucy;&amp;tcy;&amp;dcy;&amp;icy;&amp;ncy;&amp;ocy;&amp;vcy; &amp;Rcy;&amp;ucy;&amp;shcy;&amp;acy;&amp;ncy; &amp;Gcy;&amp;acy;&amp;lcy;&amp;yacy;&amp;fcy;&amp;ocy;&amp;vcy;&amp;icy;&amp;chcy;(25.11.1946-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05" y="2538290"/>
            <a:ext cx="1256976" cy="16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847925" y="4198777"/>
            <a:ext cx="1131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err="1" smtClean="0">
                <a:solidFill>
                  <a:schemeClr val="tx2"/>
                </a:solidFill>
              </a:rPr>
              <a:t>Кул</a:t>
            </a:r>
            <a:r>
              <a:rPr lang="ru-RU" altLang="ru-RU" dirty="0" smtClean="0">
                <a:solidFill>
                  <a:schemeClr val="tx2"/>
                </a:solidFill>
              </a:rPr>
              <a:t> Гали</a:t>
            </a:r>
            <a:endParaRPr lang="ru-RU" dirty="0"/>
          </a:p>
        </p:txBody>
      </p:sp>
      <p:pic>
        <p:nvPicPr>
          <p:cNvPr id="62480" name="Picture 16" descr="&amp;Acy;&amp;Kcy; &amp;Bcy;&amp;Acy;&amp;Rcy;&amp;Scy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978" y="2532213"/>
            <a:ext cx="1103398" cy="16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850098" y="4218519"/>
            <a:ext cx="1769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Абдулла </a:t>
            </a:r>
            <a:r>
              <a:rPr lang="ru-RU" dirty="0" err="1" smtClean="0">
                <a:solidFill>
                  <a:schemeClr val="tx2"/>
                </a:solidFill>
              </a:rPr>
              <a:t>Алиш</a:t>
            </a:r>
            <a:endParaRPr lang="ru-RU" dirty="0"/>
          </a:p>
        </p:txBody>
      </p:sp>
      <p:pic>
        <p:nvPicPr>
          <p:cNvPr id="62482" name="Picture 18" descr="&amp;Bcy;&amp;Scy;&amp;Ecy;. &amp;Bcy;&amp;ocy;&amp;lcy;&amp;softcy;&amp;shcy;&amp;acy;&amp;yacy; &amp;Scy;&amp;ocy;&amp;vcy;&amp;iecy;&amp;tcy;&amp;scy;&amp;kcy;&amp;acy;&amp;yacy; &amp;Ecy;&amp;ncy;&amp;tscy;&amp;icy;&amp;kcy;&amp;lcy;&amp;ocy;&amp;pcy;&amp;iecy;&amp;dcy;&amp;icy;&amp;yacy; (&amp;Ncy;&amp;Acy;) (&amp;scy;&amp;tcy;&amp;rcy;. 42) - modernlibz.ru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85" y="4627524"/>
            <a:ext cx="1277844" cy="170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76504" y="6375388"/>
            <a:ext cx="1674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err="1" smtClean="0">
                <a:solidFill>
                  <a:schemeClr val="tx2"/>
                </a:solidFill>
              </a:rPr>
              <a:t>Каюм</a:t>
            </a:r>
            <a:r>
              <a:rPr lang="ru-RU" altLang="ru-RU" dirty="0" smtClean="0">
                <a:solidFill>
                  <a:schemeClr val="tx2"/>
                </a:solidFill>
              </a:rPr>
              <a:t> </a:t>
            </a:r>
            <a:r>
              <a:rPr lang="ru-RU" altLang="ru-RU" dirty="0" err="1" smtClean="0">
                <a:solidFill>
                  <a:schemeClr val="tx2"/>
                </a:solidFill>
              </a:rPr>
              <a:t>Насыри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36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9792" y="404664"/>
            <a:ext cx="3158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Татарские композиторы</a:t>
            </a:r>
            <a:endParaRPr lang="ru-RU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63250" y="3307050"/>
            <a:ext cx="6417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Художники, певцы  и другие деятели из Татарстана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4798" y="2771636"/>
            <a:ext cx="205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Салих</a:t>
            </a:r>
            <a:r>
              <a:rPr lang="ru-RU" dirty="0" smtClean="0">
                <a:solidFill>
                  <a:schemeClr val="tx2"/>
                </a:solidFill>
              </a:rPr>
              <a:t> Сайдашев</a:t>
            </a:r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91" y="980728"/>
            <a:ext cx="1226897" cy="162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759" y="1027546"/>
            <a:ext cx="1172177" cy="155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161078" y="2771636"/>
            <a:ext cx="2298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Мансур </a:t>
            </a:r>
            <a:r>
              <a:rPr lang="ru-RU" dirty="0" err="1" smtClean="0">
                <a:solidFill>
                  <a:schemeClr val="tx2"/>
                </a:solidFill>
              </a:rPr>
              <a:t>Музафаров</a:t>
            </a:r>
            <a:endParaRPr lang="ru-RU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852" y="1027546"/>
            <a:ext cx="1130308" cy="15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536056" y="2771636"/>
            <a:ext cx="1836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Назиб</a:t>
            </a:r>
            <a:r>
              <a:rPr lang="ru-RU" dirty="0" smtClean="0">
                <a:solidFill>
                  <a:schemeClr val="tx2"/>
                </a:solidFill>
              </a:rPr>
              <a:t> Жиганов</a:t>
            </a:r>
            <a:endParaRPr lang="ru-RU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099687"/>
            <a:ext cx="1355931" cy="1484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684686" y="2780928"/>
            <a:ext cx="1559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Рустем </a:t>
            </a:r>
            <a:r>
              <a:rPr lang="ru-RU" dirty="0" err="1" smtClean="0">
                <a:solidFill>
                  <a:schemeClr val="tx2"/>
                </a:solidFill>
              </a:rPr>
              <a:t>Яхин</a:t>
            </a:r>
            <a:endParaRPr lang="ru-RU" dirty="0"/>
          </a:p>
        </p:txBody>
      </p:sp>
      <p:pic>
        <p:nvPicPr>
          <p:cNvPr id="63490" name="Picture 2" descr="http://im0-tub-ru.yandex.net/i?id=1511e7298a2df72c93d11dd52115e5dc-26-144&amp;n=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43" y="4077072"/>
            <a:ext cx="1189013" cy="175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5496" y="5931910"/>
            <a:ext cx="16761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Иван Шишкин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художник</a:t>
            </a:r>
            <a:endParaRPr lang="ru-RU" dirty="0"/>
          </a:p>
        </p:txBody>
      </p:sp>
      <p:pic>
        <p:nvPicPr>
          <p:cNvPr id="63492" name="Picture 4" descr="http://im0-tub-ru.yandex.net/i?id=100546107ad2e6ff0905ee94f60c00e0-08-144&amp;n=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87" y="4088599"/>
            <a:ext cx="1360085" cy="173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619672" y="5915819"/>
            <a:ext cx="2344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Гавриил Державин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поэт, </a:t>
            </a:r>
            <a:r>
              <a:rPr lang="ru-RU" dirty="0" err="1" smtClean="0">
                <a:solidFill>
                  <a:schemeClr val="tx2"/>
                </a:solidFill>
              </a:rPr>
              <a:t>полит.деятель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/>
          </a:p>
        </p:txBody>
      </p:sp>
      <p:pic>
        <p:nvPicPr>
          <p:cNvPr id="63494" name="Picture 6" descr="http://im0-tub-ru.yandex.net/i?id=af500e745224373e77349def67fcc88d-111-144&amp;n=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536" y="4131454"/>
            <a:ext cx="1382552" cy="174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707904" y="5951021"/>
            <a:ext cx="1918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Федор Шаляпин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певец</a:t>
            </a:r>
            <a:endParaRPr lang="ru-RU" dirty="0"/>
          </a:p>
        </p:txBody>
      </p:sp>
      <p:pic>
        <p:nvPicPr>
          <p:cNvPr id="63496" name="Picture 8" descr="http://im0-tub-ru.yandex.net/i?id=aca857b6a599da68f1b69e3307bb9c26-108-144&amp;n=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50" y="4158476"/>
            <a:ext cx="1144022" cy="158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508104" y="5949280"/>
            <a:ext cx="19069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Николай </a:t>
            </a:r>
            <a:r>
              <a:rPr lang="ru-RU" dirty="0" err="1" smtClean="0">
                <a:solidFill>
                  <a:schemeClr val="tx2"/>
                </a:solidFill>
              </a:rPr>
              <a:t>Фешин</a:t>
            </a:r>
            <a:endParaRPr lang="ru-RU" dirty="0" smtClean="0">
              <a:solidFill>
                <a:schemeClr val="tx2"/>
              </a:solidFill>
            </a:endParaRP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художник</a:t>
            </a:r>
            <a:endParaRPr lang="ru-RU" dirty="0"/>
          </a:p>
        </p:txBody>
      </p:sp>
      <p:pic>
        <p:nvPicPr>
          <p:cNvPr id="63498" name="Picture 10" descr="Portrait of Sergey Aksakov by Kramskoy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10431"/>
            <a:ext cx="1265685" cy="163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7301280" y="5949280"/>
            <a:ext cx="18792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Сергей Аксаков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писатель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94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566</TotalTime>
  <Words>551</Words>
  <Application>Microsoft Office PowerPoint</Application>
  <PresentationFormat>Экран (4:3)</PresentationFormat>
  <Paragraphs>108</Paragraphs>
  <Slides>19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Franklin Gothic Medium</vt:lpstr>
      <vt:lpstr>Franklin Gothic Book</vt:lpstr>
      <vt:lpstr>Wingdings 2</vt:lpstr>
      <vt:lpstr>Calibri</vt:lpstr>
      <vt:lpstr>Times New Roman</vt:lpstr>
      <vt:lpstr>Tahoma</vt:lpstr>
      <vt:lpstr>Трек</vt:lpstr>
      <vt:lpstr>Моя Республика ТАТАРСТАН</vt:lpstr>
      <vt:lpstr>Презентация PowerPoint</vt:lpstr>
      <vt:lpstr> </vt:lpstr>
      <vt:lpstr>Города Республики </vt:lpstr>
      <vt:lpstr>Презентация PowerPoint</vt:lpstr>
      <vt:lpstr>ГЕРБ</vt:lpstr>
      <vt:lpstr> Флаг РТ</vt:lpstr>
      <vt:lpstr>Гимн РТ</vt:lpstr>
      <vt:lpstr>ПЕРВЫЙ Президент РЕСПУБЛИКИ ТАТАРСТАН Шаймиев Минтимер Шарипович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Гузалия</dc:creator>
  <cp:lastModifiedBy>Олеся</cp:lastModifiedBy>
  <cp:revision>62</cp:revision>
  <dcterms:created xsi:type="dcterms:W3CDTF">2010-12-25T04:50:20Z</dcterms:created>
  <dcterms:modified xsi:type="dcterms:W3CDTF">2014-12-09T17:52:01Z</dcterms:modified>
</cp:coreProperties>
</file>