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1" r:id="rId4"/>
    <p:sldId id="260" r:id="rId5"/>
    <p:sldId id="263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  <a:solidFill>
            <a:srgbClr val="FF33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Муниципальное автономное общеобразовательное учреждение 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«</a:t>
            </a:r>
            <a:r>
              <a:rPr lang="ru-RU" sz="2400" dirty="0" err="1">
                <a:solidFill>
                  <a:schemeClr val="bg1"/>
                </a:solidFill>
                <a:latin typeface="Arial Black" pitchFamily="34" charset="0"/>
              </a:rPr>
              <a:t>Нурлатская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 гимназия имени Героя Советского Союза Михаила Егоровича Сергеева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»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               </a:t>
            </a:r>
            <a:r>
              <a:rPr lang="ru-RU" sz="2000" dirty="0">
                <a:solidFill>
                  <a:schemeClr val="bg1"/>
                </a:solidFill>
                <a:latin typeface="Arial Black" pitchFamily="34" charset="0"/>
              </a:rPr>
              <a:t>г. Нурлат Республики Татарстан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62" y="2924944"/>
            <a:ext cx="3690300" cy="373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99013" y="1844824"/>
            <a:ext cx="71663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3300"/>
                </a:solidFill>
                <a:latin typeface="Arial Black" pitchFamily="34" charset="0"/>
              </a:rPr>
              <a:t>Приготовление </a:t>
            </a:r>
            <a:br>
              <a:rPr lang="ru-RU" sz="2800" b="1" dirty="0">
                <a:solidFill>
                  <a:srgbClr val="FF3300"/>
                </a:solidFill>
                <a:latin typeface="Arial Black" pitchFamily="34" charset="0"/>
              </a:rPr>
            </a:br>
            <a:r>
              <a:rPr lang="ru-RU" sz="2800" b="1" dirty="0">
                <a:solidFill>
                  <a:srgbClr val="FF3300"/>
                </a:solidFill>
                <a:latin typeface="Arial Black" pitchFamily="34" charset="0"/>
              </a:rPr>
              <a:t>поварами школьной столовой </a:t>
            </a:r>
            <a:br>
              <a:rPr lang="ru-RU" sz="2800" b="1" dirty="0">
                <a:solidFill>
                  <a:srgbClr val="FF3300"/>
                </a:solidFill>
                <a:latin typeface="Arial Black" pitchFamily="34" charset="0"/>
              </a:rPr>
            </a:br>
            <a:r>
              <a:rPr lang="ru-RU" sz="2800" b="1" dirty="0">
                <a:solidFill>
                  <a:srgbClr val="FF3300"/>
                </a:solidFill>
                <a:latin typeface="Arial Black" pitchFamily="34" charset="0"/>
              </a:rPr>
              <a:t>горячего завтрака «Плов»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1" t="13499" b="7967"/>
          <a:stretch/>
        </p:blipFill>
        <p:spPr bwMode="auto">
          <a:xfrm>
            <a:off x="3419872" y="3447024"/>
            <a:ext cx="5559827" cy="3078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175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  <a:solidFill>
            <a:srgbClr val="FF33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Муниципальное автономное общеобразовательное учреждение 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«</a:t>
            </a:r>
            <a:r>
              <a:rPr lang="ru-RU" sz="2400" dirty="0" err="1">
                <a:solidFill>
                  <a:schemeClr val="bg1"/>
                </a:solidFill>
                <a:latin typeface="Arial Black" pitchFamily="34" charset="0"/>
              </a:rPr>
              <a:t>Нурлатская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 гимназия имени Героя Советского Союза Михаила Егоровича Сергеева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»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               </a:t>
            </a:r>
            <a:r>
              <a:rPr lang="ru-RU" sz="2000" dirty="0">
                <a:solidFill>
                  <a:schemeClr val="bg1"/>
                </a:solidFill>
                <a:latin typeface="Arial Black" pitchFamily="34" charset="0"/>
              </a:rPr>
              <a:t>г. Нурлат Республики Татарстан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9819"/>
            <a:ext cx="3388718" cy="3425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4614" y="1844824"/>
            <a:ext cx="8676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3300"/>
                </a:solidFill>
                <a:latin typeface="Arial Black" pitchFamily="34" charset="0"/>
              </a:rPr>
              <a:t>В состав вкусного плова входят только свежие продукты: </a:t>
            </a:r>
          </a:p>
          <a:p>
            <a:pPr algn="ctr"/>
            <a:r>
              <a:rPr lang="ru-RU" sz="2000" b="1" dirty="0" smtClean="0">
                <a:solidFill>
                  <a:srgbClr val="FF3300"/>
                </a:solidFill>
                <a:latin typeface="Arial Black" pitchFamily="34" charset="0"/>
              </a:rPr>
              <a:t>куриная грудка филе, масло подсолнечное,  лук репчатый, </a:t>
            </a:r>
            <a:r>
              <a:rPr lang="ru-RU" sz="2000" b="1" dirty="0">
                <a:solidFill>
                  <a:srgbClr val="FF3300"/>
                </a:solidFill>
                <a:latin typeface="Arial Black" pitchFamily="34" charset="0"/>
              </a:rPr>
              <a:t>морковь, </a:t>
            </a:r>
            <a:r>
              <a:rPr lang="ru-RU" sz="2000" b="1" dirty="0" smtClean="0">
                <a:solidFill>
                  <a:srgbClr val="FF3300"/>
                </a:solidFill>
                <a:latin typeface="Arial Black" pitchFamily="34" charset="0"/>
              </a:rPr>
              <a:t>томатная паста, крупа рисовая.</a:t>
            </a:r>
            <a:endParaRPr lang="ru-RU" sz="2000" b="1" dirty="0">
              <a:solidFill>
                <a:srgbClr val="FF3300"/>
              </a:solidFill>
              <a:latin typeface="Arial Black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47" y="3194993"/>
            <a:ext cx="2207818" cy="1495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745" y="4881698"/>
            <a:ext cx="2874195" cy="172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0" b="22372"/>
          <a:stretch/>
        </p:blipFill>
        <p:spPr bwMode="auto">
          <a:xfrm>
            <a:off x="3314174" y="3196806"/>
            <a:ext cx="2697335" cy="151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780" y="4863067"/>
            <a:ext cx="2398753" cy="171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63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3309684"/>
            <a:ext cx="3298332" cy="3257488"/>
          </a:xfrm>
          <a:prstGeom prst="upArrowCallou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  <a:solidFill>
            <a:srgbClr val="FF33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Муниципальное автономное общеобразовательное учреждение 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«</a:t>
            </a:r>
            <a:r>
              <a:rPr lang="ru-RU" sz="2400" dirty="0" err="1">
                <a:solidFill>
                  <a:schemeClr val="bg1"/>
                </a:solidFill>
                <a:latin typeface="Arial Black" pitchFamily="34" charset="0"/>
              </a:rPr>
              <a:t>Нурлатская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 гимназия имени Героя Советского Союза Михаила Егоровича Сергеева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»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               </a:t>
            </a:r>
            <a:r>
              <a:rPr lang="ru-RU" sz="2000" dirty="0">
                <a:solidFill>
                  <a:schemeClr val="bg1"/>
                </a:solidFill>
                <a:latin typeface="Arial Black" pitchFamily="34" charset="0"/>
              </a:rPr>
              <a:t>г. Нурлат Республики Татарстан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49038" y="1684668"/>
            <a:ext cx="53865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3300"/>
                </a:solidFill>
                <a:latin typeface="Arial Black" pitchFamily="34" charset="0"/>
              </a:rPr>
              <a:t>1) Рис необходимо перебрать.</a:t>
            </a:r>
          </a:p>
          <a:p>
            <a:pPr algn="ctr"/>
            <a:r>
              <a:rPr lang="ru-RU" sz="2400" b="1" dirty="0" smtClean="0">
                <a:solidFill>
                  <a:srgbClr val="FF3300"/>
                </a:solidFill>
                <a:latin typeface="Arial Black" pitchFamily="34" charset="0"/>
              </a:rPr>
              <a:t>2) Затем промыть </a:t>
            </a:r>
            <a:r>
              <a:rPr lang="ru-RU" sz="2400" b="1" dirty="0">
                <a:solidFill>
                  <a:srgbClr val="FF3300"/>
                </a:solidFill>
                <a:latin typeface="Arial Black" pitchFamily="34" charset="0"/>
              </a:rPr>
              <a:t>рис и </a:t>
            </a:r>
            <a:r>
              <a:rPr lang="ru-RU" sz="2400" b="1" dirty="0" smtClean="0">
                <a:solidFill>
                  <a:srgbClr val="FF3300"/>
                </a:solidFill>
                <a:latin typeface="Arial Black" pitchFamily="34" charset="0"/>
              </a:rPr>
              <a:t>замочить водой</a:t>
            </a:r>
            <a:endParaRPr lang="ru-RU" sz="2400" b="1" dirty="0">
              <a:solidFill>
                <a:srgbClr val="FF3300"/>
              </a:solidFill>
              <a:latin typeface="Arial Black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964151"/>
            <a:ext cx="3456384" cy="2592289"/>
          </a:xfrm>
          <a:prstGeom prst="homePlate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95" y="1916832"/>
            <a:ext cx="3566658" cy="2674993"/>
          </a:xfrm>
          <a:prstGeom prst="homePlate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27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  <a:solidFill>
            <a:srgbClr val="FF33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Муниципальное автономное общеобразовательное учреждение 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«</a:t>
            </a:r>
            <a:r>
              <a:rPr lang="ru-RU" sz="2400" dirty="0" err="1">
                <a:solidFill>
                  <a:schemeClr val="bg1"/>
                </a:solidFill>
                <a:latin typeface="Arial Black" pitchFamily="34" charset="0"/>
              </a:rPr>
              <a:t>Нурлатская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 гимназия имени Героя Советского Союза Михаила Егоровича Сергеева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»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               </a:t>
            </a:r>
            <a:r>
              <a:rPr lang="ru-RU" sz="2000" dirty="0">
                <a:solidFill>
                  <a:schemeClr val="bg1"/>
                </a:solidFill>
                <a:latin typeface="Arial Black" pitchFamily="34" charset="0"/>
              </a:rPr>
              <a:t>г. Нурлат Республики Татарстан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3" r="27034"/>
          <a:stretch/>
        </p:blipFill>
        <p:spPr bwMode="auto">
          <a:xfrm>
            <a:off x="380283" y="1809831"/>
            <a:ext cx="2414379" cy="3026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1809831"/>
            <a:ext cx="595080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-Режем </a:t>
            </a:r>
            <a:r>
              <a:rPr lang="ru-RU" sz="2000" dirty="0">
                <a:solidFill>
                  <a:srgbClr val="FF3300"/>
                </a:solidFill>
                <a:latin typeface="Arial Black" pitchFamily="34" charset="0"/>
              </a:rPr>
              <a:t>и промываем мясо </a:t>
            </a:r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курицы.</a:t>
            </a:r>
          </a:p>
          <a:p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-Слегка </a:t>
            </a:r>
            <a:r>
              <a:rPr lang="ru-RU" sz="2000" dirty="0">
                <a:solidFill>
                  <a:srgbClr val="FF3300"/>
                </a:solidFill>
                <a:latin typeface="Arial Black" pitchFamily="34" charset="0"/>
              </a:rPr>
              <a:t>обжариваем порционные куски </a:t>
            </a:r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курицы, посыпав солью.</a:t>
            </a:r>
          </a:p>
          <a:p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-Подготавливаем </a:t>
            </a:r>
            <a:r>
              <a:rPr lang="ru-RU" sz="2000" dirty="0">
                <a:solidFill>
                  <a:srgbClr val="FF3300"/>
                </a:solidFill>
                <a:latin typeface="Arial Black" pitchFamily="34" charset="0"/>
              </a:rPr>
              <a:t>овощи и слегка </a:t>
            </a:r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обжариваем.</a:t>
            </a:r>
          </a:p>
          <a:p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-Добавляем </a:t>
            </a:r>
            <a:r>
              <a:rPr lang="ru-RU" sz="2000" dirty="0">
                <a:solidFill>
                  <a:srgbClr val="FF3300"/>
                </a:solidFill>
                <a:latin typeface="Arial Black" pitchFamily="34" charset="0"/>
              </a:rPr>
              <a:t>немного </a:t>
            </a:r>
            <a:r>
              <a:rPr lang="ru-RU" sz="2000" dirty="0" err="1" smtClean="0">
                <a:solidFill>
                  <a:srgbClr val="FF3300"/>
                </a:solidFill>
                <a:latin typeface="Arial Black" pitchFamily="34" charset="0"/>
              </a:rPr>
              <a:t>спассерованной</a:t>
            </a:r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 томатной </a:t>
            </a:r>
            <a:r>
              <a:rPr lang="ru-RU" sz="2000" dirty="0">
                <a:solidFill>
                  <a:srgbClr val="FF3300"/>
                </a:solidFill>
                <a:latin typeface="Arial Black" pitchFamily="34" charset="0"/>
              </a:rPr>
              <a:t>пасты и выкладываем </a:t>
            </a:r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рис.</a:t>
            </a:r>
          </a:p>
          <a:p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-Варим до </a:t>
            </a:r>
            <a:r>
              <a:rPr lang="ru-RU" sz="2000" dirty="0" err="1" smtClean="0">
                <a:solidFill>
                  <a:srgbClr val="FF3300"/>
                </a:solidFill>
                <a:latin typeface="Arial Black" pitchFamily="34" charset="0"/>
              </a:rPr>
              <a:t>загустения</a:t>
            </a:r>
            <a:r>
              <a:rPr lang="ru-RU" sz="2000" dirty="0" smtClean="0">
                <a:solidFill>
                  <a:srgbClr val="FF3300"/>
                </a:solidFill>
                <a:latin typeface="Arial Black" pitchFamily="34" charset="0"/>
              </a:rPr>
              <a:t> и убираем в жарочный шкаф.</a:t>
            </a:r>
            <a:endParaRPr lang="ru-RU" sz="2000" dirty="0">
              <a:solidFill>
                <a:srgbClr val="FF3300"/>
              </a:solidFill>
              <a:latin typeface="Arial Black" pitchFamily="34" charset="0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36240"/>
            <a:ext cx="2808312" cy="1910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053" y="4780533"/>
            <a:ext cx="2566425" cy="192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0" t="7549" r="8417" b="12475"/>
          <a:stretch/>
        </p:blipFill>
        <p:spPr bwMode="auto">
          <a:xfrm>
            <a:off x="6251256" y="4780533"/>
            <a:ext cx="2796136" cy="192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442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  <a:solidFill>
            <a:srgbClr val="FF33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Муниципальное автономное общеобразовательное учреждение 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«</a:t>
            </a:r>
            <a:r>
              <a:rPr lang="ru-RU" sz="2400" dirty="0" err="1">
                <a:solidFill>
                  <a:schemeClr val="bg1"/>
                </a:solidFill>
                <a:latin typeface="Arial Black" pitchFamily="34" charset="0"/>
              </a:rPr>
              <a:t>Нурлатская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 гимназия имени Героя Советского Союза Михаила Егоровича Сергеева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»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               </a:t>
            </a:r>
            <a:r>
              <a:rPr lang="ru-RU" sz="2000" dirty="0">
                <a:solidFill>
                  <a:schemeClr val="bg1"/>
                </a:solidFill>
                <a:latin typeface="Arial Black" pitchFamily="34" charset="0"/>
              </a:rPr>
              <a:t>г. Нурлат Республики Татарстан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46995" y="1785392"/>
            <a:ext cx="4392488" cy="830997"/>
          </a:xfrm>
          <a:prstGeom prst="rect">
            <a:avLst/>
          </a:prstGeom>
          <a:solidFill>
            <a:srgbClr val="FF33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Технологическая 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карта приготовления плова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" r="3790" b="25352"/>
          <a:stretch/>
        </p:blipFill>
        <p:spPr bwMode="auto">
          <a:xfrm>
            <a:off x="249745" y="1785392"/>
            <a:ext cx="4322255" cy="4915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46995" y="2616389"/>
            <a:ext cx="3960440" cy="398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77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  <a:solidFill>
            <a:srgbClr val="FF33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>Муниципальное автономное общеобразовательное учреждение 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«</a:t>
            </a:r>
            <a:r>
              <a:rPr lang="ru-RU" sz="2400" dirty="0" err="1">
                <a:solidFill>
                  <a:schemeClr val="bg1"/>
                </a:solidFill>
                <a:latin typeface="Arial Black" pitchFamily="34" charset="0"/>
              </a:rPr>
              <a:t>Нурлатская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 гимназия имени Героя Советского Союза Михаила Егоровича Сергеева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»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               </a:t>
            </a:r>
            <a:r>
              <a:rPr lang="ru-RU" sz="2000" dirty="0">
                <a:solidFill>
                  <a:schemeClr val="bg1"/>
                </a:solidFill>
                <a:latin typeface="Arial Black" pitchFamily="34" charset="0"/>
              </a:rPr>
              <a:t>г. Нурлат Республики Татарстан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62" y="2708920"/>
            <a:ext cx="3349973" cy="361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99013" y="1844824"/>
            <a:ext cx="71663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3300"/>
                </a:solidFill>
                <a:latin typeface="Arial Black" pitchFamily="34" charset="0"/>
              </a:rPr>
              <a:t>Приятного аппетита!</a:t>
            </a:r>
            <a:endParaRPr lang="ru-RU" sz="4400" b="1" dirty="0">
              <a:solidFill>
                <a:srgbClr val="FF3300"/>
              </a:solidFill>
              <a:latin typeface="Arial Black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2708920"/>
            <a:ext cx="5195863" cy="3619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93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219</Words>
  <Application>Microsoft Office PowerPoint</Application>
  <PresentationFormat>Экран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7</cp:revision>
  <dcterms:created xsi:type="dcterms:W3CDTF">2025-04-24T17:44:44Z</dcterms:created>
  <dcterms:modified xsi:type="dcterms:W3CDTF">2025-04-24T18:50:06Z</dcterms:modified>
</cp:coreProperties>
</file>