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4" r:id="rId4"/>
    <p:sldId id="288" r:id="rId5"/>
    <p:sldId id="282" r:id="rId6"/>
    <p:sldId id="281" r:id="rId7"/>
    <p:sldId id="280" r:id="rId8"/>
    <p:sldId id="279" r:id="rId9"/>
    <p:sldId id="276" r:id="rId10"/>
    <p:sldId id="273" r:id="rId11"/>
    <p:sldId id="289" r:id="rId12"/>
    <p:sldId id="272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55" d="100"/>
          <a:sy n="155" d="100"/>
        </p:scale>
        <p:origin x="1974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2153-5D41-451A-B2F9-952ACE4BBBAA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15FBA-6CF8-4B9C-AF04-B8741D6BF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797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2153-5D41-451A-B2F9-952ACE4BBBAA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15FBA-6CF8-4B9C-AF04-B8741D6BF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034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2153-5D41-451A-B2F9-952ACE4BBBAA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15FBA-6CF8-4B9C-AF04-B8741D6BF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423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2153-5D41-451A-B2F9-952ACE4BBBAA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15FBA-6CF8-4B9C-AF04-B8741D6BF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511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2153-5D41-451A-B2F9-952ACE4BBBAA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15FBA-6CF8-4B9C-AF04-B8741D6BF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1249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2153-5D41-451A-B2F9-952ACE4BBBAA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15FBA-6CF8-4B9C-AF04-B8741D6BF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0894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2153-5D41-451A-B2F9-952ACE4BBBAA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15FBA-6CF8-4B9C-AF04-B8741D6BF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748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2153-5D41-451A-B2F9-952ACE4BBBAA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15FBA-6CF8-4B9C-AF04-B8741D6BF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861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2153-5D41-451A-B2F9-952ACE4BBBAA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15FBA-6CF8-4B9C-AF04-B8741D6BF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9588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2153-5D41-451A-B2F9-952ACE4BBBAA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15FBA-6CF8-4B9C-AF04-B8741D6BF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036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2153-5D41-451A-B2F9-952ACE4BBBAA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15FBA-6CF8-4B9C-AF04-B8741D6BF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9587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A2153-5D41-451A-B2F9-952ACE4BBBAA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F15FBA-6CF8-4B9C-AF04-B8741D6BF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728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МетодКабинет\Desktop\istockphoto-1210045819-612x6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Правила приёма в 1 класс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lvl="0" algn="l"/>
            <a:r>
              <a:rPr lang="ru-RU" sz="2200" dirty="0" smtClean="0">
                <a:solidFill>
                  <a:prstClr val="black"/>
                </a:solidFill>
              </a:rPr>
              <a:t>                             </a:t>
            </a:r>
          </a:p>
          <a:p>
            <a:pPr lvl="0" algn="l"/>
            <a:endParaRPr lang="ru-RU" sz="2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1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МетодКабинет\Desktop\istockphoto-1210045819-612x6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 descr="C:\Users\МетодКабинет\Desktop\метод работа 2021-2022\ВЕБИНАР ПРИЕМ В 1 КЛАСС\вкс прием измененное\ВКС 25.03.2022 прием_page-00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25"/>
            <a:ext cx="9144000" cy="681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98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МетодКабинет\Desktop\istockphoto-1210045819-612x6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Прием закрепленных лиц в школу осуществляется </a:t>
            </a:r>
            <a:r>
              <a:rPr lang="ru-RU" dirty="0">
                <a:solidFill>
                  <a:srgbClr val="FF0000"/>
                </a:solidFill>
              </a:rPr>
              <a:t>без вступительных испытаний</a:t>
            </a:r>
            <a:r>
              <a:rPr lang="ru-RU" dirty="0"/>
              <a:t> (процедур отбора).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535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МетодКабинет\Desktop\istockphoto-1210045819-612x6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МетодКабинет\Desktop\метод работа 2021-2022\ВЕБИНАР ПРИЕМ В 1 КЛАСС\вкс прием измененное\ВКС 25.03.2022 прием_page-00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1324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МетодКабинет\Desktop\istockphoto-1210045819-612x6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364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МетодКабинет\Desktop\метод работа 2021-2022\ВЕБИНАР ПРИЕМ В 1 КЛАСС\вкс прием измененное\ВКС 25.03.2022 прием_page-00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626"/>
            <a:ext cx="9144000" cy="6443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535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МетодКабинет\Desktop\istockphoto-1210045819-612x6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64704"/>
            <a:ext cx="7772400" cy="4968552"/>
          </a:xfrm>
        </p:spPr>
        <p:txBody>
          <a:bodyPr>
            <a:normAutofit fontScale="90000"/>
          </a:bodyPr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ru-RU" sz="2700" b="1" dirty="0" smtClean="0">
                <a:effectLst/>
                <a:latin typeface="Times New Roman"/>
                <a:ea typeface="Calibri"/>
                <a:cs typeface="Times New Roman"/>
              </a:rPr>
              <a:t>Министерство просвещения скорректировало порядок приема на обучение в школы приказом № 707 от 8.10.2021 года ( с изменениями ФЗ от 21.11.2022г № 465-ФЗ)</a:t>
            </a:r>
            <a:r>
              <a:rPr lang="ru-RU" sz="2700" dirty="0" smtClean="0">
                <a:effectLst/>
                <a:latin typeface="Times New Roman"/>
                <a:ea typeface="Calibri"/>
                <a:cs typeface="Times New Roman"/>
              </a:rPr>
              <a:t/>
            </a:r>
            <a:br>
              <a:rPr lang="ru-RU" sz="2700" dirty="0" smtClean="0">
                <a:effectLst/>
                <a:latin typeface="Times New Roman"/>
                <a:ea typeface="Calibri"/>
                <a:cs typeface="Times New Roman"/>
              </a:rPr>
            </a:br>
            <a:r>
              <a:rPr lang="ru-RU" sz="2700" dirty="0" smtClean="0">
                <a:effectLst/>
                <a:latin typeface="Times New Roman"/>
                <a:ea typeface="Calibri"/>
                <a:cs typeface="Times New Roman"/>
              </a:rPr>
              <a:t>Закреплено право ребенка на преимущественный прием в начальную школу, где учатся его </a:t>
            </a:r>
            <a:r>
              <a:rPr lang="ru-RU" sz="2700" dirty="0" smtClean="0">
                <a:solidFill>
                  <a:srgbClr val="FF0000"/>
                </a:solidFill>
                <a:effectLst/>
                <a:latin typeface="Times New Roman"/>
                <a:ea typeface="Calibri"/>
                <a:cs typeface="Times New Roman"/>
              </a:rPr>
              <a:t>полнородные и </a:t>
            </a:r>
            <a:r>
              <a:rPr lang="ru-RU" sz="2700" dirty="0" err="1" smtClean="0">
                <a:solidFill>
                  <a:srgbClr val="FF0000"/>
                </a:solidFill>
                <a:effectLst/>
                <a:latin typeface="Times New Roman"/>
                <a:ea typeface="Calibri"/>
                <a:cs typeface="Times New Roman"/>
              </a:rPr>
              <a:t>неполнородные</a:t>
            </a:r>
            <a:r>
              <a:rPr lang="ru-RU" sz="2700" dirty="0" smtClean="0">
                <a:solidFill>
                  <a:srgbClr val="FF0000"/>
                </a:solidFill>
                <a:effectLst/>
                <a:latin typeface="Times New Roman"/>
                <a:ea typeface="Calibri"/>
                <a:cs typeface="Times New Roman"/>
              </a:rPr>
              <a:t> брат или сестра.</a:t>
            </a:r>
            <a:r>
              <a:rPr lang="ru-RU" sz="2700" dirty="0" smtClean="0">
                <a:effectLst/>
                <a:latin typeface="Times New Roman"/>
                <a:ea typeface="Calibri"/>
                <a:cs typeface="Times New Roman"/>
              </a:rPr>
              <a:t> Уточнен перечень документов, представляемых для приема на обучение.</a:t>
            </a:r>
            <a:br>
              <a:rPr lang="ru-RU" sz="2700" dirty="0" smtClean="0">
                <a:effectLst/>
                <a:latin typeface="Times New Roman"/>
                <a:ea typeface="Calibri"/>
                <a:cs typeface="Times New Roman"/>
              </a:rPr>
            </a:br>
            <a:r>
              <a:rPr lang="ru-RU" sz="2700" dirty="0" smtClean="0">
                <a:effectLst/>
                <a:latin typeface="Times New Roman"/>
                <a:ea typeface="Calibri"/>
                <a:cs typeface="Times New Roman"/>
              </a:rPr>
              <a:t/>
            </a:r>
            <a:br>
              <a:rPr lang="ru-RU" sz="2700" dirty="0" smtClean="0">
                <a:effectLst/>
                <a:latin typeface="Times New Roman"/>
                <a:ea typeface="Calibri"/>
                <a:cs typeface="Times New Roman"/>
              </a:rPr>
            </a:br>
            <a:r>
              <a:rPr lang="ru-RU" sz="2700" dirty="0">
                <a:latin typeface="Times New Roman"/>
                <a:ea typeface="Calibri"/>
                <a:cs typeface="Times New Roman"/>
              </a:rPr>
              <a:t/>
            </a:r>
            <a:br>
              <a:rPr lang="ru-RU" sz="2700" dirty="0">
                <a:latin typeface="Times New Roman"/>
                <a:ea typeface="Calibri"/>
                <a:cs typeface="Times New Roman"/>
              </a:rPr>
            </a:br>
            <a:r>
              <a:rPr lang="ru-RU" sz="2700" dirty="0" smtClean="0">
                <a:effectLst/>
                <a:latin typeface="Times New Roman"/>
                <a:ea typeface="Calibri"/>
                <a:cs typeface="Times New Roman"/>
              </a:rPr>
              <a:t>Приказ вступил в силу</a:t>
            </a:r>
            <a:br>
              <a:rPr lang="ru-RU" sz="2700" dirty="0" smtClean="0">
                <a:effectLst/>
                <a:latin typeface="Times New Roman"/>
                <a:ea typeface="Calibri"/>
                <a:cs typeface="Times New Roman"/>
              </a:rPr>
            </a:br>
            <a:r>
              <a:rPr lang="ru-RU" sz="2700" dirty="0" smtClean="0">
                <a:solidFill>
                  <a:srgbClr val="FF0000"/>
                </a:solidFill>
                <a:effectLst/>
                <a:latin typeface="Times New Roman"/>
                <a:ea typeface="Calibri"/>
                <a:cs typeface="Times New Roman"/>
              </a:rPr>
              <a:t>с 1 марта 2022 г. и действует до 1 марта 2026 г.</a:t>
            </a:r>
            <a:r>
              <a:rPr lang="ru-RU" sz="3200" dirty="0">
                <a:solidFill>
                  <a:srgbClr val="FF0000"/>
                </a:solidFill>
                <a:ea typeface="Calibri"/>
                <a:cs typeface="Times New Roman"/>
              </a:rPr>
              <a:t/>
            </a:r>
            <a:br>
              <a:rPr lang="ru-RU" sz="3200" dirty="0">
                <a:solidFill>
                  <a:srgbClr val="FF0000"/>
                </a:solidFill>
                <a:ea typeface="Calibri"/>
                <a:cs typeface="Times New Roman"/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776" y="6453336"/>
            <a:ext cx="5216624" cy="144016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535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МетодКабинет\Desktop\istockphoto-1210045819-612x6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МетодКабинет\Desktop\метод работа 2021-2022\ВЕБИНАР ПРИЕМ В 1 КЛАСС\вкс прием измененное\ВКС 25.03.2022 прием_page-00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535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МетодКабинет\Desktop\istockphoto-1210045819-612x6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404664"/>
            <a:ext cx="8062664" cy="331236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Сроки приема документов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этап- не позднее 01.04-30.06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детей: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-имеющих преимущественное право 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-проживающих на закрепленной территории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этап -06.07-05.09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детей: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-не проживающих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закрепленной территории</a:t>
            </a:r>
          </a:p>
        </p:txBody>
      </p:sp>
    </p:spTree>
    <p:extLst>
      <p:ext uri="{BB962C8B-B14F-4D97-AF65-F5344CB8AC3E}">
        <p14:creationId xmlns:p14="http://schemas.microsoft.com/office/powerpoint/2010/main" val="222535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МетодКабинет\Desktop\istockphoto-1210045819-612x6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b="1" dirty="0" smtClean="0"/>
              <a:t>При </a:t>
            </a:r>
            <a:r>
              <a:rPr lang="ru-RU" sz="2800" b="1" dirty="0"/>
              <a:t>приеме </a:t>
            </a:r>
            <a:r>
              <a:rPr lang="ru-RU" sz="2800" dirty="0"/>
              <a:t>на обучение школа обязана </a:t>
            </a:r>
            <a:r>
              <a:rPr lang="ru-RU" sz="2800" b="1" dirty="0"/>
              <a:t>ознакомить родителей </a:t>
            </a:r>
            <a:r>
              <a:rPr lang="ru-RU" sz="2800" dirty="0"/>
              <a:t>(законных представителей) </a:t>
            </a:r>
            <a:r>
              <a:rPr lang="ru-RU" sz="2800" dirty="0" smtClean="0"/>
              <a:t>ребенка:</a:t>
            </a:r>
            <a:br>
              <a:rPr lang="ru-RU" sz="2800" dirty="0" smtClean="0"/>
            </a:br>
            <a:r>
              <a:rPr lang="ru-RU" sz="2800" dirty="0"/>
              <a:t>-</a:t>
            </a:r>
            <a:r>
              <a:rPr lang="ru-RU" sz="2800" dirty="0" smtClean="0"/>
              <a:t> </a:t>
            </a:r>
            <a:r>
              <a:rPr lang="ru-RU" sz="2800" dirty="0"/>
              <a:t>со своим уставом,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- с </a:t>
            </a:r>
            <a:r>
              <a:rPr lang="ru-RU" sz="2800" dirty="0"/>
              <a:t>лицензией на осуществление образовательной деятельности,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- со </a:t>
            </a:r>
            <a:r>
              <a:rPr lang="ru-RU" sz="2800" dirty="0"/>
              <a:t>свидетельством о государственной аккредитации учреждения,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- с </a:t>
            </a:r>
            <a:r>
              <a:rPr lang="ru-RU" sz="2800" dirty="0"/>
              <a:t>общеобразовательными программами и другими документами, регламентирующими осуществление образовательной деятельности, права и обязанности обучающихся. 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1371600" y="6741367"/>
            <a:ext cx="6400800" cy="45719"/>
          </a:xfrm>
        </p:spPr>
        <p:txBody>
          <a:bodyPr>
            <a:normAutofit fontScale="25000" lnSpcReduction="20000"/>
          </a:bodyPr>
          <a:lstStyle/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535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МетодКабинет\Desktop\istockphoto-1210045819-612x6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1008111"/>
          </a:xfrm>
        </p:spPr>
        <p:txBody>
          <a:bodyPr>
            <a:normAutofit fontScale="90000"/>
          </a:bodyPr>
          <a:lstStyle/>
          <a:p>
            <a:r>
              <a:rPr lang="ru-RU" dirty="0"/>
              <a:t>Заявление о приеме в 1 класс можно подать любым </a:t>
            </a:r>
            <a:r>
              <a:rPr lang="ru-RU" dirty="0" smtClean="0"/>
              <a:t>способом.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268760"/>
            <a:ext cx="8496944" cy="5400600"/>
          </a:xfrm>
        </p:spPr>
        <p:txBody>
          <a:bodyPr>
            <a:normAutofit/>
          </a:bodyPr>
          <a:lstStyle/>
          <a:p>
            <a:pPr algn="l"/>
            <a:r>
              <a:rPr lang="ru-RU" dirty="0">
                <a:solidFill>
                  <a:schemeClr val="tx1"/>
                </a:solidFill>
              </a:rPr>
              <a:t>1) по личному заявлению </a:t>
            </a:r>
            <a:r>
              <a:rPr lang="ru-RU" dirty="0" smtClean="0">
                <a:solidFill>
                  <a:schemeClr val="tx1"/>
                </a:solidFill>
              </a:rPr>
              <a:t>родителя,</a:t>
            </a:r>
            <a:endParaRPr lang="ru-RU" dirty="0">
              <a:solidFill>
                <a:schemeClr val="tx1"/>
              </a:solidFill>
            </a:endParaRPr>
          </a:p>
          <a:p>
            <a:pPr algn="l"/>
            <a:r>
              <a:rPr lang="ru-RU" dirty="0">
                <a:solidFill>
                  <a:schemeClr val="tx1"/>
                </a:solidFill>
              </a:rPr>
              <a:t>2) через операторов почтовой связи общего пользования заказным письмом с уведомлением о вручении;</a:t>
            </a:r>
          </a:p>
          <a:p>
            <a:pPr algn="l"/>
            <a:r>
              <a:rPr lang="ru-RU" dirty="0">
                <a:solidFill>
                  <a:schemeClr val="tx1"/>
                </a:solidFill>
              </a:rPr>
              <a:t>3) в электронной форме посредством </a:t>
            </a:r>
            <a:r>
              <a:rPr lang="ru-RU" dirty="0" smtClean="0">
                <a:solidFill>
                  <a:schemeClr val="tx1"/>
                </a:solidFill>
              </a:rPr>
              <a:t>ЕПГУ;</a:t>
            </a:r>
            <a:endParaRPr lang="ru-RU" dirty="0">
              <a:solidFill>
                <a:schemeClr val="tx1"/>
              </a:solidFill>
            </a:endParaRPr>
          </a:p>
          <a:p>
            <a:pPr algn="l"/>
            <a:r>
              <a:rPr lang="ru-RU" dirty="0">
                <a:solidFill>
                  <a:schemeClr val="tx1"/>
                </a:solidFill>
              </a:rPr>
              <a:t>4) с использованием функционала (сервисов) региональных порталов государственных и муниципальных </a:t>
            </a:r>
            <a:r>
              <a:rPr lang="ru-RU" dirty="0" smtClean="0">
                <a:solidFill>
                  <a:schemeClr val="tx1"/>
                </a:solidFill>
              </a:rPr>
              <a:t>услуг</a:t>
            </a:r>
            <a:r>
              <a:rPr lang="ru-RU" dirty="0">
                <a:solidFill>
                  <a:schemeClr val="tx1"/>
                </a:solidFill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535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МетодКабинет\Desktop\istockphoto-1210045819-612x6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МетодКабинет\Desktop\метод работа 2021-2022\ВЕБИНАР ПРИЕМ В 1 КЛАСС\вкс прием измененное\ВКС 25.03.2022 прием_page-00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012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МетодКабинет\Desktop\istockphoto-1210045819-612x6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3600" dirty="0"/>
              <a:t>Иностранные граждане и лица без гражданства, в том числе соотечественники за рубежом, </a:t>
            </a:r>
            <a:r>
              <a:rPr lang="ru-RU" sz="3600" dirty="0">
                <a:solidFill>
                  <a:srgbClr val="FF0000"/>
                </a:solidFill>
              </a:rPr>
              <a:t>все документы представляют на русском языке </a:t>
            </a:r>
            <a:r>
              <a:rPr lang="ru-RU" sz="3600" dirty="0"/>
              <a:t>или вместе с заверенным в установленном порядке переводом на русский язык.</a:t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535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</TotalTime>
  <Words>131</Words>
  <Application>Microsoft Office PowerPoint</Application>
  <PresentationFormat>Экран (4:3)</PresentationFormat>
  <Paragraphs>12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Тема Office</vt:lpstr>
      <vt:lpstr>Правила приёма в 1 класс</vt:lpstr>
      <vt:lpstr>Презентация PowerPoint</vt:lpstr>
      <vt:lpstr>Прием закрепленных лиц в школу осуществляется без вступительных испытаний (процедур отбора). </vt:lpstr>
      <vt:lpstr>Презентация PowerPoint</vt:lpstr>
      <vt:lpstr>Презентация PowerPoint</vt:lpstr>
      <vt:lpstr>Министерство просвещения скорректировало порядок приема на обучение в школы приказом № 707 от 8.10.2021 года ( с изменениями ФЗ от 21.11.2022г № 465-ФЗ) Закреплено право ребенка на преимущественный прием в начальную школу, где учатся его полнородные и неполнородные брат или сестра. Уточнен перечень документов, представляемых для приема на обучение.   Приказ вступил в силу с 1 марта 2022 г. и действует до 1 марта 2026 г. </vt:lpstr>
      <vt:lpstr>Презентация PowerPoint</vt:lpstr>
      <vt:lpstr>   Сроки приема документов 1 этап- не позднее 01.04-30.06 для детей: -имеющих преимущественное право  -проживающих на закрепленной территории 2 этап -06.07-05.09 для детей: -не проживающих на закрепленной территории</vt:lpstr>
      <vt:lpstr>  При приеме на обучение школа обязана ознакомить родителей (законных представителей) ребенка: - со своим уставом,  - с лицензией на осуществление образовательной деятельности,  - со свидетельством о государственной аккредитации учреждения,  - с общеобразовательными программами и другими документами, регламентирующими осуществление образовательной деятельности, права и обязанности обучающихся.  </vt:lpstr>
      <vt:lpstr>Заявление о приеме в 1 класс можно подать любым способом.</vt:lpstr>
      <vt:lpstr>Презентация PowerPoint</vt:lpstr>
      <vt:lpstr>Иностранные граждане и лица без гражданства, в том числе соотечественники за рубежом, все документы представляют на русском языке или вместе с заверенным в установленном порядке переводом на русский язык.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Правила приёма в 1 класс</dc:title>
  <dc:creator>МетодКабинет</dc:creator>
  <cp:lastModifiedBy>school</cp:lastModifiedBy>
  <cp:revision>45</cp:revision>
  <dcterms:created xsi:type="dcterms:W3CDTF">2022-03-30T09:56:19Z</dcterms:created>
  <dcterms:modified xsi:type="dcterms:W3CDTF">2023-02-14T06:01:55Z</dcterms:modified>
</cp:coreProperties>
</file>