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98" r:id="rId3"/>
    <p:sldId id="281" r:id="rId4"/>
    <p:sldId id="276" r:id="rId5"/>
    <p:sldId id="288" r:id="rId6"/>
    <p:sldId id="295" r:id="rId7"/>
    <p:sldId id="296" r:id="rId8"/>
    <p:sldId id="275" r:id="rId9"/>
    <p:sldId id="282" r:id="rId10"/>
    <p:sldId id="291" r:id="rId11"/>
    <p:sldId id="277" r:id="rId12"/>
    <p:sldId id="272" r:id="rId13"/>
    <p:sldId id="287" r:id="rId14"/>
    <p:sldId id="302" r:id="rId15"/>
    <p:sldId id="303" r:id="rId16"/>
    <p:sldId id="304" r:id="rId17"/>
    <p:sldId id="305" r:id="rId18"/>
    <p:sldId id="306" r:id="rId19"/>
    <p:sldId id="307" r:id="rId20"/>
    <p:sldId id="308" r:id="rId21"/>
    <p:sldId id="309" r:id="rId22"/>
    <p:sldId id="283" r:id="rId23"/>
    <p:sldId id="284" r:id="rId24"/>
    <p:sldId id="293" r:id="rId25"/>
    <p:sldId id="301" r:id="rId26"/>
    <p:sldId id="300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28" autoAdjust="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20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9C52A8-6CAC-495F-A1D7-4740D820FD16}" type="doc">
      <dgm:prSet loTypeId="urn:microsoft.com/office/officeart/2005/8/layout/vList6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4C705E1D-4C7F-414A-A9D1-DD986F449AA2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ОПАСНЫЙ ДОСУГ</a:t>
          </a:r>
          <a:endParaRPr lang="ru-RU" dirty="0">
            <a:solidFill>
              <a:srgbClr val="002060"/>
            </a:solidFill>
          </a:endParaRPr>
        </a:p>
      </dgm:t>
    </dgm:pt>
    <dgm:pt modelId="{511C47D9-89B1-457D-9322-6935B4D2A0CE}" type="parTrans" cxnId="{AEEF66AC-4BCE-4EF3-BD67-288782F56C1F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0452AA04-60E3-4D50-B71C-7764C2F8E230}" type="sibTrans" cxnId="{AEEF66AC-4BCE-4EF3-BD67-288782F56C1F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7A857694-0631-489E-B69A-DFC1AA9F8D08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«Беги или умри», </a:t>
          </a:r>
          <a:r>
            <a:rPr lang="ru-RU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зацеперы</a:t>
          </a:r>
          <a:r>
            <a: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ru-RU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Заброшенки</a:t>
          </a:r>
          <a:r>
            <a: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ru-RU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челленж</a:t>
          </a:r>
          <a:r>
            <a: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24 часа, </a:t>
          </a:r>
          <a:r>
            <a:rPr lang="ru-RU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анорексичные</a:t>
          </a:r>
          <a:r>
            <a: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группы, </a:t>
          </a:r>
          <a:r>
            <a:rPr lang="ru-RU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шоплифтинг</a:t>
          </a:r>
          <a:r>
            <a: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 А.У.Е …»</a:t>
          </a:r>
          <a:endParaRPr lang="ru-RU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E196B8F-66B3-472F-8EA5-95D87C94F94C}" type="parTrans" cxnId="{9B72FDBC-4832-4415-89A1-8AC3E8954F9E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5A52FD41-87E5-49E3-9D85-2E05BCA41F4A}" type="sibTrans" cxnId="{9B72FDBC-4832-4415-89A1-8AC3E8954F9E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C3FAFA47-EE78-4B67-BAF0-D07AF26242CA}">
      <dgm:prSet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ГРУППЫ СМЕРТИ</a:t>
          </a:r>
          <a:endParaRPr lang="ru-RU" dirty="0">
            <a:solidFill>
              <a:srgbClr val="002060"/>
            </a:solidFill>
          </a:endParaRPr>
        </a:p>
      </dgm:t>
    </dgm:pt>
    <dgm:pt modelId="{7A728FA5-3ABF-49AA-AE34-401A8E3FB69D}" type="parTrans" cxnId="{54B7F382-0451-499F-BD99-6AE5B1733157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556F4B39-C654-4A67-B473-62E47D7E0739}" type="sibTrans" cxnId="{54B7F382-0451-499F-BD99-6AE5B1733157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3C895596-F9AC-4DD1-9E2E-4E669D5D432C}">
      <dgm:prSet/>
      <dgm:spPr/>
      <dgm:t>
        <a:bodyPr/>
        <a:lstStyle/>
        <a:p>
          <a:r>
            <a: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</a:t>
          </a:r>
          <a:r>
            <a:rPr lang="ru-RU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Cиний</a:t>
          </a:r>
          <a:r>
            <a: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кит», «Разбуди меня в 4. 20», «Тихий дом», «Я в игре», </a:t>
          </a:r>
          <a:r>
            <a:rPr lang="en-US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f57, f58</a:t>
          </a:r>
          <a:r>
            <a: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 "</a:t>
          </a:r>
          <a:r>
            <a:rPr lang="ru-RU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Рина</a:t>
          </a:r>
          <a:r>
            <a: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", "</a:t>
          </a:r>
          <a:r>
            <a:rPr lang="ru-RU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Няпока</a:t>
          </a:r>
          <a:r>
            <a: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", "50 дней до моего..." </a:t>
          </a:r>
          <a:endParaRPr lang="ru-RU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CC5D9BB-0103-46EB-8DA3-C1EE3A0C82EC}" type="parTrans" cxnId="{2006A24A-3EA6-48BC-9AF8-D7F5C2E97D85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A1A7F53D-9E38-4B65-A496-470548E46728}" type="sibTrans" cxnId="{2006A24A-3EA6-48BC-9AF8-D7F5C2E97D85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FA63A7DF-5544-4964-B024-D7C6A5A061BA}" type="pres">
      <dgm:prSet presAssocID="{519C52A8-6CAC-495F-A1D7-4740D820FD16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D1784CE-829C-48DF-92CA-B7EE1F18E4D4}" type="pres">
      <dgm:prSet presAssocID="{C3FAFA47-EE78-4B67-BAF0-D07AF26242CA}" presName="linNode" presStyleCnt="0"/>
      <dgm:spPr/>
    </dgm:pt>
    <dgm:pt modelId="{EA62DFDF-20A9-4503-96E0-3F885B401F74}" type="pres">
      <dgm:prSet presAssocID="{C3FAFA47-EE78-4B67-BAF0-D07AF26242CA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ACBCCF-9AC7-4968-B586-9F78F6ED287B}" type="pres">
      <dgm:prSet presAssocID="{C3FAFA47-EE78-4B67-BAF0-D07AF26242CA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41E6BB-B45E-4A93-902F-DB4F22E15715}" type="pres">
      <dgm:prSet presAssocID="{556F4B39-C654-4A67-B473-62E47D7E0739}" presName="spacing" presStyleCnt="0"/>
      <dgm:spPr/>
    </dgm:pt>
    <dgm:pt modelId="{0111C401-D086-41F6-886C-654B698E7246}" type="pres">
      <dgm:prSet presAssocID="{4C705E1D-4C7F-414A-A9D1-DD986F449AA2}" presName="linNode" presStyleCnt="0"/>
      <dgm:spPr/>
    </dgm:pt>
    <dgm:pt modelId="{10EC25EC-2BD4-49E4-84D6-A6B30DB0A310}" type="pres">
      <dgm:prSet presAssocID="{4C705E1D-4C7F-414A-A9D1-DD986F449AA2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E0BFB5-BCEF-436D-B907-0633BACE2E86}" type="pres">
      <dgm:prSet presAssocID="{4C705E1D-4C7F-414A-A9D1-DD986F449AA2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1E87C17-261F-4350-82F5-D21E813B4877}" type="presOf" srcId="{4C705E1D-4C7F-414A-A9D1-DD986F449AA2}" destId="{10EC25EC-2BD4-49E4-84D6-A6B30DB0A310}" srcOrd="0" destOrd="0" presId="urn:microsoft.com/office/officeart/2005/8/layout/vList6"/>
    <dgm:cxn modelId="{748457E5-BB7B-40DB-8FE8-FE72433BAD9C}" type="presOf" srcId="{7A857694-0631-489E-B69A-DFC1AA9F8D08}" destId="{3DE0BFB5-BCEF-436D-B907-0633BACE2E86}" srcOrd="0" destOrd="0" presId="urn:microsoft.com/office/officeart/2005/8/layout/vList6"/>
    <dgm:cxn modelId="{2006A24A-3EA6-48BC-9AF8-D7F5C2E97D85}" srcId="{C3FAFA47-EE78-4B67-BAF0-D07AF26242CA}" destId="{3C895596-F9AC-4DD1-9E2E-4E669D5D432C}" srcOrd="0" destOrd="0" parTransId="{6CC5D9BB-0103-46EB-8DA3-C1EE3A0C82EC}" sibTransId="{A1A7F53D-9E38-4B65-A496-470548E46728}"/>
    <dgm:cxn modelId="{54FBC751-88AE-4B74-BCBB-E4F94CC51C4F}" type="presOf" srcId="{519C52A8-6CAC-495F-A1D7-4740D820FD16}" destId="{FA63A7DF-5544-4964-B024-D7C6A5A061BA}" srcOrd="0" destOrd="0" presId="urn:microsoft.com/office/officeart/2005/8/layout/vList6"/>
    <dgm:cxn modelId="{AEEF66AC-4BCE-4EF3-BD67-288782F56C1F}" srcId="{519C52A8-6CAC-495F-A1D7-4740D820FD16}" destId="{4C705E1D-4C7F-414A-A9D1-DD986F449AA2}" srcOrd="1" destOrd="0" parTransId="{511C47D9-89B1-457D-9322-6935B4D2A0CE}" sibTransId="{0452AA04-60E3-4D50-B71C-7764C2F8E230}"/>
    <dgm:cxn modelId="{54B7F382-0451-499F-BD99-6AE5B1733157}" srcId="{519C52A8-6CAC-495F-A1D7-4740D820FD16}" destId="{C3FAFA47-EE78-4B67-BAF0-D07AF26242CA}" srcOrd="0" destOrd="0" parTransId="{7A728FA5-3ABF-49AA-AE34-401A8E3FB69D}" sibTransId="{556F4B39-C654-4A67-B473-62E47D7E0739}"/>
    <dgm:cxn modelId="{42128021-AC8A-43F2-A3AE-EBF1E2C68ADC}" type="presOf" srcId="{C3FAFA47-EE78-4B67-BAF0-D07AF26242CA}" destId="{EA62DFDF-20A9-4503-96E0-3F885B401F74}" srcOrd="0" destOrd="0" presId="urn:microsoft.com/office/officeart/2005/8/layout/vList6"/>
    <dgm:cxn modelId="{9B72FDBC-4832-4415-89A1-8AC3E8954F9E}" srcId="{4C705E1D-4C7F-414A-A9D1-DD986F449AA2}" destId="{7A857694-0631-489E-B69A-DFC1AA9F8D08}" srcOrd="0" destOrd="0" parTransId="{CE196B8F-66B3-472F-8EA5-95D87C94F94C}" sibTransId="{5A52FD41-87E5-49E3-9D85-2E05BCA41F4A}"/>
    <dgm:cxn modelId="{D842CE6A-AE0A-48C5-BB5E-5D3BB7025D5A}" type="presOf" srcId="{3C895596-F9AC-4DD1-9E2E-4E669D5D432C}" destId="{C6ACBCCF-9AC7-4968-B586-9F78F6ED287B}" srcOrd="0" destOrd="0" presId="urn:microsoft.com/office/officeart/2005/8/layout/vList6"/>
    <dgm:cxn modelId="{6355ED5C-3B19-4164-AEC0-7162F94544D5}" type="presParOf" srcId="{FA63A7DF-5544-4964-B024-D7C6A5A061BA}" destId="{FD1784CE-829C-48DF-92CA-B7EE1F18E4D4}" srcOrd="0" destOrd="0" presId="urn:microsoft.com/office/officeart/2005/8/layout/vList6"/>
    <dgm:cxn modelId="{BE887616-678B-490A-83E4-FA9E95A329CF}" type="presParOf" srcId="{FD1784CE-829C-48DF-92CA-B7EE1F18E4D4}" destId="{EA62DFDF-20A9-4503-96E0-3F885B401F74}" srcOrd="0" destOrd="0" presId="urn:microsoft.com/office/officeart/2005/8/layout/vList6"/>
    <dgm:cxn modelId="{4D4F783D-105A-4328-ACFA-312F68B839A8}" type="presParOf" srcId="{FD1784CE-829C-48DF-92CA-B7EE1F18E4D4}" destId="{C6ACBCCF-9AC7-4968-B586-9F78F6ED287B}" srcOrd="1" destOrd="0" presId="urn:microsoft.com/office/officeart/2005/8/layout/vList6"/>
    <dgm:cxn modelId="{B48E21FA-1D46-4471-A5C2-9B8DADF10A0C}" type="presParOf" srcId="{FA63A7DF-5544-4964-B024-D7C6A5A061BA}" destId="{AD41E6BB-B45E-4A93-902F-DB4F22E15715}" srcOrd="1" destOrd="0" presId="urn:microsoft.com/office/officeart/2005/8/layout/vList6"/>
    <dgm:cxn modelId="{B9D2CC68-0612-4781-9A48-71D9422BDC72}" type="presParOf" srcId="{FA63A7DF-5544-4964-B024-D7C6A5A061BA}" destId="{0111C401-D086-41F6-886C-654B698E7246}" srcOrd="2" destOrd="0" presId="urn:microsoft.com/office/officeart/2005/8/layout/vList6"/>
    <dgm:cxn modelId="{E511BC6F-9F93-46B4-812C-06191A84CC9B}" type="presParOf" srcId="{0111C401-D086-41F6-886C-654B698E7246}" destId="{10EC25EC-2BD4-49E4-84D6-A6B30DB0A310}" srcOrd="0" destOrd="0" presId="urn:microsoft.com/office/officeart/2005/8/layout/vList6"/>
    <dgm:cxn modelId="{11C10F78-1621-4894-BBD9-4F863B5BAA40}" type="presParOf" srcId="{0111C401-D086-41F6-886C-654B698E7246}" destId="{3DE0BFB5-BCEF-436D-B907-0633BACE2E86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0"/>
            <a:ext cx="539552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0000"/>
          </a:solidFill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002060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002060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002060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002060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002060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yandex.ru/clck/jsredir?bu=uniq151902842336710571427&amp;from=yandex.ru;search/;web;;&amp;text=&amp;etext=1702.vW8b-dzc7nRliwdqJj_eddEif-9Us1EcXCM8UO16jnyQv4YRM-Hd3FhNyRpOZ3yw.9cdc6e10230e2254ecb2d61c99bd6add165e251a&amp;uuid=&amp;state=PEtFfuTeVD5kpHnK9lio9bb4iM1VPfe4W5x0C0-qwflIRTTifi6VAA,,&amp;&amp;cst=AiuY0DBWFJ4CiF6OxvZkNN_HWD_Elt9SqLTNGT9gkaruNuT8wVeD9bydwTtHLycG9TNdQGlyx3LnEsDTwVh7FdeeXn26WseUCw9bQltrk0qlF2bxHnuQTzWARCgOvXe0FJPhNQcEy5WQy7106Cy4F3x8Qr_Jgh3nJpXZqaqofDNYGimcMh0PygSd1wwL9Fc2xtAjc9jd1pwSfz4YxIrakz3BIPfseZvO3DdYnkn-MaJUMmL4dOZ2Y0QXvkF6HsUN-ZgZawXjqDJFhALRuvIkavzTzcg_Abye-tVVG5buXHDV-un69ux0PlgtBAoNnk5-mwaws_UXkUOQ9DUye9dfBlKWijL9Nuat4xLBSAfjgJdxR8UD8pkUQtvEvRvMVmalT4pTAzBoShUFFmJsrYf6yBKwNxYiotRE7N4LRQecd_t1af81oF610mbm_gtSgB4qTgjvtg9nB9DAZKRVEKoAl-k2LevrsSfpS1bh31xPl31ybf7F0V1f_UPsElyfq7n1iCw889h0TjnUcQE2QYtKShFFeDth-8MjZQLODtAzfMUE4bAsvVmCv8KAFTaHxBeMFfrf5agU3aLbzbUHw7vsaADgcs1YkddslHSC1-SLmhwGTPF-JPMjYmwjANh7-FZqS1G2OtYoeWdbFDSRATs9q17tXBHqtSdaIz9L1GS8stU6BtmK17wwuWAKpYU8083u&amp;data=UlNrNmk5WktYejR0eWJFYk1LdmtxbHpZQUs0aDZ6YmF6MWVhWTdwcGZHeFFkNGN1LWROZ1AzU0R4akRNdXI4WXJ6WEk1Rm4zTlh4ZlM1eGtiY011V29sR0swMVVxYmFUbTh1WlloclpYOVNSZXZfdTJlN0M1VGItNmowM2xfYzRxbEZMN3FGVEZ4dUp4ZVZGRFVjdGNiS3VQUTA4WGlGUWwtMENybXF2TlNiSGxXdy1lbGw3VFhaa3A3ckFsNnpR&amp;sign=e4a9d3f6498b776a26842b0e957fd83f&amp;keyno=0&amp;b64e=2&amp;ref=orjY4mGPRjk5boDnW0uvlrrd71vZw9kpjly_ySFdX80,&amp;l10n=ru&amp;cts=1519058620823&amp;mc=3.282588730501833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-roditel.ru/parents/problems-of-teens/malenkiy-vor-chto-delat-esli-rebenok-sovershil-krazhu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77938" y="2348880"/>
            <a:ext cx="7772400" cy="1470025"/>
          </a:xfrm>
        </p:spPr>
        <p:txBody>
          <a:bodyPr/>
          <a:lstStyle/>
          <a:p>
            <a:r>
              <a:rPr lang="ru-RU" dirty="0" smtClean="0"/>
              <a:t>Опасные группы в социальных сетях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547664" y="3717032"/>
            <a:ext cx="6400800" cy="2088232"/>
          </a:xfrm>
        </p:spPr>
        <p:txBody>
          <a:bodyPr>
            <a:normAutofit/>
          </a:bodyPr>
          <a:lstStyle/>
          <a:p>
            <a:pPr lvl="0"/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ru-RU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34522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7931224" cy="2866330"/>
          </a:xfrm>
        </p:spPr>
        <p:txBody>
          <a:bodyPr>
            <a:normAutofit fontScale="90000"/>
          </a:bodyPr>
          <a:lstStyle/>
          <a:p>
            <a:r>
              <a:rPr lang="ru-RU" dirty="0"/>
              <a:t>Это не игра, не </a:t>
            </a:r>
            <a:r>
              <a:rPr lang="ru-RU" dirty="0" err="1"/>
              <a:t>квест</a:t>
            </a:r>
            <a:r>
              <a:rPr lang="ru-RU" dirty="0"/>
              <a:t>,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это </a:t>
            </a:r>
            <a:r>
              <a:rPr lang="ru-RU" dirty="0"/>
              <a:t>ЛЕЗВИЕ НОЖА,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по </a:t>
            </a:r>
            <a:r>
              <a:rPr lang="ru-RU" dirty="0"/>
              <a:t>которому ходит Ваш ребёнок!</a:t>
            </a:r>
            <a:br>
              <a:rPr lang="ru-RU" dirty="0"/>
            </a:br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636912"/>
            <a:ext cx="4762500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01211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Как распознать опасные </a:t>
            </a:r>
            <a:r>
              <a:rPr lang="ru-RU" b="1" dirty="0" smtClean="0"/>
              <a:t>группы?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5069160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/>
              <a:t>У каждой группы есть свой знак, логотип. Это или символика богов, изображения ножей, лезвий, крови. Также присутствуют фотографии в черных, серых и красных тонах</a:t>
            </a:r>
            <a:r>
              <a:rPr lang="ru-RU" dirty="0" smtClean="0"/>
              <a:t>.</a:t>
            </a:r>
          </a:p>
          <a:p>
            <a:pPr algn="just"/>
            <a:r>
              <a:rPr lang="ru-RU" dirty="0"/>
              <a:t>Также в группе может присутствовать соответствующая музыка, которая </a:t>
            </a:r>
            <a:r>
              <a:rPr lang="ru-RU" dirty="0" smtClean="0"/>
              <a:t>погружает </a:t>
            </a:r>
            <a:r>
              <a:rPr lang="ru-RU" dirty="0"/>
              <a:t>в транс и депрессию. Если подросток находится в таком состоянии, им легко управлять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0925" y="1600200"/>
            <a:ext cx="3231149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4" descr="https://opennov.ru/files/styles/node_full_width/public/news/8aad8678ed6ace77.jpg?itok=d1CfTQsX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opennov.ru/files/styles/node_full_width/public/news/8aad8678ed6ace77.jpg?itok=d1CfTQsX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1199" y="2348880"/>
            <a:ext cx="4102809" cy="2827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59517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Сигналы, что ребенок вступил в опасную группу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899592" y="1600200"/>
            <a:ext cx="8136904" cy="5141168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ребенок становится </a:t>
            </a:r>
            <a:r>
              <a:rPr lang="ru-RU" dirty="0"/>
              <a:t>резко послушным и </a:t>
            </a:r>
            <a:r>
              <a:rPr lang="ru-RU" dirty="0" smtClean="0"/>
              <a:t>отрешенным или агрессивным</a:t>
            </a:r>
          </a:p>
          <a:p>
            <a:pPr algn="just"/>
            <a:r>
              <a:rPr lang="ru-RU" dirty="0" smtClean="0"/>
              <a:t>изменяется распорядок дня (ранние подъёмы 4.20, подросток </a:t>
            </a:r>
            <a:r>
              <a:rPr lang="ru-RU" dirty="0"/>
              <a:t>вялый </a:t>
            </a:r>
            <a:r>
              <a:rPr lang="ru-RU" dirty="0" smtClean="0"/>
              <a:t>и депрессивный, </a:t>
            </a:r>
            <a:r>
              <a:rPr lang="ru-RU" dirty="0"/>
              <a:t>не </a:t>
            </a:r>
            <a:r>
              <a:rPr lang="ru-RU" dirty="0" smtClean="0"/>
              <a:t>высыпается…)</a:t>
            </a:r>
          </a:p>
          <a:p>
            <a:pPr algn="just"/>
            <a:r>
              <a:rPr lang="ru-RU" dirty="0" smtClean="0"/>
              <a:t>странные рисунки (киты, бабочки, единороги, символы суицидальных групп)</a:t>
            </a:r>
            <a:endParaRPr lang="ru-RU" dirty="0"/>
          </a:p>
          <a:p>
            <a:pPr algn="just"/>
            <a:r>
              <a:rPr lang="ru-RU" dirty="0" smtClean="0"/>
              <a:t>опасное </a:t>
            </a:r>
            <a:r>
              <a:rPr lang="ru-RU" dirty="0" err="1" smtClean="0"/>
              <a:t>сэлфи</a:t>
            </a:r>
            <a:r>
              <a:rPr lang="ru-RU" dirty="0" smtClean="0"/>
              <a:t> </a:t>
            </a:r>
          </a:p>
          <a:p>
            <a:pPr algn="just"/>
            <a:r>
              <a:rPr lang="ru-RU" dirty="0" smtClean="0"/>
              <a:t>царапины </a:t>
            </a:r>
            <a:r>
              <a:rPr lang="ru-RU" dirty="0"/>
              <a:t>на руках в области вен, </a:t>
            </a:r>
            <a:endParaRPr lang="ru-RU" dirty="0" smtClean="0"/>
          </a:p>
          <a:p>
            <a:pPr algn="just"/>
            <a:r>
              <a:rPr lang="ru-RU" dirty="0" smtClean="0"/>
              <a:t>порезы</a:t>
            </a:r>
            <a:r>
              <a:rPr lang="ru-RU" dirty="0"/>
              <a:t>, порой глубокие</a:t>
            </a:r>
          </a:p>
        </p:txBody>
      </p:sp>
    </p:spTree>
    <p:extLst>
      <p:ext uri="{BB962C8B-B14F-4D97-AF65-F5344CB8AC3E}">
        <p14:creationId xmlns:p14="http://schemas.microsoft.com/office/powerpoint/2010/main" xmlns="" val="328597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80112" y="274638"/>
            <a:ext cx="310668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Признаки вовлечения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796136" y="1600200"/>
            <a:ext cx="2890664" cy="4525963"/>
          </a:xfrm>
        </p:spPr>
        <p:txBody>
          <a:bodyPr/>
          <a:lstStyle/>
          <a:p>
            <a:r>
              <a:rPr lang="ru-RU" dirty="0" smtClean="0"/>
              <a:t>Меняет свой пароль</a:t>
            </a:r>
          </a:p>
          <a:p>
            <a:r>
              <a:rPr lang="ru-RU" dirty="0" smtClean="0"/>
              <a:t>Закрыл группу</a:t>
            </a:r>
          </a:p>
          <a:p>
            <a:r>
              <a:rPr lang="ru-RU" dirty="0" smtClean="0"/>
              <a:t>Говорит о конечности своей жизни</a:t>
            </a:r>
          </a:p>
          <a:p>
            <a:r>
              <a:rPr lang="ru-RU" dirty="0" smtClean="0"/>
              <a:t>На странице в ВК счётчик жизни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-13041"/>
            <a:ext cx="5069338" cy="6871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9844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854" y="1129567"/>
            <a:ext cx="8273363" cy="3302261"/>
          </a:xfrm>
        </p:spPr>
        <p:txBody>
          <a:bodyPr>
            <a:normAutofit fontScale="90000"/>
          </a:bodyPr>
          <a:lstStyle/>
          <a:p>
            <a:r>
              <a:rPr lang="ru-RU" sz="7300" dirty="0" smtClean="0">
                <a:hlinkClick r:id="rId3"/>
              </a:rPr>
              <a:t/>
            </a:r>
            <a:br>
              <a:rPr lang="ru-RU" sz="7300" dirty="0" smtClean="0">
                <a:hlinkClick r:id="rId3"/>
              </a:rPr>
            </a:br>
            <a:r>
              <a:rPr lang="ru-RU" sz="7300" dirty="0">
                <a:hlinkClick r:id="rId3"/>
              </a:rPr>
              <a:t/>
            </a:r>
            <a:br>
              <a:rPr lang="ru-RU" sz="7300" dirty="0">
                <a:hlinkClick r:id="rId3"/>
              </a:rPr>
            </a:br>
            <a:r>
              <a:rPr lang="ru-RU" sz="7300" dirty="0" smtClean="0">
                <a:hlinkClick r:id="rId3"/>
              </a:rPr>
              <a:t>Субкультура</a:t>
            </a:r>
            <a:r>
              <a:rPr lang="ru-RU" sz="7300" dirty="0">
                <a:hlinkClick r:id="rId3"/>
              </a:rPr>
              <a:t> </a:t>
            </a:r>
            <a:r>
              <a:rPr lang="ru-RU" sz="7300" b="1" dirty="0">
                <a:hlinkClick r:id="rId3"/>
              </a:rPr>
              <a:t>АУЕ</a:t>
            </a:r>
            <a:r>
              <a:rPr lang="ru-RU" sz="7300" dirty="0">
                <a:hlinkClick r:id="rId3"/>
              </a:rPr>
              <a:t>: </a:t>
            </a:r>
            <a:r>
              <a:rPr lang="ru-RU" sz="7300" dirty="0" smtClean="0">
                <a:hlinkClick r:id="rId3"/>
              </a:rPr>
              <a:t/>
            </a:r>
            <a:br>
              <a:rPr lang="ru-RU" sz="7300" dirty="0" smtClean="0">
                <a:hlinkClick r:id="rId3"/>
              </a:rPr>
            </a:br>
            <a:r>
              <a:rPr lang="ru-RU" sz="7300" dirty="0" smtClean="0">
                <a:hlinkClick r:id="rId3"/>
              </a:rPr>
              <a:t>как </a:t>
            </a:r>
            <a:r>
              <a:rPr lang="ru-RU" sz="7300" dirty="0">
                <a:hlinkClick r:id="rId3"/>
              </a:rPr>
              <a:t>заметить и остановить?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04349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519316" y="895619"/>
            <a:ext cx="7796030" cy="3311189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ru-RU" sz="4000" dirty="0" err="1">
                <a:solidFill>
                  <a:srgbClr val="FF0000"/>
                </a:solidFill>
              </a:rPr>
              <a:t>Арестанстко-уркаганским</a:t>
            </a:r>
            <a:r>
              <a:rPr lang="ru-RU" sz="4000" dirty="0">
                <a:solidFill>
                  <a:srgbClr val="FF0000"/>
                </a:solidFill>
              </a:rPr>
              <a:t> единством</a:t>
            </a:r>
            <a:r>
              <a:rPr lang="ru-RU" sz="4000" dirty="0">
                <a:solidFill>
                  <a:schemeClr val="accent1"/>
                </a:solidFill>
              </a:rPr>
              <a:t> </a:t>
            </a:r>
            <a:r>
              <a:rPr lang="ru-RU" sz="4000" dirty="0" smtClean="0"/>
              <a:t>называют </a:t>
            </a:r>
            <a:r>
              <a:rPr lang="ru-RU" sz="4000" dirty="0"/>
              <a:t>неформальное движение подростков, живущих по воровским законам. </a:t>
            </a:r>
            <a:endParaRPr lang="ru-RU" sz="4000" dirty="0" smtClean="0"/>
          </a:p>
          <a:p>
            <a:r>
              <a:rPr lang="ru-RU" sz="4000" dirty="0" smtClean="0"/>
              <a:t>Основные </a:t>
            </a:r>
            <a:r>
              <a:rPr lang="ru-RU" sz="4000" dirty="0"/>
              <a:t>его ценности – </a:t>
            </a:r>
            <a:endParaRPr lang="ru-RU" sz="4000" dirty="0" smtClean="0"/>
          </a:p>
          <a:p>
            <a:r>
              <a:rPr lang="ru-RU" sz="4000" dirty="0" smtClean="0"/>
              <a:t>это </a:t>
            </a:r>
            <a:r>
              <a:rPr lang="ru-RU" sz="4000" dirty="0"/>
              <a:t>тюремные понятия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6176" y="3290185"/>
            <a:ext cx="3073460" cy="3059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57386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785786" y="1050967"/>
            <a:ext cx="7796030" cy="5807033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3200" dirty="0"/>
              <a:t>Подростку предлагают </a:t>
            </a:r>
            <a:r>
              <a:rPr lang="ru-RU" sz="3200" u="sng" dirty="0">
                <a:hlinkClick r:id="rId2"/>
              </a:rPr>
              <a:t>совершить мелкое противоправное действие</a:t>
            </a:r>
            <a:r>
              <a:rPr lang="ru-RU" sz="3200" dirty="0"/>
              <a:t> или просто покурить, </a:t>
            </a:r>
            <a:r>
              <a:rPr lang="ru-RU" sz="3200" dirty="0">
                <a:solidFill>
                  <a:srgbClr val="FF0000"/>
                </a:solidFill>
              </a:rPr>
              <a:t>взамен обещая поддержку и защиту в настоящем и будущем</a:t>
            </a:r>
            <a:r>
              <a:rPr lang="ru-RU" sz="3200" dirty="0"/>
              <a:t>, а потом используют этот поступок для шантажа: если ты не будешь делать то, что я тебе говорю, то я обо всем расскажу твоим родителям.</a:t>
            </a:r>
          </a:p>
        </p:txBody>
      </p:sp>
    </p:spTree>
    <p:extLst>
      <p:ext uri="{BB962C8B-B14F-4D97-AF65-F5344CB8AC3E}">
        <p14:creationId xmlns:p14="http://schemas.microsoft.com/office/powerpoint/2010/main" xmlns="" val="53134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</a:t>
            </a:r>
            <a:r>
              <a:rPr lang="ru-RU" dirty="0" smtClean="0"/>
              <a:t>ЕВИЗЫ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514351" y="2063396"/>
            <a:ext cx="7796030" cy="3311189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algn="ctr"/>
            <a:r>
              <a:rPr lang="ru-RU" sz="4400" dirty="0"/>
              <a:t>«</a:t>
            </a:r>
            <a:r>
              <a:rPr lang="ru-RU" sz="4400" dirty="0" err="1"/>
              <a:t>Ауе</a:t>
            </a:r>
            <a:r>
              <a:rPr lang="ru-RU" sz="4400" dirty="0"/>
              <a:t>! Ворам свободу</a:t>
            </a:r>
            <a:r>
              <a:rPr lang="ru-RU" sz="4400" dirty="0" smtClean="0"/>
              <a:t>!</a:t>
            </a:r>
          </a:p>
          <a:p>
            <a:pPr algn="ctr"/>
            <a:r>
              <a:rPr lang="ru-RU" sz="4400" dirty="0" smtClean="0"/>
              <a:t> </a:t>
            </a:r>
            <a:r>
              <a:rPr lang="ru-RU" sz="4400" dirty="0"/>
              <a:t>«Смерть — легавым, жизнь — ворам»,</a:t>
            </a:r>
          </a:p>
          <a:p>
            <a:pPr algn="ctr"/>
            <a:r>
              <a:rPr lang="ru-RU" sz="4400" dirty="0"/>
              <a:t>«фарту, удачи и лоха побогаче»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16408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260648"/>
            <a:ext cx="3703775" cy="6348046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91124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29836" y="1236634"/>
            <a:ext cx="4414164" cy="3701562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78070"/>
            <a:ext cx="4851683" cy="6260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19887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Вовлечение в деструктивные группы в социальных сетя</a:t>
            </a:r>
            <a:r>
              <a:rPr lang="ru-RU" dirty="0"/>
              <a:t>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600200"/>
            <a:ext cx="8003232" cy="5141168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Является аналогом вовлечения наших детей в наркологическую и другие зависимости. </a:t>
            </a:r>
          </a:p>
          <a:p>
            <a:pPr marL="0" indent="0" algn="ctr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  Целью подобного </a:t>
            </a:r>
          </a:p>
          <a:p>
            <a:pPr marL="0" indent="0">
              <a:buNone/>
            </a:pPr>
            <a:r>
              <a:rPr lang="ru-RU" dirty="0" smtClean="0"/>
              <a:t>воздействия является </a:t>
            </a:r>
          </a:p>
          <a:p>
            <a:pPr marL="0" indent="0">
              <a:buNone/>
            </a:pPr>
            <a:r>
              <a:rPr lang="ru-RU" dirty="0" smtClean="0"/>
              <a:t>  серьёзный подрыв </a:t>
            </a:r>
          </a:p>
          <a:p>
            <a:pPr marL="0" indent="0">
              <a:buNone/>
            </a:pPr>
            <a:r>
              <a:rPr lang="ru-RU" dirty="0" smtClean="0"/>
              <a:t>  психологического </a:t>
            </a:r>
          </a:p>
          <a:p>
            <a:pPr marL="0" indent="0">
              <a:buNone/>
            </a:pPr>
            <a:r>
              <a:rPr lang="ru-RU" dirty="0" smtClean="0"/>
              <a:t>и физического здоровья</a:t>
            </a:r>
          </a:p>
          <a:p>
            <a:pPr marL="0" indent="0">
              <a:buNone/>
            </a:pPr>
            <a:r>
              <a:rPr lang="ru-RU" dirty="0" smtClean="0"/>
              <a:t>    нации вплоть до </a:t>
            </a:r>
          </a:p>
          <a:p>
            <a:pPr marL="0" indent="0">
              <a:buNone/>
            </a:pPr>
            <a:r>
              <a:rPr lang="ru-RU" dirty="0" smtClean="0"/>
              <a:t>      истребления.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202631"/>
            <a:ext cx="4114472" cy="3240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98778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2005" y="-133597"/>
            <a:ext cx="7797662" cy="1151965"/>
          </a:xfrm>
        </p:spPr>
        <p:txBody>
          <a:bodyPr/>
          <a:lstStyle/>
          <a:p>
            <a:r>
              <a:rPr lang="ru-RU" dirty="0" smtClean="0"/>
              <a:t>Признаки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434191" y="1137121"/>
            <a:ext cx="8116043" cy="5429934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r>
              <a:rPr lang="ru-RU" sz="3200" dirty="0"/>
              <a:t>ребенок стал увлекаться тюремной темой. Об этом могут сказать фильмы, сериалы, музыка, соответствующий жаргон и внешний вид. </a:t>
            </a:r>
            <a:endParaRPr lang="ru-RU" sz="3200" dirty="0" smtClean="0"/>
          </a:p>
          <a:p>
            <a:r>
              <a:rPr lang="ru-RU" sz="3200" dirty="0" smtClean="0"/>
              <a:t>Очень </a:t>
            </a:r>
            <a:r>
              <a:rPr lang="ru-RU" sz="3200" dirty="0"/>
              <a:t>тревожные признаки ― резкое падение успеваемости, вранье, </a:t>
            </a:r>
            <a:endParaRPr lang="ru-RU" sz="3200" dirty="0" smtClean="0"/>
          </a:p>
          <a:p>
            <a:r>
              <a:rPr lang="ru-RU" sz="3200" dirty="0" smtClean="0"/>
              <a:t>частые </a:t>
            </a:r>
            <a:r>
              <a:rPr lang="ru-RU" sz="3200" dirty="0"/>
              <a:t>просьбы выдать побольше карманных денег без внятного объяснения, на что ребенок хочет их потратить. Стоит насторожиться, если ребенок теряет уже не первый телефон или другой гаджет.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93113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4294967295"/>
          </p:nvPr>
        </p:nvSpPr>
        <p:spPr>
          <a:xfrm>
            <a:off x="514351" y="2063396"/>
            <a:ext cx="7796030" cy="3311189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579" y="281352"/>
            <a:ext cx="7684251" cy="5763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46735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Что делать родителю, чтобы предотвратить попадание детей в подобные группы?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132856"/>
            <a:ext cx="8229600" cy="4536504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/>
              <a:t>Наблюдайте </a:t>
            </a:r>
            <a:r>
              <a:rPr lang="ru-RU" dirty="0"/>
              <a:t>за ребенком, по возможности не оставляйте его одного, уделяйте ему много внимания, говорите с ним, проводите время </a:t>
            </a:r>
            <a:r>
              <a:rPr lang="ru-RU" dirty="0" smtClean="0"/>
              <a:t>вместе</a:t>
            </a:r>
          </a:p>
          <a:p>
            <a:pPr algn="just"/>
            <a:r>
              <a:rPr lang="ru-RU" dirty="0" smtClean="0"/>
              <a:t>Ищите </a:t>
            </a:r>
            <a:r>
              <a:rPr lang="ru-RU" dirty="0"/>
              <a:t>ребенку </a:t>
            </a:r>
            <a:r>
              <a:rPr lang="ru-RU" dirty="0" smtClean="0"/>
              <a:t>досуг</a:t>
            </a:r>
          </a:p>
          <a:p>
            <a:pPr algn="just"/>
            <a:r>
              <a:rPr lang="ru-RU" dirty="0" smtClean="0"/>
              <a:t>Ограничьте </a:t>
            </a:r>
            <a:r>
              <a:rPr lang="ru-RU" dirty="0"/>
              <a:t>занятость гаджетами, которые принимают Интернет. </a:t>
            </a:r>
            <a:r>
              <a:rPr lang="ru-RU" dirty="0" smtClean="0"/>
              <a:t>							НО ПОМНИТЕ, </a:t>
            </a:r>
            <a:r>
              <a:rPr lang="ru-RU" dirty="0"/>
              <a:t>для продолжения игры "зомбированный" ребенок может воспользоваться чужим телефоном. </a:t>
            </a:r>
            <a:endParaRPr lang="ru-RU" dirty="0" smtClean="0"/>
          </a:p>
          <a:p>
            <a:pPr algn="just"/>
            <a:r>
              <a:rPr lang="ru-RU" dirty="0" smtClean="0"/>
              <a:t>Всегда </a:t>
            </a:r>
            <a:r>
              <a:rPr lang="ru-RU" dirty="0"/>
              <a:t>повторяйте - телефон предназначен для связи, для того, </a:t>
            </a:r>
            <a:r>
              <a:rPr lang="ru-RU" dirty="0" smtClean="0"/>
              <a:t>чтобы </a:t>
            </a:r>
            <a:r>
              <a:rPr lang="ru-RU" dirty="0"/>
              <a:t>передать информацию, узнать где ты, родной, любимый. Ведь я волнуюсь. 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1165974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692" t="10120" r="25692" b="14393"/>
          <a:stretch/>
        </p:blipFill>
        <p:spPr bwMode="auto">
          <a:xfrm>
            <a:off x="0" y="0"/>
            <a:ext cx="5292080" cy="4529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5058649" y="476672"/>
            <a:ext cx="4038600" cy="6048672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dirty="0"/>
              <a:t>На компьютер ставить пароли, отключать WI-FI. Можно </a:t>
            </a:r>
            <a:r>
              <a:rPr lang="ru-RU" dirty="0" err="1"/>
              <a:t>мониторить</a:t>
            </a:r>
            <a:r>
              <a:rPr lang="ru-RU" dirty="0"/>
              <a:t> сети, используемые ребенком, можно </a:t>
            </a:r>
            <a:r>
              <a:rPr lang="ru-RU" dirty="0" err="1"/>
              <a:t>запараллелить</a:t>
            </a:r>
            <a:r>
              <a:rPr lang="ru-RU" dirty="0"/>
              <a:t> гаджеты с родительскими устройствами. Можно включиться в группу, где обитает ваш ребенок.</a:t>
            </a:r>
          </a:p>
          <a:p>
            <a:pPr algn="just"/>
            <a:r>
              <a:rPr lang="ru-RU" dirty="0"/>
              <a:t>Позаботьтесь о функции </a:t>
            </a:r>
            <a:endParaRPr lang="ru-RU" dirty="0" smtClean="0"/>
          </a:p>
          <a:p>
            <a:pPr marL="0" indent="0" algn="ctr">
              <a:buNone/>
            </a:pPr>
            <a:endParaRPr lang="ru-RU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Родительский контроль</a:t>
            </a:r>
            <a:endParaRPr lang="ru-RU" dirty="0" smtClean="0"/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Есть </a:t>
            </a:r>
            <a:r>
              <a:rPr lang="ru-RU" dirty="0"/>
              <a:t>разные разновидности, в том числе бесплатные. 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539" t="28291" r="31076" b="46684"/>
          <a:stretch/>
        </p:blipFill>
        <p:spPr bwMode="auto">
          <a:xfrm>
            <a:off x="233431" y="4283612"/>
            <a:ext cx="4825218" cy="257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0323" y="201563"/>
            <a:ext cx="9224323" cy="6578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98174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Очень важно!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4653136"/>
            <a:ext cx="8435280" cy="1800200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Выяснить знает ли он, кто ещё играет в опасные </a:t>
            </a:r>
            <a:r>
              <a:rPr lang="ru-RU" dirty="0" err="1" smtClean="0"/>
              <a:t>квесты</a:t>
            </a:r>
            <a:r>
              <a:rPr lang="ru-RU" dirty="0" smtClean="0"/>
              <a:t>, входит в группы в социальных сетях.</a:t>
            </a:r>
          </a:p>
          <a:p>
            <a:pPr algn="just"/>
            <a:r>
              <a:rPr lang="ru-RU" dirty="0" smtClean="0"/>
              <a:t>Сообщите законным представителям, классным руководителям, заместителю директора, директору.</a:t>
            </a:r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40768"/>
            <a:ext cx="8555464" cy="3229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1815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Наша цель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99592" y="1600201"/>
            <a:ext cx="8064896" cy="118072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- научить ребёнка </a:t>
            </a:r>
            <a:r>
              <a:rPr lang="ru-RU" smtClean="0"/>
              <a:t>и подростка </a:t>
            </a:r>
            <a:r>
              <a:rPr lang="ru-RU" dirty="0"/>
              <a:t>говорить «</a:t>
            </a:r>
            <a:r>
              <a:rPr lang="ru-RU" dirty="0" smtClean="0"/>
              <a:t>НЕТ» и сопротивляться давлению преступных сообществ.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263"/>
          <a:stretch/>
        </p:blipFill>
        <p:spPr bwMode="auto">
          <a:xfrm>
            <a:off x="2267744" y="2993504"/>
            <a:ext cx="5254551" cy="33837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8734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229600" cy="1143000"/>
          </a:xfrm>
        </p:spPr>
        <p:txBody>
          <a:bodyPr/>
          <a:lstStyle/>
          <a:p>
            <a:r>
              <a:rPr lang="ru-RU" dirty="0" smtClean="0"/>
              <a:t>Помните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9552" y="1340768"/>
            <a:ext cx="8507288" cy="146876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что одним из главных факторов защиты от вовлечения в деструктивные группы являются 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ЗАНЯТИЯ ПО ИНТЕРЕСАМ</a:t>
            </a:r>
            <a:r>
              <a:rPr lang="ru-RU" dirty="0" smtClean="0"/>
              <a:t>!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7339" y="2780928"/>
            <a:ext cx="3571875" cy="23812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581128"/>
            <a:ext cx="3335762" cy="22251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9314" y="2803240"/>
            <a:ext cx="3317354" cy="24150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16661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Опасные группы в социальных сетях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464169237"/>
              </p:ext>
            </p:extLst>
          </p:nvPr>
        </p:nvGraphicFramePr>
        <p:xfrm>
          <a:off x="755576" y="1600200"/>
          <a:ext cx="7931224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932847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«Беги или умри</a:t>
            </a:r>
            <a:r>
              <a:rPr lang="ru-RU" dirty="0" smtClean="0">
                <a:solidFill>
                  <a:srgbClr val="FF0000"/>
                </a:solidFill>
              </a:rPr>
              <a:t>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94420" y="4681582"/>
            <a:ext cx="7859216" cy="1987777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dirty="0"/>
              <a:t>Суть игры — перебежать дорогу  как можно ближе перед движущимся транспортом. Поэтому водители должны быть предельно осторожны, если особенно вблизи увидят группу детей у дороги. И взрослым не стоит проходить мимо таких развлечений детей.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124744"/>
            <a:ext cx="5544616" cy="35391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91802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96962"/>
          </a:xfrm>
        </p:spPr>
        <p:txBody>
          <a:bodyPr/>
          <a:lstStyle/>
          <a:p>
            <a:r>
              <a:rPr lang="ru-RU" dirty="0" err="1" smtClean="0"/>
              <a:t>Зацеперы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030" r="12662"/>
          <a:stretch/>
        </p:blipFill>
        <p:spPr bwMode="auto">
          <a:xfrm>
            <a:off x="827584" y="1371600"/>
            <a:ext cx="7540283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20715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Заброшенки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7584" y="5321076"/>
            <a:ext cx="7992888" cy="134828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Фото и </a:t>
            </a:r>
            <a:r>
              <a:rPr lang="ru-RU" dirty="0"/>
              <a:t>видео материалы, подтверждающие </a:t>
            </a:r>
            <a:r>
              <a:rPr lang="ru-RU" dirty="0" smtClean="0"/>
              <a:t>пребывание </a:t>
            </a:r>
            <a:r>
              <a:rPr lang="ru-RU" dirty="0"/>
              <a:t>в заброшенных зданиях, стройках, лагерях и других объектах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96752"/>
            <a:ext cx="6191250" cy="41243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7566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Челленж</a:t>
            </a:r>
            <a:r>
              <a:rPr lang="ru-RU" dirty="0" smtClean="0"/>
              <a:t> 24 </a:t>
            </a:r>
            <a:r>
              <a:rPr lang="ru-RU" dirty="0"/>
              <a:t>часа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7584" y="4941169"/>
            <a:ext cx="8136904" cy="191683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Цель - провести </a:t>
            </a:r>
            <a:r>
              <a:rPr lang="ru-RU" dirty="0"/>
              <a:t>время сутки либо полусутки в общественном месте (ТЦ, кинотеатр, музей, магазин, библиотека, школа и т.д.) и не попасть в поле зрение охраны или </a:t>
            </a:r>
            <a:r>
              <a:rPr lang="ru-RU" dirty="0" smtClean="0"/>
              <a:t>видеозаписи.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924" b="12076"/>
          <a:stretch/>
        </p:blipFill>
        <p:spPr bwMode="auto">
          <a:xfrm>
            <a:off x="1907704" y="1196752"/>
            <a:ext cx="6096000" cy="34747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50938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007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Опасные группы в социальных сетях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908720"/>
            <a:ext cx="8075240" cy="3768817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/>
              <a:t>В </a:t>
            </a:r>
            <a:r>
              <a:rPr lang="ru-RU" dirty="0" err="1"/>
              <a:t>соцсетях</a:t>
            </a:r>
            <a:r>
              <a:rPr lang="ru-RU" dirty="0"/>
              <a:t> ВК и в </a:t>
            </a:r>
            <a:r>
              <a:rPr lang="ru-RU" dirty="0" err="1" smtClean="0"/>
              <a:t>Инстаграмм</a:t>
            </a:r>
            <a:r>
              <a:rPr lang="ru-RU" dirty="0" smtClean="0"/>
              <a:t> </a:t>
            </a:r>
            <a:r>
              <a:rPr lang="ru-RU" dirty="0"/>
              <a:t>появляются </a:t>
            </a:r>
            <a:r>
              <a:rPr lang="ru-RU" dirty="0" smtClean="0"/>
              <a:t> </a:t>
            </a:r>
            <a:r>
              <a:rPr lang="ru-RU" dirty="0" err="1" smtClean="0"/>
              <a:t>хештеги</a:t>
            </a:r>
            <a:r>
              <a:rPr lang="ru-RU" dirty="0" smtClean="0"/>
              <a:t>.</a:t>
            </a:r>
            <a:endParaRPr lang="ru-RU" dirty="0"/>
          </a:p>
          <a:p>
            <a:pPr algn="just"/>
            <a:r>
              <a:rPr lang="ru-RU" dirty="0" err="1"/>
              <a:t>Хэштеги</a:t>
            </a:r>
            <a:r>
              <a:rPr lang="ru-RU" dirty="0"/>
              <a:t> — это ссылки, нажав на которые попадаешь на определенную страничку в </a:t>
            </a:r>
            <a:r>
              <a:rPr lang="ru-RU" dirty="0" err="1"/>
              <a:t>соцсетях</a:t>
            </a:r>
            <a:r>
              <a:rPr lang="ru-RU" dirty="0"/>
              <a:t>. Такие </a:t>
            </a:r>
            <a:r>
              <a:rPr lang="ru-RU" dirty="0" err="1"/>
              <a:t>хэштеги</a:t>
            </a:r>
            <a:r>
              <a:rPr lang="ru-RU" dirty="0"/>
              <a:t> — это уже повод для серьезного беспокойства</a:t>
            </a:r>
            <a:r>
              <a:rPr lang="ru-RU" dirty="0" smtClean="0"/>
              <a:t>.</a:t>
            </a:r>
          </a:p>
          <a:p>
            <a:pPr marL="0" indent="0" algn="ctr">
              <a:buNone/>
            </a:pPr>
            <a:r>
              <a:rPr lang="ru-RU" dirty="0" smtClean="0"/>
              <a:t>(</a:t>
            </a:r>
            <a:r>
              <a:rPr lang="ru-RU" dirty="0" err="1" smtClean="0"/>
              <a:t>домкитов</a:t>
            </a:r>
            <a:r>
              <a:rPr lang="ru-RU" dirty="0"/>
              <a:t>, </a:t>
            </a:r>
            <a:r>
              <a:rPr lang="ru-RU" dirty="0" err="1"/>
              <a:t>млечныйпуть</a:t>
            </a:r>
            <a:r>
              <a:rPr lang="ru-RU" dirty="0"/>
              <a:t>, 150звёзд, ff33, d28, </a:t>
            </a:r>
            <a:r>
              <a:rPr lang="ru-RU" dirty="0" err="1" smtClean="0"/>
              <a:t>хочувигру</a:t>
            </a:r>
            <a:r>
              <a:rPr lang="ru-RU" dirty="0" smtClean="0"/>
              <a:t>)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5079"/>
          <a:stretch/>
        </p:blipFill>
        <p:spPr>
          <a:xfrm>
            <a:off x="1930400" y="4509120"/>
            <a:ext cx="5768469" cy="2373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69007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404664"/>
            <a:ext cx="8229600" cy="4525963"/>
          </a:xfrm>
        </p:spPr>
        <p:txBody>
          <a:bodyPr>
            <a:normAutofit fontScale="92500"/>
          </a:bodyPr>
          <a:lstStyle/>
          <a:p>
            <a:pPr algn="just"/>
            <a:r>
              <a:rPr lang="ru-RU" dirty="0" smtClean="0"/>
              <a:t>Ребенок, </a:t>
            </a:r>
            <a:r>
              <a:rPr lang="ru-RU" dirty="0"/>
              <a:t>кликая на ссылки, попадает в опасную группу. Здесь с ним связывается «куратор». Он дает задания и проверяет, готов ли ребенок «играть». Ведется переписка.</a:t>
            </a:r>
          </a:p>
          <a:p>
            <a:pPr algn="just"/>
            <a:r>
              <a:rPr lang="ru-RU" dirty="0"/>
              <a:t>Куратор выясняет психологическое состояние ребенка, узнает, где он проживает. И дает задания «</a:t>
            </a:r>
            <a:r>
              <a:rPr lang="ru-RU" dirty="0" err="1"/>
              <a:t>квеста</a:t>
            </a:r>
            <a:r>
              <a:rPr lang="ru-RU" dirty="0"/>
              <a:t>». Дети выполняют задания, наносят себе увечья, делают метки на руках лезвием, рисуют кита, например.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17234" y="3861048"/>
            <a:ext cx="8208912" cy="138499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Апогеем опасной игры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становится САМОУБИЙСТВО. Если ребёнок отказывается, то его шантажируют смертью родственников.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51398" y="5341158"/>
            <a:ext cx="4610153" cy="1494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78042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705</TotalTime>
  <Words>730</Words>
  <Application>Microsoft Office PowerPoint</Application>
  <PresentationFormat>Экран (4:3)</PresentationFormat>
  <Paragraphs>79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Опасные группы в социальных сетях</vt:lpstr>
      <vt:lpstr>Вовлечение в деструктивные группы в социальных сетях</vt:lpstr>
      <vt:lpstr>Опасные группы в социальных сетях</vt:lpstr>
      <vt:lpstr>«Беги или умри»</vt:lpstr>
      <vt:lpstr>Зацеперы </vt:lpstr>
      <vt:lpstr>Заброшенки</vt:lpstr>
      <vt:lpstr>Челленж 24 часа </vt:lpstr>
      <vt:lpstr>Опасные группы в социальных сетях</vt:lpstr>
      <vt:lpstr>Слайд 9</vt:lpstr>
      <vt:lpstr>Это не игра, не квест,  это ЛЕЗВИЕ НОЖА,  по которому ходит Ваш ребёнок! </vt:lpstr>
      <vt:lpstr>Как распознать опасные группы?</vt:lpstr>
      <vt:lpstr>Сигналы, что ребенок вступил в опасную группу</vt:lpstr>
      <vt:lpstr>Признаки вовлечения</vt:lpstr>
      <vt:lpstr>  Субкультура АУЕ:  как заметить и остановить? </vt:lpstr>
      <vt:lpstr>Слайд 15</vt:lpstr>
      <vt:lpstr>Слайд 16</vt:lpstr>
      <vt:lpstr>ДЕВИЗЫ</vt:lpstr>
      <vt:lpstr>Слайд 18</vt:lpstr>
      <vt:lpstr>Слайд 19</vt:lpstr>
      <vt:lpstr>Признаки </vt:lpstr>
      <vt:lpstr>Слайд 21</vt:lpstr>
      <vt:lpstr>Что делать родителю, чтобы предотвратить попадание детей в подобные группы?</vt:lpstr>
      <vt:lpstr>Слайд 23</vt:lpstr>
      <vt:lpstr>Очень важно!</vt:lpstr>
      <vt:lpstr>Наша цель</vt:lpstr>
      <vt:lpstr>Помните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85</cp:revision>
  <dcterms:modified xsi:type="dcterms:W3CDTF">2022-09-29T10:55:17Z</dcterms:modified>
</cp:coreProperties>
</file>