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0" r:id="rId2"/>
    <p:sldId id="297" r:id="rId3"/>
    <p:sldId id="298" r:id="rId4"/>
    <p:sldId id="302" r:id="rId5"/>
    <p:sldId id="301" r:id="rId6"/>
    <p:sldId id="304" r:id="rId7"/>
    <p:sldId id="330" r:id="rId8"/>
    <p:sldId id="308" r:id="rId9"/>
    <p:sldId id="331" r:id="rId10"/>
    <p:sldId id="31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5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8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83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74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1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4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06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958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77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6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43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9FF6C-1287-4FA0-8FA7-7FAF1C56ED9D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034DC-6FCF-4259-AA54-DE645B582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0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  <a:latin typeface="Garamond" pitchFamily="18" charset="0"/>
              </a:rPr>
              <a:t>            </a:t>
            </a:r>
            <a:br>
              <a:rPr lang="ru-RU" b="1" dirty="0">
                <a:solidFill>
                  <a:srgbClr val="0070C0"/>
                </a:solidFill>
                <a:latin typeface="Garamond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Garamond" pitchFamily="18" charset="0"/>
              </a:rPr>
              <a:t>                   Урок английского языка</a:t>
            </a:r>
            <a:br>
              <a:rPr lang="ru-RU" b="1" dirty="0">
                <a:solidFill>
                  <a:srgbClr val="0070C0"/>
                </a:solidFill>
                <a:latin typeface="Garamond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Garamond" pitchFamily="18" charset="0"/>
              </a:rPr>
              <a:t>         «</a:t>
            </a:r>
            <a:r>
              <a:rPr lang="en-US" b="1" dirty="0">
                <a:solidFill>
                  <a:srgbClr val="0070C0"/>
                </a:solidFill>
                <a:latin typeface="Garamond" pitchFamily="18" charset="0"/>
              </a:rPr>
              <a:t>Shopping experiences</a:t>
            </a:r>
            <a:r>
              <a:rPr lang="ru-RU" b="1" dirty="0">
                <a:solidFill>
                  <a:srgbClr val="0070C0"/>
                </a:solidFill>
                <a:latin typeface="Garamond" pitchFamily="18" charset="0"/>
              </a:rPr>
              <a:t>»(«Покупки»)</a:t>
            </a:r>
            <a:br>
              <a:rPr lang="ru-RU" b="1" i="1" dirty="0">
                <a:solidFill>
                  <a:srgbClr val="0070C0"/>
                </a:solidFill>
                <a:latin typeface="Garamond" pitchFamily="18" charset="0"/>
              </a:rPr>
            </a:br>
            <a:endParaRPr lang="ru-RU" dirty="0"/>
          </a:p>
        </p:txBody>
      </p:sp>
      <p:pic>
        <p:nvPicPr>
          <p:cNvPr id="4098" name="Picture 2" descr="H:\Documents and Settings\Администратор\Рабочий стол\870_490_fixedwidth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2525" y="1769422"/>
            <a:ext cx="10450285" cy="46313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7" name="Picture 3" descr="H:\Documents and Settings\Администратор\Рабочий стол\GondolaRid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258250">
            <a:off x="1351341" y="3757376"/>
            <a:ext cx="8061404" cy="24922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18213" y="3244333"/>
            <a:ext cx="3454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Thank you</a:t>
            </a:r>
            <a:endParaRPr lang="ru-RU" dirty="0"/>
          </a:p>
        </p:txBody>
      </p:sp>
      <p:pic>
        <p:nvPicPr>
          <p:cNvPr id="1026" name="Picture 2" descr="H:\Documents and Settings\Администратор\Рабочий стол\1337350241_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1237"/>
            <a:ext cx="11459688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54" y="1923803"/>
            <a:ext cx="10383982" cy="4690753"/>
          </a:xfrm>
          <a:solidFill>
            <a:srgbClr val="FF0000"/>
          </a:solidFill>
        </p:spPr>
      </p:pic>
      <p:sp>
        <p:nvSpPr>
          <p:cNvPr id="5" name="Прямоугольник 4"/>
          <p:cNvSpPr/>
          <p:nvPr/>
        </p:nvSpPr>
        <p:spPr>
          <a:xfrm>
            <a:off x="3586347" y="4429495"/>
            <a:ext cx="6555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Garamond" pitchFamily="18" charset="0"/>
              </a:rPr>
              <a:t>Do you like to go shopping?</a:t>
            </a:r>
            <a:endParaRPr lang="ru-RU" sz="4000" dirty="0"/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1" y="273131"/>
            <a:ext cx="10735293" cy="2303813"/>
          </a:xfrm>
        </p:spPr>
      </p:pic>
    </p:spTree>
    <p:extLst>
      <p:ext uri="{BB962C8B-B14F-4D97-AF65-F5344CB8AC3E}">
        <p14:creationId xmlns:p14="http://schemas.microsoft.com/office/powerpoint/2010/main" val="95481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Garamond" pitchFamily="18" charset="0"/>
              </a:rPr>
              <a:t>What shops do you know?</a:t>
            </a:r>
            <a:endParaRPr lang="ru-RU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488385" y="2743200"/>
            <a:ext cx="2030680" cy="783771"/>
            <a:chOff x="3377038" y="417120"/>
            <a:chExt cx="2210673" cy="56596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463973" y="417120"/>
              <a:ext cx="2123738" cy="56596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3377038" y="417120"/>
              <a:ext cx="2210673" cy="5659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Toy shop</a:t>
              </a:r>
              <a:endParaRPr lang="ru-RU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7517081" y="2161309"/>
            <a:ext cx="1947553" cy="771263"/>
            <a:chOff x="1695516" y="-862835"/>
            <a:chExt cx="2087786" cy="77126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695516" y="-808765"/>
              <a:ext cx="2087786" cy="71719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1945042" y="-862835"/>
              <a:ext cx="1721922" cy="7125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Book shop</a:t>
              </a:r>
              <a:endParaRPr lang="ru-RU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8716485" y="997527"/>
            <a:ext cx="2790702" cy="807522"/>
            <a:chOff x="12502472" y="-349930"/>
            <a:chExt cx="1996554" cy="49573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757351" y="-306188"/>
              <a:ext cx="1622730" cy="45199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12502472" y="-349930"/>
              <a:ext cx="1996554" cy="4884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Chemist’s</a:t>
              </a:r>
              <a:endParaRPr lang="ru-RU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139542" y="4548249"/>
            <a:ext cx="1840675" cy="914400"/>
            <a:chOff x="7713445" y="321461"/>
            <a:chExt cx="4074980" cy="1420437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7713445" y="321461"/>
              <a:ext cx="4026177" cy="1329384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7743264" y="539989"/>
              <a:ext cx="4045161" cy="120190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err="1">
                  <a:latin typeface="Garamond" pitchFamily="18" charset="0"/>
                </a:rPr>
                <a:t>Jeweller’s</a:t>
              </a:r>
              <a:endParaRPr lang="en-US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785267" y="3645725"/>
            <a:ext cx="2042557" cy="748143"/>
            <a:chOff x="6888554" y="2266634"/>
            <a:chExt cx="1739848" cy="36946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6888554" y="2266634"/>
              <a:ext cx="1739848" cy="316684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6966204" y="2295955"/>
              <a:ext cx="1419429" cy="3401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Optician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828811" y="4714504"/>
            <a:ext cx="1820884" cy="605641"/>
            <a:chOff x="7050115" y="1628080"/>
            <a:chExt cx="1916171" cy="29107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7050115" y="1628080"/>
              <a:ext cx="1916171" cy="291070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7269826" y="2294280"/>
              <a:ext cx="1674849" cy="14736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Baker’s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932717" y="5427023"/>
            <a:ext cx="1674420" cy="771896"/>
            <a:chOff x="5753918" y="3285197"/>
            <a:chExt cx="3807271" cy="834673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798448" y="3285197"/>
              <a:ext cx="3717697" cy="651046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5753918" y="3435438"/>
              <a:ext cx="3807271" cy="6844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Stationer’s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9630888" y="1864426"/>
            <a:ext cx="2375065" cy="1033153"/>
            <a:chOff x="2429775" y="1494381"/>
            <a:chExt cx="2576945" cy="1223159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630392" y="1501417"/>
              <a:ext cx="2171668" cy="858765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2429775" y="1494381"/>
              <a:ext cx="2576945" cy="12231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Confectioner’s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9678388" y="5355772"/>
            <a:ext cx="2232561" cy="653145"/>
            <a:chOff x="250588" y="1656825"/>
            <a:chExt cx="1841106" cy="809494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250588" y="1697247"/>
              <a:ext cx="1733381" cy="76907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358313" y="1656825"/>
              <a:ext cx="1733381" cy="7800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Boutique </a:t>
              </a:r>
              <a:endParaRPr lang="ru-RU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258296" y="1377539"/>
            <a:ext cx="2565070" cy="724393"/>
            <a:chOff x="1311335" y="4024938"/>
            <a:chExt cx="2271574" cy="727965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1311335" y="4024938"/>
              <a:ext cx="2271574" cy="727965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Прямоугольник 33"/>
            <p:cNvSpPr/>
            <p:nvPr/>
          </p:nvSpPr>
          <p:spPr>
            <a:xfrm>
              <a:off x="1635845" y="4024938"/>
              <a:ext cx="1661888" cy="7279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Garamond" pitchFamily="18" charset="0"/>
                </a:rPr>
                <a:t>Delicatessen</a:t>
              </a:r>
              <a:endParaRPr lang="ru-RU" sz="2400" b="1" kern="1200" dirty="0">
                <a:latin typeface="Garamond" pitchFamily="18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638307" y="2921331"/>
            <a:ext cx="2492688" cy="1377538"/>
            <a:chOff x="4033179" y="3069556"/>
            <a:chExt cx="2707574" cy="1689406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187558" y="3326859"/>
              <a:ext cx="2489928" cy="143210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Прямоугольник 37"/>
            <p:cNvSpPr/>
            <p:nvPr/>
          </p:nvSpPr>
          <p:spPr>
            <a:xfrm>
              <a:off x="4033179" y="3069556"/>
              <a:ext cx="2707574" cy="16602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dirty="0">
                  <a:latin typeface="Garamond" pitchFamily="18" charset="0"/>
                </a:rPr>
                <a:t>Shopping Mall</a:t>
              </a:r>
              <a:endParaRPr lang="ru-RU" sz="3600" b="1" kern="1200" dirty="0">
                <a:latin typeface="Garamond" pitchFamily="18" charset="0"/>
              </a:endParaRPr>
            </a:p>
          </p:txBody>
        </p:sp>
      </p:grpSp>
      <p:pic>
        <p:nvPicPr>
          <p:cNvPr id="3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89" y="1365662"/>
            <a:ext cx="5605153" cy="4987636"/>
          </a:xfrm>
        </p:spPr>
      </p:pic>
      <p:sp>
        <p:nvSpPr>
          <p:cNvPr id="40" name="Прямоугольник 39"/>
          <p:cNvSpPr/>
          <p:nvPr/>
        </p:nvSpPr>
        <p:spPr>
          <a:xfrm>
            <a:off x="7980219" y="4500747"/>
            <a:ext cx="1852550" cy="605641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dirty="0">
                <a:latin typeface="Garamond" pitchFamily="18" charset="0"/>
              </a:rPr>
              <a:t>Shoes shop</a:t>
            </a:r>
            <a:endParaRPr lang="ru-RU" sz="2400" b="1" dirty="0"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Garamond" pitchFamily="18" charset="0"/>
              </a:rPr>
              <a:t>Which of the following can you buy in these shops?</a:t>
            </a:r>
            <a:endParaRPr lang="ru-RU" sz="4000" dirty="0">
              <a:solidFill>
                <a:srgbClr val="FF0000"/>
              </a:solidFill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60666"/>
            <a:ext cx="10515600" cy="5118264"/>
          </a:xfrm>
        </p:spPr>
        <p:txBody>
          <a:bodyPr>
            <a:noAutofit/>
          </a:bodyPr>
          <a:lstStyle/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pens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eye drops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notebook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gold ring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designer clothes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pencils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sweets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shoes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cakes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chocolates,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contact lenses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high quality cheeses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sunglasses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bread rolls</a:t>
            </a:r>
            <a:r>
              <a:rPr lang="ru-RU" sz="1400" b="1" dirty="0">
                <a:solidFill>
                  <a:srgbClr val="0000FF"/>
                </a:solidFill>
                <a:latin typeface="Garamond" pitchFamily="18" charset="0"/>
              </a:rPr>
              <a:t>                                      </a:t>
            </a:r>
            <a:r>
              <a:rPr lang="en-US" sz="2400" b="1" dirty="0">
                <a:solidFill>
                  <a:srgbClr val="FF0000"/>
                </a:solidFill>
                <a:latin typeface="Garamond" pitchFamily="18" charset="0"/>
              </a:rPr>
              <a:t>You can buy pens, pencils</a:t>
            </a:r>
            <a:r>
              <a:rPr lang="ru-RU" sz="2400" b="1" dirty="0">
                <a:solidFill>
                  <a:srgbClr val="FF0000"/>
                </a:solidFill>
                <a:latin typeface="Garamond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Garamond" pitchFamily="18" charset="0"/>
              </a:rPr>
              <a:t>and notebooks at a stationer’s.</a:t>
            </a:r>
            <a:r>
              <a:rPr lang="ru-RU" sz="2400" b="1" dirty="0">
                <a:solidFill>
                  <a:srgbClr val="0000FF"/>
                </a:solidFill>
                <a:latin typeface="Garamond" pitchFamily="18" charset="0"/>
              </a:rPr>
              <a:t>    </a:t>
            </a:r>
            <a:endParaRPr lang="en-US" sz="2400" b="1" dirty="0">
              <a:solidFill>
                <a:srgbClr val="0000FF"/>
              </a:solidFill>
              <a:latin typeface="Garamond" pitchFamily="18" charset="0"/>
            </a:endParaRP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cold meats</a:t>
            </a:r>
          </a:p>
          <a:p>
            <a:r>
              <a:rPr lang="en-US" sz="1400" b="1" dirty="0">
                <a:solidFill>
                  <a:srgbClr val="0000FF"/>
                </a:solidFill>
                <a:latin typeface="Garamond" pitchFamily="18" charset="0"/>
              </a:rPr>
              <a:t>aspirin</a:t>
            </a:r>
            <a:endParaRPr lang="ru-RU" sz="1400" b="1" dirty="0">
              <a:solidFill>
                <a:srgbClr val="0000FF"/>
              </a:solidFill>
              <a:latin typeface="Garamond" pitchFamily="18" charset="0"/>
            </a:endParaRPr>
          </a:p>
        </p:txBody>
      </p:sp>
      <p:pic>
        <p:nvPicPr>
          <p:cNvPr id="8193" name="Picture 1" descr="H:\Documents and Settings\Администратор\Рабочий стол\standartnyi_vid_magazina_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8380" y="1530598"/>
            <a:ext cx="2463800" cy="1701800"/>
          </a:xfrm>
          <a:prstGeom prst="rect">
            <a:avLst/>
          </a:prstGeom>
          <a:noFill/>
        </p:spPr>
      </p:pic>
      <p:pic>
        <p:nvPicPr>
          <p:cNvPr id="8194" name="Picture 2" descr="H:\Documents and Settings\Администратор\Рабочий стол\photoreport_42_0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6374" y="2024083"/>
            <a:ext cx="2280062" cy="1407886"/>
          </a:xfrm>
          <a:prstGeom prst="rect">
            <a:avLst/>
          </a:prstGeom>
          <a:noFill/>
        </p:spPr>
      </p:pic>
      <p:pic>
        <p:nvPicPr>
          <p:cNvPr id="8196" name="Picture 4" descr="H:\Documents and Settings\Администратор\Рабочий стол\Магазин канцелярии и игрушек-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5314" y="1529279"/>
            <a:ext cx="2362200" cy="1783937"/>
          </a:xfrm>
          <a:prstGeom prst="rect">
            <a:avLst/>
          </a:prstGeom>
          <a:noFill/>
        </p:spPr>
      </p:pic>
      <p:pic>
        <p:nvPicPr>
          <p:cNvPr id="8197" name="Picture 5" descr="H:\Documents and Settings\Администратор\Рабочий стол\opti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21090" y="3846099"/>
            <a:ext cx="2290762" cy="1557174"/>
          </a:xfrm>
          <a:prstGeom prst="rect">
            <a:avLst/>
          </a:prstGeom>
          <a:noFill/>
        </p:spPr>
      </p:pic>
      <p:pic>
        <p:nvPicPr>
          <p:cNvPr id="8198" name="Picture 6" descr="H:\Documents and Settings\Администратор\Рабочий стол\265b3a3b22bb62d5e505a197624b47f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3995" y="3434278"/>
            <a:ext cx="2695514" cy="982663"/>
          </a:xfrm>
          <a:prstGeom prst="rect">
            <a:avLst/>
          </a:prstGeom>
          <a:noFill/>
        </p:spPr>
      </p:pic>
      <p:pic>
        <p:nvPicPr>
          <p:cNvPr id="8199" name="Picture 7" descr="H:\Documents and Settings\Администратор\Рабочий стол\origina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08322" y="3191494"/>
            <a:ext cx="1745672" cy="1463633"/>
          </a:xfrm>
          <a:prstGeom prst="rect">
            <a:avLst/>
          </a:prstGeom>
          <a:noFill/>
        </p:spPr>
      </p:pic>
      <p:pic>
        <p:nvPicPr>
          <p:cNvPr id="10" name="Объект 4"/>
          <p:cNvPicPr>
            <a:picLocks noGrp="1"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850" y="3455719"/>
            <a:ext cx="1520041" cy="12469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0960" y="620688"/>
            <a:ext cx="11620581" cy="1656184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B0F0"/>
                </a:solidFill>
                <a:latin typeface="Garamond" pitchFamily="18" charset="0"/>
              </a:rPr>
              <a:t>           Listen to four short exchanges, then answer the questions.</a:t>
            </a:r>
            <a:endParaRPr lang="ru-RU" sz="3200" dirty="0">
              <a:solidFill>
                <a:srgbClr val="00B0F0"/>
              </a:solidFill>
              <a:latin typeface="Garamond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65018" y="2564905"/>
            <a:ext cx="5142015" cy="365759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Garamond" pitchFamily="18" charset="0"/>
              </a:rPr>
              <a:t>Where does each take place?</a:t>
            </a:r>
          </a:p>
          <a:p>
            <a:r>
              <a:rPr lang="en-US" sz="2800" b="1" dirty="0">
                <a:solidFill>
                  <a:srgbClr val="FF0000"/>
                </a:solidFill>
                <a:latin typeface="Garamond" pitchFamily="18" charset="0"/>
              </a:rPr>
              <a:t>Which words help you  decide?</a:t>
            </a:r>
            <a:endParaRPr lang="ru-RU" sz="2800" b="1" dirty="0">
              <a:solidFill>
                <a:srgbClr val="FF0000"/>
              </a:solidFill>
              <a:latin typeface="Garamond" pitchFamily="18" charset="0"/>
            </a:endParaRPr>
          </a:p>
        </p:txBody>
      </p:sp>
      <p:pic>
        <p:nvPicPr>
          <p:cNvPr id="7171" name="Picture 3" descr="H:\Documents and Settings\Администратор\Рабочий стол\depositphotos_5457380-stock-photo-pharmacy-chemist-woman-in-drugstor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14607" y="4962457"/>
            <a:ext cx="3146962" cy="1711475"/>
          </a:xfrm>
          <a:prstGeom prst="rect">
            <a:avLst/>
          </a:prstGeom>
          <a:noFill/>
        </p:spPr>
      </p:pic>
      <p:pic>
        <p:nvPicPr>
          <p:cNvPr id="7174" name="Picture 6" descr="H:\Documents and Settings\Администратор\Рабочий стол\ac79624c77a9217891e434c527156d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09000" y="2826327"/>
            <a:ext cx="3069442" cy="2184833"/>
          </a:xfrm>
          <a:prstGeom prst="rect">
            <a:avLst/>
          </a:prstGeom>
          <a:noFill/>
        </p:spPr>
      </p:pic>
      <p:pic>
        <p:nvPicPr>
          <p:cNvPr id="7175" name="Picture 7" descr="H:\Documents and Settings\Администратор\Рабочий стол\K.C.Lai_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106390" y="3806041"/>
            <a:ext cx="3449783" cy="2648198"/>
          </a:xfrm>
          <a:prstGeom prst="rect">
            <a:avLst/>
          </a:prstGeom>
          <a:noFill/>
        </p:spPr>
      </p:pic>
      <p:pic>
        <p:nvPicPr>
          <p:cNvPr id="7177" name="Picture 9" descr="H:\Documents and Settings\Администратор\Рабочий стол\standartnyi_vid_magazina_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01933" y="3821545"/>
            <a:ext cx="3069112" cy="2623869"/>
          </a:xfrm>
          <a:prstGeom prst="rect">
            <a:avLst/>
          </a:prstGeom>
          <a:noFill/>
        </p:spPr>
      </p:pic>
      <p:pic>
        <p:nvPicPr>
          <p:cNvPr id="4" name="11 - Ex. 2 p. 104">
            <a:hlinkClick r:id="" action="ppaction://media"/>
            <a:extLst>
              <a:ext uri="{FF2B5EF4-FFF2-40B4-BE49-F238E27FC236}">
                <a16:creationId xmlns:a16="http://schemas.microsoft.com/office/drawing/2014/main" id="{48D53F52-F4CE-49AE-8144-A1497C286D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65244" y="21868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4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B0F0"/>
                </a:solidFill>
                <a:latin typeface="Garamond" pitchFamily="18" charset="0"/>
              </a:rPr>
              <a:t>What do you know about Venice</a:t>
            </a:r>
            <a:r>
              <a:rPr lang="en-US" b="1" dirty="0">
                <a:solidFill>
                  <a:srgbClr val="00B0F0"/>
                </a:solidFill>
              </a:rPr>
              <a:t>?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35" y="4416034"/>
            <a:ext cx="5771407" cy="2174771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790" y="1504991"/>
            <a:ext cx="5272641" cy="3244249"/>
          </a:xfrm>
          <a:prstGeom prst="rect">
            <a:avLst/>
          </a:prstGeom>
        </p:spPr>
      </p:pic>
      <p:pic>
        <p:nvPicPr>
          <p:cNvPr id="6" name="Picture 6" descr="H:\Documents and Settings\Администратор\Рабочий стол\lich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41912" y="1705759"/>
            <a:ext cx="4619501" cy="2308101"/>
          </a:xfrm>
          <a:prstGeom prst="rect">
            <a:avLst/>
          </a:prstGeom>
          <a:noFill/>
        </p:spPr>
      </p:pic>
      <p:pic>
        <p:nvPicPr>
          <p:cNvPr id="7" name="Picture 3" descr="H:\Documents and Settings\Администратор\Рабочий стол\45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5641" y="3847604"/>
            <a:ext cx="4060042" cy="2759529"/>
          </a:xfrm>
          <a:prstGeom prst="rect">
            <a:avLst/>
          </a:prstGeom>
          <a:noFill/>
        </p:spPr>
      </p:pic>
      <p:pic>
        <p:nvPicPr>
          <p:cNvPr id="3" name="12 - Ex. 4 p. 104">
            <a:hlinkClick r:id="" action="ppaction://media"/>
            <a:extLst>
              <a:ext uri="{FF2B5EF4-FFF2-40B4-BE49-F238E27FC236}">
                <a16:creationId xmlns:a16="http://schemas.microsoft.com/office/drawing/2014/main" id="{EB00F29A-D32F-47E3-84E7-BFB99262BF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82431" y="41830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8ED03F-0111-49A4-9429-CBD514442744}"/>
              </a:ext>
            </a:extLst>
          </p:cNvPr>
          <p:cNvSpPr txBox="1"/>
          <p:nvPr/>
        </p:nvSpPr>
        <p:spPr>
          <a:xfrm>
            <a:off x="824088" y="471567"/>
            <a:ext cx="1054382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shimmer-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мерцать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canal-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канал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gondolier-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гондольер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steer-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elegant-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элегантный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disturb-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нарушать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charm-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очарование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inspiration-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вдохновение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authentic-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inspire-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вдохновлять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attention to detail-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к деталям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stroll past-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мимо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serenade-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серенада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juggler-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жонглер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living statue-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живая статуя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line-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выстраиваться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pose-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позировать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exclusive-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эксклюзивный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fashion boutique-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модный бутик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replica-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twilight-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сумерки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carnival mask-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карнавальная маска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glide-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плыть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59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F0"/>
                </a:solidFill>
                <a:latin typeface="Garamond" pitchFamily="18" charset="0"/>
                <a:ea typeface="FZLanTingHeiS-UL-GB" pitchFamily="2" charset="-122"/>
              </a:rPr>
              <a:t> </a:t>
            </a:r>
            <a:r>
              <a:rPr lang="en-US" sz="3200" b="1" dirty="0">
                <a:solidFill>
                  <a:srgbClr val="00B0F0"/>
                </a:solidFill>
                <a:latin typeface="Garamond" pitchFamily="18" charset="0"/>
                <a:ea typeface="FZLanTingHeiS-UL-GB" pitchFamily="2" charset="-122"/>
              </a:rPr>
              <a:t>How does Venice in Italy differ from Venice in Las Vegas?</a:t>
            </a:r>
            <a:endParaRPr lang="ru-RU" sz="3200" b="1" dirty="0">
              <a:solidFill>
                <a:srgbClr val="00B0F0"/>
              </a:solidFill>
              <a:latin typeface="Garamond" pitchFamily="18" charset="0"/>
              <a:ea typeface="FZLanTingHeiS-UL-GB" pitchFamily="2" charset="-122"/>
            </a:endParaRPr>
          </a:p>
        </p:txBody>
      </p:sp>
      <p:pic>
        <p:nvPicPr>
          <p:cNvPr id="4" name="Picture 2" descr="H:\Documents and Settings\Администратор\Рабочий стол\foto8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771" y="1564367"/>
            <a:ext cx="6258294" cy="4290167"/>
          </a:xfrm>
          <a:prstGeom prst="rect">
            <a:avLst/>
          </a:prstGeom>
          <a:noFill/>
        </p:spPr>
      </p:pic>
      <p:pic>
        <p:nvPicPr>
          <p:cNvPr id="5" name="Picture 4" descr="H:\Documents and Settings\Администратор\Рабочий стол\3126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5140" y="1312387"/>
            <a:ext cx="4125811" cy="2630221"/>
          </a:xfrm>
          <a:prstGeom prst="rect">
            <a:avLst/>
          </a:prstGeom>
          <a:noFill/>
        </p:spPr>
      </p:pic>
      <p:pic>
        <p:nvPicPr>
          <p:cNvPr id="7" name="Picture 2" descr="H:\Documents and Settings\Администратор\Рабочий стол\Venice_Shopping1_Apolyont (1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1444" y="3954482"/>
            <a:ext cx="4286992" cy="2446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3136E0-0E20-49EF-9ACE-12F4C8E3D2B8}"/>
              </a:ext>
            </a:extLst>
          </p:cNvPr>
          <p:cNvSpPr txBox="1"/>
          <p:nvPr/>
        </p:nvSpPr>
        <p:spPr>
          <a:xfrm>
            <a:off x="1095022" y="699911"/>
            <a:ext cx="7371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Do ex. 5 p. 105 choose the right answer</a:t>
            </a:r>
            <a:endParaRPr lang="ru-RU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824453-D8F1-45B6-9FCB-BC15D51A568C}"/>
              </a:ext>
            </a:extLst>
          </p:cNvPr>
          <p:cNvSpPr txBox="1"/>
          <p:nvPr/>
        </p:nvSpPr>
        <p:spPr>
          <a:xfrm>
            <a:off x="1095022" y="2133600"/>
            <a:ext cx="79135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Home work: ex.6 p.105 choose the correct word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140989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222</Words>
  <Application>Microsoft Office PowerPoint</Application>
  <PresentationFormat>Широкоэкранный</PresentationFormat>
  <Paragraphs>64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Garamond</vt:lpstr>
      <vt:lpstr>Times New Roman</vt:lpstr>
      <vt:lpstr>Тема Office</vt:lpstr>
      <vt:lpstr>                                Урок английского языка          «Shopping experiences»(«Покупки») </vt:lpstr>
      <vt:lpstr>Презентация PowerPoint</vt:lpstr>
      <vt:lpstr>What shops do you know?</vt:lpstr>
      <vt:lpstr>Which of the following can you buy in these shops?</vt:lpstr>
      <vt:lpstr>           Listen to four short exchanges, then answer the questions.</vt:lpstr>
      <vt:lpstr>What do you know about Venice?</vt:lpstr>
      <vt:lpstr>Презентация PowerPoint</vt:lpstr>
      <vt:lpstr> How does Venice in Italy differ from Venice in Las Vegas?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Левашова</dc:creator>
  <cp:lastModifiedBy>Рустам</cp:lastModifiedBy>
  <cp:revision>117</cp:revision>
  <dcterms:created xsi:type="dcterms:W3CDTF">2017-05-29T09:38:17Z</dcterms:created>
  <dcterms:modified xsi:type="dcterms:W3CDTF">2020-05-17T04:52:11Z</dcterms:modified>
</cp:coreProperties>
</file>