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70" r:id="rId11"/>
    <p:sldId id="271" r:id="rId12"/>
    <p:sldId id="272" r:id="rId13"/>
    <p:sldId id="273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0FC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044" autoAdjust="0"/>
    <p:restoredTop sz="86380" autoAdjust="0"/>
  </p:normalViewPr>
  <p:slideViewPr>
    <p:cSldViewPr>
      <p:cViewPr varScale="1">
        <p:scale>
          <a:sx n="63" d="100"/>
          <a:sy n="63" d="100"/>
        </p:scale>
        <p:origin x="-762" y="-96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40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938586-C4FE-4782-BC50-1EDFBE5229FF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2406F249-8C4A-49A9-875E-2633BCF55F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25F5F5-CBDA-401B-A0C3-1AEEF18FDC9D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4F055601-E5E1-4944-BE2E-B84CD06F03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D8E6BF-5D90-4517-8BE5-B9245D7846C0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4AC71A-49B8-435E-B49A-426B5C941B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85F87B-34BB-45EB-9B0F-FB9664E61394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F10E4-B178-45C9-A62D-889AC297F4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9F4A61-4FF6-4437-8C72-2FF618F3DA25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AAF8BBDE-DEF9-473F-AAA6-C4AA04B6DA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3E015-D80C-4DA5-88F6-816C35CEF228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88793B-EA63-4223-8A14-F9D0894EB9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AB4BA3-FCFB-46E5-90FC-DF28EC8B69DF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A17B0B-A443-48BF-9701-3675EF67F8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3CF99E-33F5-4FAA-906C-DA813E65567C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A6664-F0F0-4C04-9804-9D61C5E6E2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3C80FF-E4BC-46A1-A336-38760B282224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9341D-1C0B-4CA1-B13A-FCD9B7C9D0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ADDD0-47E5-4F49-AC49-1084A83A4822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3AE0E-E453-4B99-9D47-E44DF42565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950338-B1F4-4E30-8B88-411C297C7845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1DCF6-553F-4664-A7DA-DD65EBA9DF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BDD14B1-434F-457B-BF2B-F1E8E4756275}" type="datetimeFigureOut">
              <a:rPr lang="ru-RU" smtClean="0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49C533C-D78B-4918-A44B-AE269DF197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4680520"/>
          </a:xfrm>
          <a:ln>
            <a:solidFill>
              <a:schemeClr val="accent3">
                <a:lumMod val="75000"/>
              </a:schemeClr>
            </a:solidFill>
          </a:ln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i="1" dirty="0" smtClean="0">
                <a:solidFill>
                  <a:srgbClr val="C00000"/>
                </a:solidFill>
                <a:latin typeface="Monotype Corsiva" pitchFamily="66" charset="0"/>
              </a:rPr>
              <a:t>«Особенности организации системы внеурочной деятельности ОО, обеспечивающей становление личностных характеристик выпускника школы</a:t>
            </a:r>
            <a:br>
              <a:rPr lang="ru-RU" sz="4000" b="1" i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latin typeface="Monotype Corsiva" pitchFamily="66" charset="0"/>
              </a:rPr>
              <a:t> при введении ФГОС ООО 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722313" y="5085184"/>
            <a:ext cx="7772400" cy="2160240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1200" b="1" dirty="0" smtClean="0">
                <a:latin typeface="Arial" pitchFamily="34" charset="0"/>
                <a:cs typeface="Arial" pitchFamily="34" charset="0"/>
              </a:rPr>
              <a:t>Цель данной проектной работы</a:t>
            </a:r>
            <a:r>
              <a:rPr lang="ru-RU" sz="11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1200" dirty="0" smtClean="0">
                <a:latin typeface="Arial" pitchFamily="34" charset="0"/>
                <a:cs typeface="Arial" pitchFamily="34" charset="0"/>
              </a:rPr>
              <a:t>– совершенствование организации внеурочной деятельности в процессе управления образовательным учреждением в условиях перехода к ФГОС ООО;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1200" dirty="0" smtClean="0">
                <a:latin typeface="Arial" pitchFamily="34" charset="0"/>
                <a:cs typeface="Arial" pitchFamily="34" charset="0"/>
              </a:rPr>
              <a:t>- подготовка методических материалов для создания модели по организации внеурочной деятельности основной ступени общего образования в условиях реализации ФГОС второго поколения.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12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12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7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7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7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7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7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7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7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475" y="3429000"/>
            <a:ext cx="8686800" cy="302433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3311525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b="1" i="1" dirty="0" smtClean="0"/>
              <a:t>             Задачи проектной работы:	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100" dirty="0" smtClean="0"/>
              <a:t>1.Анализ методического обеспечения и нормативно-правовой базы организации системы внеурочной деятельности ОУ;</a:t>
            </a:r>
            <a:br>
              <a:rPr lang="ru-RU" sz="3100" dirty="0" smtClean="0"/>
            </a:br>
            <a:r>
              <a:rPr lang="ru-RU" sz="3100" dirty="0" smtClean="0"/>
              <a:t>2.Разработка в ходе поисковой и исследовательской деятельности модели  программы внеурочной деятельности ОУ;</a:t>
            </a:r>
            <a:br>
              <a:rPr lang="ru-RU" sz="3100" dirty="0" smtClean="0"/>
            </a:br>
            <a:r>
              <a:rPr lang="ru-RU" sz="3100" dirty="0" smtClean="0"/>
              <a:t>3.Освоение навыков управления внеурочной деятельностью в образовательном учреждении  в контексте требований, предъявляемых ФГОС.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6113"/>
            <a:ext cx="8229600" cy="20177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100" b="1" i="1" dirty="0" smtClean="0"/>
              <a:t>Ожидаемые продукты реализации проекта</a:t>
            </a:r>
            <a:br>
              <a:rPr lang="ru-RU" sz="3100" b="1" i="1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1.Проект подготовки и организации внеурочной деятельности обучающихся на  основной ступени общего образования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2. Примерная модель организации внеурочной деятельности обучающихся </a:t>
            </a:r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/>
              <a:t>При организации внеурочной деятельности в условиях реализации федерального государственного образовательного стандарта основного общего образования необходимо опираться на следующие документы: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– Национальная образовательная инициатива «Наша новая школа»;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– Приказ Министерства образования и науки Российской Федерации «Об утверждении и введении в действие федерального государственного образовательного стандарта основного  общего образования»  от 17 декабря 2010 г. № 1897;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– Концепция духовно-нравственного развития и воспитания личности гражданина России;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– Письмо Министерства образования и науки Российской Федерации от 12.05.2011 г. № 03-296 «Об организации внеурочной деятельности при введении Федерального образовательного стандарта общего образования».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06003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Программа воспитания и социализации обучающихся на ступени основного общего образования направлена на обеспечение их духовно-нравственного развития и воспитания, социализации, профессиональной ориентации, формирование экологической культуры, культуры здорового и безопасного образа жизни.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ru-RU" sz="1600" b="1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Основное содержание воспитания и социализации обучающихся</a:t>
            </a: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Воспитание гражданственности, патриотизма, уважения к правам, свободам и обязанностям человека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Воспитание социальной ответственности и компетентности Воспитание нравственных чувств, убеждений, этического сознания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Воспитание экологической культуры, культуры здорового и безопасного образа жизни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Воспитание трудолюбия, сознательного, творческого отношения к образованию, труду и жизни, подготовка к сознательному выбору профессии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Воспитание ценностного отношения к прекрасному, формирование основ эстетической культуры (эстетическое воспитание)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107704"/>
          </a:xfrm>
        </p:spPr>
        <p:txBody>
          <a:bodyPr>
            <a:normAutofit fontScale="90000"/>
          </a:bodyPr>
          <a:lstStyle/>
          <a:p>
            <a:r>
              <a:rPr lang="ru-RU" sz="1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Виды деятельности </a:t>
            </a:r>
            <a:br>
              <a:rPr lang="ru-RU" sz="1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sz="18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Игровая; Познавательная; Проблемно-ценностное общение; </a:t>
            </a:r>
            <a:r>
              <a:rPr lang="ru-RU" sz="1800" kern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Досугово-развлекательная</a:t>
            </a:r>
            <a:r>
              <a:rPr lang="ru-RU" sz="18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деятельность; Художественное творчество; Социальное творчество (социально преобразующая добровольческая деятельность); Техническое творчество Трудовая (производственная) деятельность; Спортивно-оздоровительная деятельность; Туристско-краеведческая деятельность.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i (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76256" y="2276872"/>
            <a:ext cx="2016224" cy="3183512"/>
          </a:xfrm>
        </p:spPr>
      </p:pic>
      <p:pic>
        <p:nvPicPr>
          <p:cNvPr id="5" name="Рисунок 4" descr="i (1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4149080"/>
            <a:ext cx="3312368" cy="2484276"/>
          </a:xfrm>
          <a:prstGeom prst="rect">
            <a:avLst/>
          </a:prstGeom>
        </p:spPr>
      </p:pic>
      <p:pic>
        <p:nvPicPr>
          <p:cNvPr id="6" name="Рисунок 5" descr="i (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852936"/>
            <a:ext cx="2822714" cy="24906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 fontScale="90000"/>
          </a:bodyPr>
          <a:lstStyle/>
          <a:p>
            <a:r>
              <a:rPr lang="ru-RU" sz="3600" kern="1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Формы организации внеурочной деятельности (по ФГОС ООО):</a:t>
            </a:r>
            <a:br>
              <a:rPr lang="ru-RU" sz="3600" kern="1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</a:br>
            <a:r>
              <a:rPr lang="ru-RU" sz="36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dirty="0" smtClean="0"/>
              <a:t>- Кружки, </a:t>
            </a:r>
            <a:br>
              <a:rPr lang="ru-RU" dirty="0" smtClean="0"/>
            </a:br>
            <a:r>
              <a:rPr lang="ru-RU" dirty="0" smtClean="0"/>
              <a:t>- Художественные студии,</a:t>
            </a:r>
            <a:br>
              <a:rPr lang="ru-RU" dirty="0" smtClean="0"/>
            </a:br>
            <a:r>
              <a:rPr lang="ru-RU" dirty="0" smtClean="0"/>
              <a:t>- Спортивные клубы и секции, </a:t>
            </a:r>
            <a:br>
              <a:rPr lang="ru-RU" dirty="0" smtClean="0"/>
            </a:br>
            <a:r>
              <a:rPr lang="ru-RU" dirty="0" smtClean="0"/>
              <a:t>- Юношеские организации,</a:t>
            </a:r>
            <a:br>
              <a:rPr lang="ru-RU" dirty="0" smtClean="0"/>
            </a:br>
            <a:r>
              <a:rPr lang="ru-RU" dirty="0" smtClean="0"/>
              <a:t>- Краеведческая работа,</a:t>
            </a:r>
            <a:br>
              <a:rPr lang="ru-RU" dirty="0" smtClean="0"/>
            </a:br>
            <a:r>
              <a:rPr lang="ru-RU" dirty="0" smtClean="0"/>
              <a:t>- Научно-практические конференции,</a:t>
            </a:r>
            <a:br>
              <a:rPr lang="ru-RU" dirty="0" smtClean="0"/>
            </a:br>
            <a:r>
              <a:rPr lang="ru-RU" dirty="0" smtClean="0"/>
              <a:t>- Школьные научные общества,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132040"/>
          </a:xfrm>
        </p:spPr>
        <p:txBody>
          <a:bodyPr>
            <a:normAutofit/>
          </a:bodyPr>
          <a:lstStyle/>
          <a:p>
            <a:pPr algn="ctr"/>
            <a:r>
              <a:rPr kumimoji="0" lang="ru-RU" sz="3100" kern="1200" cap="all" baseline="0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основные типы организационных моделей внеурочной деятельности:</a:t>
            </a:r>
          </a:p>
          <a:p>
            <a:r>
              <a:rPr kumimoji="0" lang="ru-RU" sz="31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1. Модель дополнительного образования;</a:t>
            </a:r>
          </a:p>
          <a:p>
            <a:r>
              <a:rPr kumimoji="0" lang="ru-RU" sz="31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2. Модель «школы полного дня»;</a:t>
            </a:r>
          </a:p>
          <a:p>
            <a:r>
              <a:rPr kumimoji="0" lang="ru-RU" sz="31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3. Оптимизационная модель;</a:t>
            </a:r>
          </a:p>
          <a:p>
            <a:r>
              <a:rPr kumimoji="0" lang="ru-RU" sz="31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4. </a:t>
            </a:r>
            <a:r>
              <a:rPr kumimoji="0" lang="ru-RU" sz="31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Инновационно-образовательная</a:t>
            </a:r>
            <a:r>
              <a:rPr kumimoji="0" lang="ru-RU" sz="31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модель.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212160"/>
          </a:xfrm>
        </p:spPr>
        <p:txBody>
          <a:bodyPr>
            <a:noAutofit/>
          </a:bodyPr>
          <a:lstStyle/>
          <a:p>
            <a:r>
              <a:rPr kumimoji="0" lang="ru-RU" sz="1800" b="1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Примерная модель организации  внеурочной деятельности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b="1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обучающихся в рамках внедрения ФГОС ООО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b="1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(на примере оптимизационной модели)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Ресурсное обеспечение проекта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Кадровое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1.Описание кадровых ресурсов для реализации проекта</a:t>
            </a:r>
          </a:p>
          <a:p>
            <a:r>
              <a:rPr kumimoji="0" lang="ru-RU" sz="18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2.Сотрудничество с учреждениями .</a:t>
            </a:r>
          </a:p>
          <a:p>
            <a:r>
              <a:rPr kumimoji="0" lang="ru-RU" sz="1800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Нормативно-правовое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Описание нормативно-правовых документов, на основании которых строится деятельность ОУ по внедрению внеурочной деятельности</a:t>
            </a:r>
          </a:p>
          <a:p>
            <a:r>
              <a:rPr kumimoji="0" lang="ru-RU" sz="1800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Материально-техническое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Описание условий для реализации проекта и апробации внеурочной деятельности в рамках ФГОС: территориальных, санитарно-гигиенических, информационных, учебно-методических.</a:t>
            </a:r>
          </a:p>
          <a:p>
            <a:r>
              <a:rPr kumimoji="0" lang="ru-RU" sz="1800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Научно-методическое 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18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Научно-методическое обеспечение организует административная группа, педагоги. </a:t>
            </a:r>
          </a:p>
          <a:p>
            <a:r>
              <a:rPr kumimoji="0" lang="ru-RU" sz="1800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Внешние связи и партнерство</a:t>
            </a:r>
            <a:endParaRPr kumimoji="0" lang="ru-RU" sz="18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348064"/>
          </a:xfrm>
        </p:spPr>
        <p:txBody>
          <a:bodyPr>
            <a:normAutofit/>
          </a:bodyPr>
          <a:lstStyle/>
          <a:p>
            <a:r>
              <a:rPr kumimoji="0" lang="ru-RU" sz="2000" i="1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Оптимизационная модель внеурочной деятельности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на основе оптимизации внутренних ресурсов предполагает, что в ее реализации принимают участие все педагогические работники. </a:t>
            </a:r>
          </a:p>
          <a:p>
            <a:r>
              <a:rPr kumimoji="0" lang="ru-RU" sz="2000" i="1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Принципы реализации модели:</a:t>
            </a:r>
            <a:endParaRPr kumimoji="0" lang="ru-RU" sz="20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 учёт возрастных особенностей;</a:t>
            </a: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 сочетание индивидуальных и коллективных форм работы;</a:t>
            </a: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 связь теории с практикой;</a:t>
            </a: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 доступность и наглядность;</a:t>
            </a: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 включение в активную жизненную позицию;</a:t>
            </a: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611760"/>
          </a:xfrm>
        </p:spPr>
        <p:txBody>
          <a:bodyPr>
            <a:normAutofit fontScale="90000"/>
          </a:bodyPr>
          <a:lstStyle/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Модель организации внеурочной деятельности  состоит</a:t>
            </a:r>
            <a:b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из </a:t>
            </a:r>
            <a:r>
              <a:rPr kumimoji="0" lang="ru-RU" sz="2000" i="1" u="sng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5 направлений деятельности:</a:t>
            </a:r>
            <a:endParaRPr kumimoji="0" lang="ru-RU" sz="20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Спортивно-оздоровительное</a:t>
            </a:r>
            <a:endParaRPr kumimoji="0" lang="ru-RU" sz="20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Художественно-эстетическое</a:t>
            </a:r>
          </a:p>
          <a:p>
            <a:r>
              <a:rPr kumimoji="0" lang="ru-RU" sz="20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Общеинтеллектуальное</a:t>
            </a:r>
            <a:endParaRPr kumimoji="0" lang="ru-RU" sz="20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Социальное</a:t>
            </a: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Проектное </a:t>
            </a:r>
          </a:p>
          <a:p>
            <a:endParaRPr kumimoji="0" lang="ru-RU" sz="20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4" name="Содержимое 3" descr="i (1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3294610"/>
            <a:ext cx="2880320" cy="2427236"/>
          </a:xfrm>
        </p:spPr>
      </p:pic>
      <p:pic>
        <p:nvPicPr>
          <p:cNvPr id="5" name="Рисунок 4" descr="i (1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2204864"/>
            <a:ext cx="3009935" cy="2160240"/>
          </a:xfrm>
          <a:prstGeom prst="rect">
            <a:avLst/>
          </a:prstGeom>
        </p:spPr>
      </p:pic>
      <p:pic>
        <p:nvPicPr>
          <p:cNvPr id="6" name="Рисунок 5" descr="i (1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540901"/>
            <a:ext cx="2719189" cy="1812793"/>
          </a:xfrm>
          <a:prstGeom prst="rect">
            <a:avLst/>
          </a:prstGeom>
        </p:spPr>
      </p:pic>
      <p:pic>
        <p:nvPicPr>
          <p:cNvPr id="7" name="Рисунок 6" descr="i (14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4941168"/>
            <a:ext cx="2456196" cy="1644774"/>
          </a:xfrm>
          <a:prstGeom prst="rect">
            <a:avLst/>
          </a:prstGeom>
        </p:spPr>
      </p:pic>
      <p:pic>
        <p:nvPicPr>
          <p:cNvPr id="9" name="Рисунок 8" descr="i (15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4509120"/>
            <a:ext cx="2769096" cy="207682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Критерии эффективности Критериями эффективности реализации образовательным учреждением воспитательной и развивающей программы является динамика основных показателей воспитания и социализации обучающихся:</a:t>
            </a:r>
            <a:b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1. Динамика развития личностной, социальной, экологической, трудовой (профессиональной) и </a:t>
            </a:r>
            <a:r>
              <a:rPr lang="ru-RU" sz="2700" kern="12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здоровьесберегающей</a:t>
            </a:r>
            <a: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культуры обучающихся.</a:t>
            </a:r>
            <a:b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2. Динамика (характер изменения) социальной, </a:t>
            </a:r>
            <a:r>
              <a:rPr lang="ru-RU" sz="2700" kern="12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психолого</a:t>
            </a:r>
            <a: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педагогической и нравственной атмосферы в образовательном учреждении. </a:t>
            </a:r>
            <a:b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sz="27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3. Динамика детско-родительских отношений и степени включённости родителей (законных представителей) в образовательный и воспитательный процесс.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636096"/>
          </a:xfrm>
        </p:spPr>
        <p:txBody>
          <a:bodyPr>
            <a:normAutofit/>
          </a:bodyPr>
          <a:lstStyle/>
          <a:p>
            <a:pPr algn="ctr"/>
            <a:r>
              <a:rPr kumimoji="0" lang="ru-RU" sz="2000" b="1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Выполнили:</a:t>
            </a:r>
            <a:endParaRPr kumimoji="0" lang="ru-RU" sz="2000" kern="1200" cap="all" baseline="0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kumimoji="0" lang="ru-RU" sz="2000" b="1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Устимова М.В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. директор </a:t>
            </a:r>
          </a:p>
          <a:p>
            <a:pPr algn="ctr"/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МБОУ </a:t>
            </a:r>
            <a:r>
              <a:rPr kumimoji="0" lang="ru-RU" sz="20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Ерыклинская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средняя общеобразовательная школа</a:t>
            </a:r>
          </a:p>
          <a:p>
            <a:pPr algn="ctr"/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Алексеевского муниципального района РТ,</a:t>
            </a:r>
          </a:p>
          <a:p>
            <a:pPr algn="ctr"/>
            <a:r>
              <a:rPr kumimoji="0" lang="ru-RU" sz="2000" b="1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      </a:t>
            </a:r>
            <a:r>
              <a:rPr kumimoji="0" lang="ru-RU" sz="2000" b="1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Гайнутдинова</a:t>
            </a:r>
            <a:r>
              <a:rPr kumimoji="0" lang="ru-RU" sz="2000" b="1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В.С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. директор </a:t>
            </a:r>
            <a:b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МБОУ « </a:t>
            </a:r>
            <a:r>
              <a:rPr kumimoji="0" lang="ru-RU" sz="20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Ахметьевской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ООШ»</a:t>
            </a:r>
          </a:p>
          <a:p>
            <a:pPr algn="ctr"/>
            <a:r>
              <a:rPr kumimoji="0" lang="ru-RU" sz="20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Алькеевского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муниципального района РТ</a:t>
            </a:r>
          </a:p>
          <a:p>
            <a:pPr algn="ctr"/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              </a:t>
            </a:r>
            <a:r>
              <a:rPr kumimoji="0" lang="ru-RU" sz="2000" b="1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ШариповаГ.С</a:t>
            </a:r>
            <a:r>
              <a:rPr kumimoji="0" lang="ru-RU" sz="20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.директор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     МБОУ « Старо </a:t>
            </a:r>
            <a:r>
              <a:rPr kumimoji="0" lang="ru-RU" sz="20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Салмановской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 ООШ»</a:t>
            </a:r>
          </a:p>
          <a:p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                 </a:t>
            </a:r>
            <a:r>
              <a:rPr kumimoji="0" lang="ru-RU" sz="2000" kern="1200" cap="all" baseline="0" dirty="0" err="1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Алькеевского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муниципального</a:t>
            </a:r>
            <a:r>
              <a:rPr kumimoji="0" lang="ru-RU" sz="2000" kern="12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000" kern="12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района РТ</a:t>
            </a:r>
          </a:p>
          <a:p>
            <a:endParaRPr lang="ru-RU" sz="2700" kern="12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ru-RU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407</Words>
  <Application>Microsoft Office PowerPoint</Application>
  <PresentationFormat>Экран (4:3)</PresentationFormat>
  <Paragraphs>71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 «Особенности организации системы внеурочной деятельности ОО, обеспечивающей становление личностных характеристик выпускника школы  при введении ФГОС ООО »</vt:lpstr>
      <vt:lpstr>Слайд 2</vt:lpstr>
      <vt:lpstr>             Задачи проектной работы:  1.Анализ методического обеспечения и нормативно-правовой базы организации системы внеурочной деятельности ОУ; 2.Разработка в ходе поисковой и исследовательской деятельности модели  программы внеурочной деятельности ОУ; 3.Освоение навыков управления внеурочной деятельностью в образовательном учреждении  в контексте требований, предъявляемых ФГОС. </vt:lpstr>
      <vt:lpstr>Ожидаемые продукты реализации проекта  1.Проект подготовки и организации внеурочной деятельности обучающихся на  основной ступени общего образования  2. Примерная модель организации внеурочной деятельности обучающихся </vt:lpstr>
      <vt:lpstr> </vt:lpstr>
      <vt:lpstr>Программа воспитания и социализации обучающихся на ступени основного общего образования направлена на обеспечение их духовно-нравственного развития и воспитания, социализации, профессиональной ориентации, формирование экологической культуры, культуры здорового и безопасного образа жизни.</vt:lpstr>
      <vt:lpstr>Основное содержание воспитания и социализации обучающихся  Воспитание гражданственности, патриотизма, уважения к правам, свободам и обязанностям человека  Воспитание социальной ответственности и компетентности Воспитание нравственных чувств, убеждений, этического сознания  Воспитание экологической культуры, культуры здорового и безопасного образа жизни  Воспитание трудолюбия, сознательного, творческого отношения к образованию, труду и жизни, подготовка к сознательному выбору профессии  Воспитание ценностного отношения к прекрасному, формирование основ эстетической культуры (эстетическое воспитание)</vt:lpstr>
      <vt:lpstr>         Виды деятельности  Игровая; Познавательная; Проблемно-ценностное общение; Досугово-развлекательная деятельность; Художественное творчество; Социальное творчество (социально преобразующая добровольческая деятельность); Техническое творчество Трудовая (производственная) деятельность; Спортивно-оздоровительная деятельность; Туристско-краеведческая деятельность.</vt:lpstr>
      <vt:lpstr>Формы организации внеурочной деятельности (по ФГОС ООО):  - Кружки,  - Художественные студии, - Спортивные клубы и секции,  - Юношеские организации, - Краеведческая работа, - Научно-практические конференции, - Школьные научные общества, </vt:lpstr>
      <vt:lpstr>основные типы организационных моделей внеурочной деятельности:  1. Модель дополнительного образования;  2. Модель «школы полного дня»;  3. Оптимизационная модель;  4. Инновационно-образовательная модель.</vt:lpstr>
      <vt:lpstr>Примерная модель организации  внеурочной деятельности  обучающихся в рамках внедрения ФГОС ООО  (на примере оптимизационной модели) Ресурсное обеспечение проекта Кадровое 1.Описание кадровых ресурсов для реализации проекта 2.Сотрудничество с учреждениями . Нормативно-правовое Описание нормативно-правовых документов, на основании которых строится деятельность ОУ по внедрению внеурочной деятельности Материально-техническое Описание условий для реализации проекта и апробации внеурочной деятельности в рамках ФГОС: территориальных, санитарно-гигиенических, информационных, учебно-методических. Научно-методическое  Научно-методическое обеспечение организует административная группа, педагоги.  Внешние связи и партнерство </vt:lpstr>
      <vt:lpstr>Оптимизационная модель внеурочной деятельности на основе оптимизации внутренних ресурсов предполагает, что в ее реализации принимают участие все педагогические работники.  Принципы реализации модели: - учёт возрастных особенностей; - сочетание индивидуальных и коллективных форм работы; - связь теории с практикой; - доступность и наглядность; - включение в активную жизненную позицию;  </vt:lpstr>
      <vt:lpstr>Модель организации внеурочной деятельности  состоит  из 5 направлений деятельности: Спортивно-оздоровительное Художественно-эстетическое Общеинтеллектуальное Социальное Проектное    </vt:lpstr>
      <vt:lpstr>Критерии эффективности Критериями эффективности реализации образовательным учреждением воспитательной и развивающей программы является динамика основных показателей воспитания и социализации обучающихся:  1. Динамика развития личностной, социальной, экологической, трудовой (профессиональной) и здоровьесберегающей культуры обучающихся.  2. Динамика (характер изменения) социальной, психолого- педагогической и нравственной атмосферы в образовательном учреждении.  3. Динамика детско-родительских отношений и степени включённости родителей (законных представителей) в образовательный и воспитательный процесс.</vt:lpstr>
      <vt:lpstr>Выполнили: Устимова М.В. директор  МБОУ Ерыклинская средняя общеобразовательная школа  Алексеевского муниципального района РТ,        Гайнутдинова В.С. директор  МБОУ « Ахметьевской ООШ» Алькеевского муниципального района РТ                ШариповаГ.С.директор        МБОУ « Старо Салмановской  ООШ»                   Алькеевского муниципального района РТ   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«Особенности организации системы внеурочной деятельности ОО, обеспечивающей становление личностных характеристик выпускника школы  при введении ФГОС ООО »</dc:title>
  <dc:creator>Анжелика</dc:creator>
  <cp:lastModifiedBy>Анжелика</cp:lastModifiedBy>
  <cp:revision>39</cp:revision>
  <dcterms:created xsi:type="dcterms:W3CDTF">2013-12-03T18:38:53Z</dcterms:created>
  <dcterms:modified xsi:type="dcterms:W3CDTF">2013-12-04T19:25:34Z</dcterms:modified>
</cp:coreProperties>
</file>