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" ContentType="application/msword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A0698-FF77-4266-BDA9-0401AED4C4F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4E37E-4DEF-47A5-8E7F-DAA6951FD3B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vk.com/mamadysh" TargetMode="External"/><Relationship Id="rId2" Type="http://schemas.openxmlformats.org/officeDocument/2006/relationships/hyperlink" Target="https://vk.com/novostimamadyisha" TargetMode="External"/><Relationship Id="rId1" Type="http://schemas.openxmlformats.org/officeDocument/2006/relationships/hyperlink" Target="https://vk.com/club217054647" TargetMode="Externa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oleObject" Target="../embeddings/Document1.doc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4000"/>
              </a:lnSpc>
            </a:pPr>
            <a:br>
              <a:rPr lang="ru-RU" sz="2800" dirty="0">
                <a:cs typeface="Times New Roman" panose="02020603050405020304"/>
              </a:rPr>
            </a:br>
            <a:r>
              <a:rPr lang="ru-RU" sz="2800" dirty="0" smtClean="0"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br>
              <a:rPr lang="ru-RU" sz="2800" dirty="0">
                <a:cs typeface="Times New Roman" panose="02020603050405020304"/>
              </a:rPr>
            </a:br>
            <a:r>
              <a:rPr lang="ru-RU" sz="2800" dirty="0" smtClean="0"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br>
              <a:rPr lang="ru-RU" sz="2800" dirty="0">
                <a:cs typeface="Times New Roman" panose="02020603050405020304"/>
              </a:rPr>
            </a:br>
            <a:r>
              <a:rPr lang="ru-RU" sz="2800" b="1" dirty="0" smtClean="0">
                <a:solidFill>
                  <a:srgbClr val="7030A0"/>
                </a:solidFill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ПАСПОРТ ВОСПИТАТЕЛЬНОЙ ПРАКТИКИ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</a:t>
            </a:r>
            <a:br>
              <a:rPr lang="ru-RU" sz="2800" dirty="0">
                <a:solidFill>
                  <a:srgbClr val="7030A0"/>
                </a:solidFill>
                <a:cs typeface="Times New Roman" panose="02020603050405020304"/>
              </a:rPr>
            </a:br>
            <a:r>
              <a:rPr lang="ru-RU" sz="2800" dirty="0" smtClean="0">
                <a:solidFill>
                  <a:srgbClr val="7030A0"/>
                </a:solidFill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 Воспитание детей и подростков</a:t>
            </a:r>
            <a:br>
              <a:rPr lang="ru-RU" sz="2800" dirty="0">
                <a:solidFill>
                  <a:srgbClr val="7030A0"/>
                </a:solidFill>
                <a:cs typeface="Times New Roman" panose="02020603050405020304"/>
              </a:rPr>
            </a:br>
            <a:r>
              <a:rPr lang="ru-RU" sz="2800" dirty="0" smtClean="0">
                <a:solidFill>
                  <a:srgbClr val="7030A0"/>
                </a:solidFill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посредством деятельности волонтерской группы 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«Слово Первых. Своих не бросаем»</a:t>
            </a:r>
            <a:br>
              <a:rPr lang="ru-RU" sz="2800" dirty="0">
                <a:solidFill>
                  <a:srgbClr val="7030A0"/>
                </a:solidFill>
                <a:cs typeface="Times New Roman" panose="02020603050405020304"/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29184" y="4941168"/>
            <a:ext cx="4280520" cy="1201688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воспитательной практики:</a:t>
            </a:r>
            <a:endParaRPr lang="ru-RU" sz="4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Советник по воспитанию</a:t>
            </a:r>
            <a:endParaRPr lang="ru-RU" sz="4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4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Таканышская</a:t>
            </a:r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ru-RU" sz="4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Мамадышского</a:t>
            </a:r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РТ</a:t>
            </a:r>
            <a:endParaRPr lang="ru-RU" sz="4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Рахимова Ильмира </a:t>
            </a:r>
            <a:r>
              <a:rPr lang="ru-RU" sz="4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Шавкатовна</a:t>
            </a:r>
            <a:endParaRPr lang="ru-RU" sz="4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pic>
        <p:nvPicPr>
          <p:cNvPr id="4" name="Рисунок 3" descr="C:\Users\Ильмира\Downloads\navigators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2520280" cy="1221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внедрения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воспитательной практики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848872" cy="172819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практика направлена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 формирование  гуманизма, нравственных  качеств, формирование  у  детей  культуры  социального служения  как  важного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развития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современного  общества.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заключается в соответствии идеи проекта требованиям современного общества и государственного заказа на воспитание социально активной личности. Школьники должны играть активную роль в обществе и быть  его  полноправными  участниками,  самодостаточными  и  социально ориентированными.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/>
              <a:t> </a:t>
            </a:r>
            <a:endParaRPr lang="ru-RU" sz="2400" dirty="0"/>
          </a:p>
          <a:p>
            <a:pPr algn="just"/>
            <a:endParaRPr lang="ru-RU" sz="2400" dirty="0"/>
          </a:p>
        </p:txBody>
      </p:sp>
      <p:pic>
        <p:nvPicPr>
          <p:cNvPr id="4" name="Рисунок 3" descr="C:\Users\Ильмира\Downloads\navigators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589240"/>
            <a:ext cx="1905000" cy="861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9268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воспитательное пространство, обеспечивающее становление сплоченного детского коллектива, в сознании которого будут сформированы основы нравственности и морали, по законам которых детям предстоит жить в обществе.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духовно-нравственную личность, умеющую работать в команде, проявляющую навыки сотрудничества и взаимопомощи в совместной деятельности со сверстниками и взрослыми.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патриотизм, интерес и уважение к истории малой родины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способности к коллективным и самостоятельным поступкам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действиям, совершаемым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морального выбора, к принятию ответственности за их результаты.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позитивные установки всех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образовательных отношений на добровольческую деятельность, развитие и поддержку социальных инициатив.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Ильмира\Downloads\navigators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45224"/>
            <a:ext cx="1905000" cy="861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85584" cy="792088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воспитательной практики</a:t>
            </a:r>
            <a:endParaRPr lang="ru-RU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688" y="1052736"/>
            <a:ext cx="8340768" cy="52541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волонтеров группы, 35 учащихся  - вовлеченных в волонтерскую деятельность (Учащиеся МБОУ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Таканышская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СОШ»</a:t>
            </a:r>
            <a:endParaRPr lang="ru-RU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 методы реализации воспитательной практики</a:t>
            </a:r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проектного обучения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«Создание ситуации успеха»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гуманно – личностная технология,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коллективных творческих дел,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игровые технологии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проектов;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 методика;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личностно-ориентированный метод;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креативного мышления;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репродуктивный метод.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и благотворительные акции; экскурсии, концертная деятельность, тематические вечера,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беседы, трудовой десант, спортивные соревнования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игровые программы.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Ильмира\Downloads\navigators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45224"/>
            <a:ext cx="1905000" cy="861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Ресурсы, необходимые для реализации воспитательной практики</a:t>
            </a:r>
            <a:br>
              <a:rPr lang="ru-RU" sz="2400" dirty="0"/>
            </a:b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</a:rPr>
              <a:t>Нормативные: разработка локальных актов, регламентирующих реализацию воспитательной практики.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</a:rPr>
              <a:t>Кадровые: педагоги, родители (законные представители); специалисты администрации </a:t>
            </a:r>
            <a:r>
              <a:rPr lang="ru-RU" sz="2100" dirty="0" err="1" smtClean="0">
                <a:effectLst/>
                <a:latin typeface="Times New Roman" panose="02020603050405020304"/>
              </a:rPr>
              <a:t>Нижнетаканышского</a:t>
            </a:r>
            <a:r>
              <a:rPr lang="ru-RU" sz="2100" dirty="0" smtClean="0">
                <a:effectLst/>
                <a:latin typeface="Times New Roman" panose="02020603050405020304"/>
              </a:rPr>
              <a:t> сельского поселения.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</a:rPr>
              <a:t>Материально-технические: ноутбук, оргтехника, материалы для работ, для экологических субботников. Штаб добрых дел. Услуги школьного автобуса 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</a:rPr>
              <a:t>Информационные: информирование общественности о ходе реализации воспитательной практики через  официальный сайт образовательного учреждения: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  <a:hlinkClick r:id="rId1" tooltip="https://vk.com/club217054647"/>
              </a:rPr>
              <a:t>https://vk.com/club217054647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</a:rPr>
              <a:t>Есть Контакт </a:t>
            </a:r>
            <a:r>
              <a:rPr lang="ru-RU" sz="2100" dirty="0" err="1" smtClean="0">
                <a:effectLst/>
                <a:latin typeface="Times New Roman" panose="02020603050405020304"/>
              </a:rPr>
              <a:t>Мамадыш</a:t>
            </a:r>
            <a:r>
              <a:rPr lang="ru-RU" sz="2100" dirty="0" smtClean="0">
                <a:effectLst/>
                <a:latin typeface="Times New Roman" panose="02020603050405020304"/>
              </a:rPr>
              <a:t>: </a:t>
            </a:r>
            <a:r>
              <a:rPr lang="ru-RU" sz="2100" dirty="0" smtClean="0">
                <a:effectLst/>
                <a:latin typeface="Times New Roman" panose="02020603050405020304"/>
                <a:hlinkClick r:id="rId2" tooltip="https://vk.com/novostimamadyisha"/>
              </a:rPr>
              <a:t>https://vk.com/novostimamadyisha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</a:rPr>
              <a:t>Информационное </a:t>
            </a:r>
            <a:r>
              <a:rPr lang="ru-RU" sz="2100" dirty="0" err="1" smtClean="0">
                <a:effectLst/>
                <a:latin typeface="Times New Roman" panose="02020603050405020304"/>
              </a:rPr>
              <a:t>агенство</a:t>
            </a:r>
            <a:r>
              <a:rPr lang="ru-RU" sz="2100" dirty="0" smtClean="0">
                <a:effectLst/>
                <a:latin typeface="Times New Roman" panose="02020603050405020304"/>
              </a:rPr>
              <a:t> «</a:t>
            </a:r>
            <a:r>
              <a:rPr lang="ru-RU" sz="2100" dirty="0" err="1" smtClean="0">
                <a:effectLst/>
                <a:latin typeface="Times New Roman" panose="02020603050405020304"/>
              </a:rPr>
              <a:t>Мамадыш</a:t>
            </a:r>
            <a:r>
              <a:rPr lang="ru-RU" sz="2100" dirty="0" smtClean="0">
                <a:effectLst/>
                <a:latin typeface="Times New Roman" panose="02020603050405020304"/>
              </a:rPr>
              <a:t> </a:t>
            </a:r>
            <a:r>
              <a:rPr lang="ru-RU" sz="2100" dirty="0" err="1" smtClean="0">
                <a:effectLst/>
                <a:latin typeface="Times New Roman" panose="02020603050405020304"/>
              </a:rPr>
              <a:t>Online</a:t>
            </a:r>
            <a:r>
              <a:rPr lang="ru-RU" sz="2100" dirty="0" smtClean="0">
                <a:effectLst/>
                <a:latin typeface="Times New Roman" panose="02020603050405020304"/>
              </a:rPr>
              <a:t>» :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pPr>
              <a:lnSpc>
                <a:spcPct val="150000"/>
              </a:lnSpc>
            </a:pPr>
            <a:r>
              <a:rPr lang="ru-RU" sz="2100" dirty="0" smtClean="0">
                <a:effectLst/>
                <a:latin typeface="Times New Roman" panose="02020603050405020304"/>
                <a:hlinkClick r:id="rId3" tooltip="https://vk.com/mamadysh"/>
              </a:rPr>
              <a:t>https://vk.com/mamadysh</a:t>
            </a:r>
            <a:endParaRPr lang="ru-RU" sz="2100" dirty="0" smtClean="0">
              <a:effectLst/>
              <a:latin typeface="Times New Roman" panose="02020603050405020304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воспитательной практики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4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827584" y="1052736"/>
          <a:ext cx="7894389" cy="605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1" imgW="7606030" imgH="7612380" progId="Word.Document.8">
                  <p:embed/>
                </p:oleObj>
              </mc:Choice>
              <mc:Fallback>
                <p:oleObj name="Document" r:id="rId1" imgW="7606030" imgH="7612380" progId="Word.Document.8">
                  <p:embed/>
                  <p:pic>
                    <p:nvPicPr>
                      <p:cNvPr id="0" name="Изображение 103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584" y="1052736"/>
                        <a:ext cx="7894389" cy="6053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 descr="C:\Users\Ильмира\Downloads\navigators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280" y="119033"/>
            <a:ext cx="1628824" cy="645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воспитательной практики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408712" cy="5145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Ильмира\Downloads\navigator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661248"/>
            <a:ext cx="1905000" cy="861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воспитательной практики</a:t>
            </a:r>
            <a:b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C:\Users\Ильмира\Downloads\navigators.png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805264"/>
            <a:ext cx="1522512" cy="7838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1052736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волонтерской деятельности открывает новые горизонты для всех членов школьного сообщества: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учеников-волонтеров: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уникальная возможность понять суть общественных проблем и внести свой вклад в их решение. Они научатся принимать ответственные решения, действовать обдуманно и нести ответственность за тех, кому помогают.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станет для них школой жизни, где формируются гражданская позиция и активное участие в жизни общества.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Для педагогов: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Волонтерская деятельность – это площадка для освоения новых воспитательных методик и технологий, которые позволяют эффективно формировать духовно-нравственные качества учащихся. Педагоги смогут поделиться своим опытом организации волонтерской работы, вдохновляя коллег и распространяя передовые практики.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Для родителей: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шанс стать полноправными участниками жизни своих детей, разделить с ними радость помощи другим и укрепить семейные ценности. Совместная добровольческая деятельность поможет решить многие воспитательные задачи в семье, наладить взаимопонимание и укрепить связь между поколениями.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воспитательной практики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воспитательная практика направлена 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нравственно-ценностных ориентаций учащихся: Акцент делается на развитии у учащихся общечеловеческих ценностей, таких как сочувствие, милосердие, справедливость, ответственность, патриотизм и гражданская позиция. Проекты, такие как «Полезные перемены в помощь СВО», «Помощь семьям героев» и «Забота рядом»,  непосредственно способствуют формированию этих ценностей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Развитие социального интереса: Вовлечение в волонтерскую деятельность стимулирует интерес к проблемам общества, формирует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желание помогать другим. Участие в жизни родного села и страны становится осознанным и активным.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pic>
        <p:nvPicPr>
          <p:cNvPr id="4" name="Объект 3" descr="C:\Users\Ильмира\Downloads\navigators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805264"/>
            <a:ext cx="1522512" cy="783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воспитательной практики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Активное участие в жизни родного села, страны: Практика направлена на то, чтобы учащиеся не оставались равнодушными наблюдателями, а активно включались в решение социальных проблем, вносили свой вклад в развитие своей малой родины и страны в целом.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Развитие лидерских качеств: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реализация социально значимых проектов требует от волонтеров инициативности, организаторских способностей, умения убеждать и мотивировать других. Это отличная школа лидерства.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Командообразование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волонтерском отряде предполагает тесное сотрудничество и взаимодействие между участниками. Учащиеся учатся работать в команде, распределять обязанности, находить компромиссы и достигать общих целей.</a:t>
            </a:r>
            <a:br>
              <a:rPr lang="ru-RU" sz="1400" dirty="0"/>
            </a:br>
            <a:endParaRPr lang="ru-RU" sz="1400" dirty="0"/>
          </a:p>
          <a:p>
            <a:endParaRPr lang="ru-RU" sz="1400" dirty="0"/>
          </a:p>
        </p:txBody>
      </p:sp>
      <p:pic>
        <p:nvPicPr>
          <p:cNvPr id="4" name="Объект 3" descr="C:\Users\Ильмира\Downloads\navigators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805264"/>
            <a:ext cx="1522512" cy="783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 за принятые решения: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Волонтерская деятельность, особенно разработка и реализация проектов, учит учащихся отвечать за свои действия и решения, оценивать их последствия и нести ответственность за результат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патриотизма и гражданственности: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«Помощь семьям героев» и </a:t>
            </a: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«Полезные перемены в помощь СВО»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 чувство благодарности к защитникам Отечества и активную гражданскую позицию.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«Без права забыть»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сохранению исторической памяти и уважению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прошлому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в нашей школе функционирует музей «Молодая Гвардия» 	то следующее	направление работы	–	проведение экскурсий способствует: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Сохранению исторической памяти: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помогают сохранить и передать следующим поколениям память о героизме и подвиге подпольщиков «Молодой гвардии» в годы Великой Отечественной войны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Патриотическому воспитанию: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Знакомство с историей «Молодой гвардии», с их самоотверженностью и преданностью Родине, воспитывает у молодежи чувство патриотизма, гражданственности и ответственности за свою страну.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Изучению истории Великой Отечественной войны: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Экскурсии дают возможность более глубоко и детально изучить события Великой Отечественной войны, узнать о борьбе советских людей против фашистских захватчиков на оккупированных территориях.</a:t>
            </a:r>
            <a:br>
              <a:rPr lang="ru-RU" sz="1800" dirty="0"/>
            </a:b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 descr="C:\Users\Ильмира\Downloads\navigators.png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805264"/>
            <a:ext cx="1882552" cy="711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6907</Words>
  <Application>WPS Presentation</Application>
  <PresentationFormat>Экран (4:3)</PresentationFormat>
  <Paragraphs>64</Paragraphs>
  <Slides>11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Calibri</vt:lpstr>
      <vt:lpstr>Times New Roman</vt:lpstr>
      <vt:lpstr>Microsoft YaHei</vt:lpstr>
      <vt:lpstr>Arial Unicode MS</vt:lpstr>
      <vt:lpstr>Тема Office</vt:lpstr>
      <vt:lpstr>Word.Document.8</vt:lpstr>
      <vt:lpstr>     ПАСПОРТ ВОСПИТАТЕЛЬНОЙ ПРАКТИКИ   Воспитание детей и подростков посредством деятельности волонтерской группы «Слово Первых. Своих не бросаем» </vt:lpstr>
      <vt:lpstr>Актуальность внедрения воспитательной практики </vt:lpstr>
      <vt:lpstr>PowerPoint 演示文稿</vt:lpstr>
      <vt:lpstr>Целевая аудитория воспитательной практики</vt:lpstr>
      <vt:lpstr>Ресурсы, необходимые для реализации воспитательной практики </vt:lpstr>
      <vt:lpstr>Период реализации воспитательной практики </vt:lpstr>
      <vt:lpstr>Анализ воспитательной практики </vt:lpstr>
      <vt:lpstr>Ожидаемые результаты воспитательной практики </vt:lpstr>
      <vt:lpstr>Описание воспитательной практики</vt:lpstr>
      <vt:lpstr>Описание воспитательной практики</vt:lpstr>
      <vt:lpstr>                    Развитие ответственности за принятые решения: Волонтерская деятельность, особенно разработка и реализация проектов, учит учащихся отвечать за свои действия и решения, оценивать их последствия и нести ответственность за результат.  Воспитание патриотизма и гражданственности: Проекты «Помощь семьям героев» и «Полезные перемены в помощь СВО» формируют чувство благодарности к защитникам Отечества и активную гражданскую позицию.  Проект «Без права забыть» способствует сохранению исторической памяти и уважению к прошлому. Так как в нашей школе функционирует музей «Молодая Гвардия» 	то следующее	направление работы	–	проведение экскурсий способствует:  Сохранению исторической памяти: Экскурсии помогают сохранить и передать следующим поколениям память о героизме и подвиге подпольщиков «Молодой гвардии» в годы Великой Отечественной войны.  Патриотическому воспитанию: Знакомство с историей «Молодой гвардии», с их самоотверженностью и преданностью Родине, воспитывает у молодежи чувство патриотизма, гражданственности и ответственности за свою страну.  • Изучению истории Великой Отечественной войны: Экскурсии дают возможность более глубоко и детально изучить события Великой Отечественной войны, узнать о борьбе советских людей против фашистских захватчиков на оккупированных территориях.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ПАСПОРТ ВОСПИТАТЕЛЬНОЙ ПРАКТИКИ   Воспитание детей и подростков посредством деятельности волонтерской группы «Слово Первых. Своих не бросаем»</dc:title>
  <dc:creator>Ильмира</dc:creator>
  <cp:lastModifiedBy>Ильмира</cp:lastModifiedBy>
  <cp:revision>8</cp:revision>
  <dcterms:created xsi:type="dcterms:W3CDTF">2025-02-19T05:41:00Z</dcterms:created>
  <dcterms:modified xsi:type="dcterms:W3CDTF">2025-02-23T17:19:41Z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2E1408CCF13B4FD688FD7B0D2C5A3D50_12</vt:lpwstr>
  </property>
  <property fmtid="{D5CDD505-2E9C-101B-9397-08002B2CF9AE}" pid="3" name="KSOProductBuildVer">
    <vt:lpwstr>1049-12.2.0.19805</vt:lpwstr>
  </property>
</Properties>
</file>