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tiff" ContentType="image/tif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9" r:id="rId7"/>
    <p:sldId id="266" r:id="rId8"/>
    <p:sldId id="271" r:id="rId9"/>
    <p:sldId id="267" r:id="rId10"/>
    <p:sldId id="265" r:id="rId11"/>
    <p:sldId id="270" r:id="rId12"/>
    <p:sldId id="261" r:id="rId13"/>
    <p:sldId id="262" r:id="rId14"/>
    <p:sldId id="272" r:id="rId15"/>
    <p:sldId id="264" r:id="rId16"/>
    <p:sldId id="268" r:id="rId17"/>
    <p:sldId id="273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59" d="100"/>
          <a:sy n="59" d="100"/>
        </p:scale>
        <p:origin x="-1686" y="-2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410A7-A50C-4CD9-BE2D-F84C008A5A13}" type="datetimeFigureOut">
              <a:rPr lang="ru-RU" smtClean="0"/>
              <a:pPr/>
              <a:t>01.11.2019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CEAC2D6-C5D0-4557-BF93-AF3B294C33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410A7-A50C-4CD9-BE2D-F84C008A5A13}" type="datetimeFigureOut">
              <a:rPr lang="ru-RU" smtClean="0"/>
              <a:pPr/>
              <a:t>01.11.2019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CEAC2D6-C5D0-4557-BF93-AF3B294C33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410A7-A50C-4CD9-BE2D-F84C008A5A13}" type="datetimeFigureOut">
              <a:rPr lang="ru-RU" smtClean="0"/>
              <a:pPr/>
              <a:t>01.11.2019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AC2D6-C5D0-4557-BF93-AF3B294C334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410A7-A50C-4CD9-BE2D-F84C008A5A13}" type="datetimeFigureOut">
              <a:rPr lang="ru-RU" smtClean="0"/>
              <a:pPr/>
              <a:t>01.11.2019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AC2D6-C5D0-4557-BF93-AF3B294C33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410A7-A50C-4CD9-BE2D-F84C008A5A13}" type="datetimeFigureOut">
              <a:rPr lang="ru-RU" smtClean="0"/>
              <a:pPr/>
              <a:t>01.11.2019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FCEAC2D6-C5D0-4557-BF93-AF3B294C334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410A7-A50C-4CD9-BE2D-F84C008A5A13}" type="datetimeFigureOut">
              <a:rPr lang="ru-RU" smtClean="0"/>
              <a:pPr/>
              <a:t>01.11.2019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AC2D6-C5D0-4557-BF93-AF3B294C33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410A7-A50C-4CD9-BE2D-F84C008A5A13}" type="datetimeFigureOut">
              <a:rPr lang="ru-RU" smtClean="0"/>
              <a:pPr/>
              <a:t>01.11.2019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AC2D6-C5D0-4557-BF93-AF3B294C33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410A7-A50C-4CD9-BE2D-F84C008A5A13}" type="datetimeFigureOut">
              <a:rPr lang="ru-RU" smtClean="0"/>
              <a:pPr/>
              <a:t>01.11.2019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AC2D6-C5D0-4557-BF93-AF3B294C33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410A7-A50C-4CD9-BE2D-F84C008A5A13}" type="datetimeFigureOut">
              <a:rPr lang="ru-RU" smtClean="0"/>
              <a:pPr/>
              <a:t>01.11.2019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AC2D6-C5D0-4557-BF93-AF3B294C334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410A7-A50C-4CD9-BE2D-F84C008A5A13}" type="datetimeFigureOut">
              <a:rPr lang="ru-RU" smtClean="0"/>
              <a:pPr/>
              <a:t>01.11.2019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AC2D6-C5D0-4557-BF93-AF3B294C33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410A7-A50C-4CD9-BE2D-F84C008A5A13}" type="datetimeFigureOut">
              <a:rPr lang="ru-RU" smtClean="0"/>
              <a:pPr/>
              <a:t>01.11.2019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AC2D6-C5D0-4557-BF93-AF3B294C33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21410A7-A50C-4CD9-BE2D-F84C008A5A13}" type="datetimeFigureOut">
              <a:rPr lang="ru-RU" smtClean="0"/>
              <a:pPr/>
              <a:t>01.11.2019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CEAC2D6-C5D0-4557-BF93-AF3B294C334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tif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3" Type="http://schemas.openxmlformats.org/officeDocument/2006/relationships/image" Target="../media/image39.jpeg"/><Relationship Id="rId7" Type="http://schemas.openxmlformats.org/officeDocument/2006/relationships/image" Target="../media/image43.jpeg"/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jpeg"/><Relationship Id="rId5" Type="http://schemas.openxmlformats.org/officeDocument/2006/relationships/image" Target="../media/image24.jpeg"/><Relationship Id="rId4" Type="http://schemas.openxmlformats.org/officeDocument/2006/relationships/image" Target="../media/image3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7" Type="http://schemas.openxmlformats.org/officeDocument/2006/relationships/image" Target="../media/image58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7158" y="428605"/>
            <a:ext cx="8286808" cy="3171846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История средней школы №1</a:t>
            </a:r>
            <a:b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города Бугульма Республики Татарстан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14810" y="3886200"/>
            <a:ext cx="3557590" cy="1752600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Работа коллектива учащихся</a:t>
            </a:r>
          </a:p>
          <a:p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МБОУ СОШ №1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0"/>
            <a:ext cx="8686800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42852"/>
            <a:ext cx="8686800" cy="657229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</a:t>
            </a:r>
          </a:p>
          <a:p>
            <a:pPr>
              <a:buNone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В далеком 1929 году начинает свою историю первая школа города Бугульма. В то время она называлась ШКМ -  школа колхозной молодежи. Она была расположена в здании на перекрестке улиц Александра Герцена и Николая Гоголя. До революции в нем было расположено казначейство, потом – государственный банк. Затем здание было отдано под школу второй ступени. В 1932 году она становится средней школой № 1. Школа самая первая в городе… </a:t>
            </a:r>
          </a:p>
          <a:p>
            <a:pPr>
              <a:buNone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Первыми быть всегда трудно, но и почетно. Первый директор школы – </a:t>
            </a:r>
            <a:r>
              <a:rPr lang="ru-RU" sz="1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Бангер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Лина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Степановна, человек авторитетный и требовательный. При ней учителя вместе с учащимися, как могли, оборудовали кабинеты.  Закупались наглядные пособия и книги, даже провели в школу электричество. Школьная жизнь была интересной. Учащиеся не только получали знания, но занимались в различных кружках. В школе функционировала пионерская дружина. Детское движение завладело сердцами ребят. Бурно проходили отрядные сборы, горячо обсуждались политические события, проводились встречи с участниками гражданской войны. Пионеры принимали активное участие в субботниках по очищению города, охраняли колхозные поля, весной и летом занимались прополкой на полях, а осенью помогали колхозникам в уборке урожая.                              </a:t>
            </a:r>
          </a:p>
          <a:p>
            <a:pPr>
              <a:buNone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В годы  Великой Отечественной войны в основном здании школы был размещен военный госпиталь.  Сформированный в сентябре 1941 года эвакогоспиталь состоял из 4 отделений. Первое отделение находилось в здании СОШ №16, второе отделение – в школе-интернате для слабослышащих детей (тогда это было педагогическое училище).  Третье и четвертое отделение были расположены в здании школы №1. Начальником эвакогоспиталя был майор медицинской службы Лапшин И.И., вместе с ним в госпитале работало еще 20 врачей и 60 медицинских сестер. </a:t>
            </a:r>
          </a:p>
          <a:p>
            <a:pPr>
              <a:buNone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Дети учились в другом, менее приспособленном  здании на улице Гоголя (дом 25).  Учились в две-три смены. Дети с учителями выполняли тяжелую мужскую работу, заготавливали на зиму дрова, обрабатывали школьное поле, выращивали пшеницу, просо. Дети сами жали серпами и молотили снопы. Урожай шел на школьные завтраки, чтобы как-то поддержать здоровье детей. В свободное время ученики убирали палаты в госпитале, выступали с концертами перед ранеными, старшеклассники дежурили около тяжелораненых бойцов.</a:t>
            </a:r>
          </a:p>
          <a:p>
            <a:pPr>
              <a:buNone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В первые же дни войны ушли на фронт директор школы Ракитов Борис Васильевич и учителя-мужчины Александров Петр Александрович и </a:t>
            </a:r>
            <a:r>
              <a:rPr lang="ru-RU" sz="1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Хуртов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Григорий Иванович. Все военные трудные годы школу возглавляла Маркелова Елизавета Николаевна. Школа работала, учителя продолжали свое дело, воспитывая в детях бесконечную любовь к Родине. Выпускники  школы, ушедшие на фронт, прошагали тысячи километров, освобождая нашу страну и страны Европы от фашистов. К концу войны  братья </a:t>
            </a:r>
            <a:r>
              <a:rPr lang="ru-RU" sz="1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Ждярские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были награждены многими правительственными наградами, Леша Гончаренко – орденом Ленина (посмертно). День Победы Ольга </a:t>
            </a:r>
            <a:r>
              <a:rPr lang="ru-RU" sz="1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Шишакина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встретила в звании старшины и радиста 1-го класса, имея боевые награды. В списках погибших защитников Родины  – </a:t>
            </a:r>
            <a:r>
              <a:rPr lang="ru-RU" sz="1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Вострухин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Виктор, </a:t>
            </a:r>
            <a:r>
              <a:rPr lang="ru-RU" sz="1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Шамонин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Иван, Матвеев Сергей, Малыхин Леонид, Решетников Иван, Кулагин Петр, Чернов Александр, Петрова Екатерина, </a:t>
            </a:r>
            <a:r>
              <a:rPr lang="ru-RU" sz="1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Юльметов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Назип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Некрасова Татьяна…</a:t>
            </a:r>
          </a:p>
          <a:p>
            <a:pPr>
              <a:buNone/>
            </a:pPr>
            <a:r>
              <a:rPr lang="ru-RU" sz="1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7158" y="1000108"/>
            <a:ext cx="8458200" cy="5357849"/>
          </a:xfrm>
        </p:spPr>
        <p:txBody>
          <a:bodyPr>
            <a:normAutofit/>
          </a:bodyPr>
          <a:lstStyle/>
          <a:p>
            <a:r>
              <a:rPr lang="ru-RU" sz="1200" dirty="0" smtClean="0"/>
              <a:t> </a:t>
            </a:r>
            <a:endParaRPr lang="ru-RU" sz="13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34" y="571480"/>
            <a:ext cx="8358246" cy="5929354"/>
          </a:xfrm>
        </p:spPr>
        <p:txBody>
          <a:bodyPr>
            <a:normAutofit fontScale="92500" lnSpcReduction="10000"/>
          </a:bodyPr>
          <a:lstStyle/>
          <a:p>
            <a:r>
              <a:rPr lang="ru-RU" sz="1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endParaRPr lang="ru-RU" sz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После войны школа становится  средней женской школой. Школьницы активно включились в тимуровское движение: помогали семьям погибших защитников Родины. Вместе с взрослыми выполняли любую посильную работу. </a:t>
            </a:r>
            <a:r>
              <a:rPr lang="ru-RU" sz="1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Токмачева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М.А., пионерка средней школы №1    1946-1947 годов, рассказала внуку об этих трудных послевоенных годах.  «Было голодно. Но нужно было поднимать разрушенное в военное время хозяйство. Мы работали на воскресниках, субботниках, после уроков убирали улицы, сажали деревья, благоустраивали территорию своей школы, которая была во время войны госпиталем. Участвовали мы и в восстановлении лесного массива. Ведь во время войны окрестный лес был вырублен для топки. Это мы посадили около нынешней лыжной базы молодые саженцы, которые превратились в большие. Жаль многие дубы, посаженные нами, погибли во время холодной зимы 1978-1979 года», - вспоминала бабушка Александрова Андрея</a:t>
            </a:r>
          </a:p>
          <a:p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С 1951 года в первой школе началось совместное обучение мальчиков и девочек. С 1960 года школа становится восьмилетней. Пионерская дружина в школе носила тогда имя  Героя Советского Союза Зои Космодемьянской. Проводились слеты, пионерские сборы. Пионеры и комсомольцы участвовали в сборе макулатуры и металлолома, собирали художественную литературу для подшефной сельской школы. Участвовали в демонстрациях, которые проводились 7 ноября и 1-го мая. Занимали призовые места в спортивных соревнованиях. Гимнасты  школы занимали призовые места в Республиканских соревнованиях. Их готовил учитель физкультуры, участник ВОВ </a:t>
            </a:r>
            <a:r>
              <a:rPr lang="ru-RU" sz="1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Картапов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Леонид Данилович. Пионерские отряды принимали участие в спортивной игре «Зарница». Участвовали городских смотрах  строя и песни,  в смотре художественной самодеятельности, где наши ученики выступали с большим успехом и занимали призовые места. Летом дети начальных классов отдыхали в школьном лагере, а старшеклассники в лагере труда и отдыха. </a:t>
            </a:r>
          </a:p>
          <a:p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Семенов Николай Иванович, бывший фронтовик, который  в 1959 году начал работать учителем и завучем вечерней  школы, стал  директором школы №1 и  проработал до 1978 года.</a:t>
            </a:r>
            <a:r>
              <a:rPr lang="ru-RU" sz="1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1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декабря 1957 года работал в школе учителем труда </a:t>
            </a:r>
            <a:r>
              <a:rPr lang="ru-RU" sz="1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Шаймарданов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Асхат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Киямович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который тоже прошел огненными дорогами войны. С 1964 года по 1977 год в школе техничкой работала </a:t>
            </a:r>
            <a:r>
              <a:rPr lang="ru-RU" sz="1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Ошкина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Домна Николаевна, прослужившая фронтовым шофером с 1942 по 1945 годы.  В восьмилетней школе №1 работал заведующим по учебно-воспитательной работе и преподавал историю  до заслуженного </a:t>
            </a:r>
            <a:r>
              <a:rPr lang="ru-RU" sz="1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отдыха.Мамыкин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Лифантий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Антонович, служивший во время ВОВ в полку, где воевал легендарный летчик </a:t>
            </a:r>
            <a:r>
              <a:rPr lang="ru-RU" sz="1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Мересьев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 </a:t>
            </a:r>
          </a:p>
          <a:p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В 1987 году школа №1 переселяется в новое здание и снова становится средней. В 1993 году школа получила статус русско-татарского </a:t>
            </a:r>
            <a:r>
              <a:rPr lang="ru-RU" sz="1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учебно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– воспитательного комплекса. В 2000 году  стала средней общеобразовательной школой  № 1 с углубленным изучением предметов художественно-эстетического цикла. С 2008 года - муниципальное общеобразовательное учреждение средняя общеобразовательная школа с углубленным изучением отдельных предметов. </a:t>
            </a:r>
          </a:p>
          <a:p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Директором  средней школы №1 с 1982 по 2009 годы работал </a:t>
            </a:r>
            <a:r>
              <a:rPr lang="ru-RU" sz="1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Абдршин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Марс </a:t>
            </a:r>
            <a:r>
              <a:rPr lang="ru-RU" sz="1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Фуатович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Отличник народного просвещения, Ветеран труда, Почетный работник общего образования Российской Федерации, директор высшей квалификационной категории. Доброй славой среди бывших учеников пользуются </a:t>
            </a:r>
            <a:r>
              <a:rPr lang="ru-RU" sz="1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Емуранова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Анна Михайловна, </a:t>
            </a:r>
            <a:r>
              <a:rPr lang="ru-RU" sz="1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Важнова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Тамара Григорьевна, </a:t>
            </a:r>
            <a:r>
              <a:rPr lang="ru-RU" sz="1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Рахманько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Валентина Николаевна, </a:t>
            </a:r>
            <a:r>
              <a:rPr lang="ru-RU" sz="1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Ибатуллина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Клара Евгеньевна, Белова Вера Ивановна, </a:t>
            </a:r>
            <a:r>
              <a:rPr lang="ru-RU" sz="1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Пеструхина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Раиса </a:t>
            </a:r>
            <a:r>
              <a:rPr lang="ru-RU" sz="1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Абдулловна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Максимова Наталья Степановна,  </a:t>
            </a:r>
            <a:r>
              <a:rPr lang="ru-RU" sz="1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Рунова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Людмила Михайловна, Новоселова Любовь Георгиевна, </a:t>
            </a:r>
            <a:r>
              <a:rPr lang="ru-RU" sz="1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Золотухина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Галина Ивановна, Салун Михаил Михайлович, Амирханова Раиса </a:t>
            </a:r>
            <a:r>
              <a:rPr lang="ru-RU" sz="1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Фаттаховна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Каюмова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Рушания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Шакировна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Давлетбаева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Адель </a:t>
            </a:r>
            <a:r>
              <a:rPr lang="ru-RU" sz="1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Мубиновна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ru-RU" sz="1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Ридзель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Михаил Иванович, </a:t>
            </a:r>
            <a:r>
              <a:rPr lang="ru-RU" sz="1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Абдршина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Люция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Марсовна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Эти педагоги посвятили свою жизнь делу воспитания и обучения подрастающего поколения.</a:t>
            </a:r>
          </a:p>
          <a:p>
            <a:endParaRPr lang="ru-RU" sz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2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81000" y="1357298"/>
            <a:ext cx="8458200" cy="5072097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81000" y="357166"/>
            <a:ext cx="8458200" cy="857256"/>
          </a:xfrm>
        </p:spPr>
        <p:txBody>
          <a:bodyPr>
            <a:normAutofit fontScale="62500" lnSpcReduction="20000"/>
          </a:bodyPr>
          <a:lstStyle/>
          <a:p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В далеком 1929 году начинает свою историю первая школа города Бугульма. В то время она называлась ШКМ -  школа колхозной молодежи. Она была расположена в здании на перекрестке улиц Александра Герцена и Николая Гоголя. До революции в нем было расположено казначейство, а после революции – государственный банк. Затем здание было отдано под школу второй ступени. В 1932 году она становится средней школой № 1.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C:\Users\Кашапова С С\Documents\фотографии\20170518-0005.jpe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428736"/>
            <a:ext cx="4071966" cy="27860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 descr="C:\Users\Кашапова С С\Desktop\дом самарина.jpg"/>
          <p:cNvPicPr/>
          <p:nvPr/>
        </p:nvPicPr>
        <p:blipFill>
          <a:blip r:embed="rId3"/>
          <a:srcRect l="11545" t="13605" r="59273" b="58504"/>
          <a:stretch>
            <a:fillRect/>
          </a:stretch>
        </p:blipFill>
        <p:spPr bwMode="auto">
          <a:xfrm>
            <a:off x="4286248" y="2714620"/>
            <a:ext cx="4572032" cy="27146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C:\Users\USER3\Desktop\Грамоты, дипломы 2018-2019\школа на гоголя.jpg"/>
          <p:cNvPicPr/>
          <p:nvPr/>
        </p:nvPicPr>
        <p:blipFill>
          <a:blip r:embed="rId4" cstate="print"/>
          <a:srcRect l="70871" t="13152" r="5398" b="61451"/>
          <a:stretch>
            <a:fillRect/>
          </a:stretch>
        </p:blipFill>
        <p:spPr bwMode="auto">
          <a:xfrm>
            <a:off x="1571604" y="4572008"/>
            <a:ext cx="3071834" cy="20002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81000" y="2285993"/>
            <a:ext cx="8458200" cy="435771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81000" y="785794"/>
            <a:ext cx="8458200" cy="1143008"/>
          </a:xfrm>
        </p:spPr>
        <p:txBody>
          <a:bodyPr>
            <a:normAutofit fontScale="77500" lnSpcReduction="20000"/>
          </a:bodyPr>
          <a:lstStyle/>
          <a:p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В годы  Великой Отечественной войны в основном здании школы был размещен военный госпиталь.  Сформированный в сентябре 1941 года эвакогоспиталь состоял из 4 отделений. Первое отделение находилось в здании СОШ №16, второе отделение – в эколого-биологическом центре на ул. Гоголя  (тогда это был педагогический техникум).  Третье и четвертое отделение были расположены в здании школы №1. Начальником эвакогоспиталя был майор медицинской службы Лапшин И.И., вместе с ним в госпитале работало еще 20 врачей и 60 медицинских сестер.</a:t>
            </a: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2071678"/>
            <a:ext cx="4929222" cy="29289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0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 descr="C:\Users\USER3\Desktop\Грамоты, дипломы 2018-2019\эвогоспиталь.jpg"/>
          <p:cNvPicPr/>
          <p:nvPr/>
        </p:nvPicPr>
        <p:blipFill>
          <a:blip r:embed="rId3" cstate="print"/>
          <a:srcRect l="58258" t="16780" r="4656" b="39456"/>
          <a:stretch>
            <a:fillRect/>
          </a:stretch>
        </p:blipFill>
        <p:spPr bwMode="auto">
          <a:xfrm>
            <a:off x="6000760" y="2071678"/>
            <a:ext cx="2771779" cy="22860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C:\Users\USER3\Desktop\Грамоты, дипломы 2018-2019\эвогоспиталь.jpg"/>
          <p:cNvPicPr/>
          <p:nvPr/>
        </p:nvPicPr>
        <p:blipFill>
          <a:blip r:embed="rId4" cstate="print"/>
          <a:srcRect l="29503" t="17687" r="51416" b="40590"/>
          <a:stretch>
            <a:fillRect/>
          </a:stretch>
        </p:blipFill>
        <p:spPr bwMode="auto">
          <a:xfrm>
            <a:off x="428596" y="2500306"/>
            <a:ext cx="1133475" cy="1752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 descr="C:\Users\USER3\Desktop\Грамоты, дипломы 2018-2019\эвогоспиталь.jpg"/>
          <p:cNvPicPr/>
          <p:nvPr/>
        </p:nvPicPr>
        <p:blipFill>
          <a:blip r:embed="rId5" cstate="print"/>
          <a:srcRect l="10102" t="59410" r="51225" b="4989"/>
          <a:stretch>
            <a:fillRect/>
          </a:stretch>
        </p:blipFill>
        <p:spPr bwMode="auto">
          <a:xfrm>
            <a:off x="5857884" y="4572008"/>
            <a:ext cx="3071834" cy="20002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 descr="C:\Users\USER3\Desktop\Грамоты, дипломы 2018-2019\эвогоспиталь.jpg"/>
          <p:cNvPicPr/>
          <p:nvPr/>
        </p:nvPicPr>
        <p:blipFill>
          <a:blip r:embed="rId4" cstate="print"/>
          <a:srcRect l="10422" t="16553" r="71940" b="39909"/>
          <a:stretch>
            <a:fillRect/>
          </a:stretch>
        </p:blipFill>
        <p:spPr bwMode="auto">
          <a:xfrm>
            <a:off x="714348" y="4572008"/>
            <a:ext cx="1190626" cy="20002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 descr="C:\Users\USER3\Desktop\Грамоты, дипломы 2018-2019\эвогоспиталь.jpg"/>
          <p:cNvPicPr/>
          <p:nvPr/>
        </p:nvPicPr>
        <p:blipFill>
          <a:blip r:embed="rId6" cstate="print"/>
          <a:srcRect l="56921" t="60544" r="6032" b="5442"/>
          <a:stretch>
            <a:fillRect/>
          </a:stretch>
        </p:blipFill>
        <p:spPr bwMode="auto">
          <a:xfrm>
            <a:off x="2857488" y="4857760"/>
            <a:ext cx="2428892" cy="16430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Прямоугольник 9"/>
          <p:cNvSpPr/>
          <p:nvPr/>
        </p:nvSpPr>
        <p:spPr>
          <a:xfrm>
            <a:off x="5929322" y="3929066"/>
            <a:ext cx="2786082" cy="35719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Лапшин И.И., начальник эвакогоспиталя №2784, Земляницын Н.М., ведущий хирург </a:t>
            </a:r>
            <a:endParaRPr lang="ru-RU" sz="1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85720" y="4071942"/>
            <a:ext cx="2000264" cy="285752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Медицинские сестры госпиталя: Гурьянова и Зубарева М.</a:t>
            </a:r>
            <a:endParaRPr lang="ru-RU" sz="1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928662" y="6429396"/>
            <a:ext cx="1700218" cy="285752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Врачи эвакогоспиталя: </a:t>
            </a:r>
            <a:r>
              <a:rPr lang="ru-RU" sz="1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Удычина</a:t>
            </a:r>
            <a:r>
              <a:rPr lang="ru-RU" sz="1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А. и </a:t>
            </a:r>
            <a:r>
              <a:rPr lang="ru-RU" sz="1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Рахманько</a:t>
            </a:r>
            <a:r>
              <a:rPr lang="ru-RU" sz="1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К.</a:t>
            </a:r>
            <a:endParaRPr lang="ru-RU" sz="1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357950" y="6286520"/>
            <a:ext cx="2500330" cy="35719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Бугульминском</a:t>
            </a:r>
            <a:r>
              <a:rPr lang="ru-RU" sz="1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эвакогоспитале</a:t>
            </a:r>
            <a:endParaRPr lang="ru-RU" sz="1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071802" y="6143644"/>
            <a:ext cx="2357454" cy="35719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 перевязке: медсестра эвакогоспиталя  Коршунова А.Ф.</a:t>
            </a:r>
            <a:endParaRPr lang="ru-RU" sz="1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81000" y="5643578"/>
            <a:ext cx="8458200" cy="857256"/>
          </a:xfrm>
        </p:spPr>
        <p:txBody>
          <a:bodyPr>
            <a:normAutofit/>
          </a:bodyPr>
          <a:lstStyle/>
          <a:p>
            <a:endParaRPr lang="ru-RU" sz="12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929190" y="285728"/>
            <a:ext cx="3910010" cy="1500198"/>
          </a:xfrm>
        </p:spPr>
        <p:txBody>
          <a:bodyPr>
            <a:normAutofit fontScale="92500"/>
          </a:bodyPr>
          <a:lstStyle/>
          <a:p>
            <a:r>
              <a:rPr lang="ru-RU" sz="1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 время Великой Отечественной войны учащиеся школы №1 обучались в этом здании. Учились в две-три смены. Дети с учителями выполняли тяжелую мужскую работу, заготавливали на зиму дрова, обрабатывали школьное поле, выращивали пшеницу, просо. В свободное время ученики убирали палаты в госпитале, выступали с концертами перед ранеными, старшеклассники дежурили около тяжелораненых бойцов. </a:t>
            </a:r>
            <a:endParaRPr lang="ru-RU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Users\Кашапова С С\Documents\20170518-0002.jpeg"/>
          <p:cNvPicPr>
            <a:picLocks noChangeAspect="1" noChangeArrowheads="1"/>
          </p:cNvPicPr>
          <p:nvPr/>
        </p:nvPicPr>
        <p:blipFill>
          <a:blip r:embed="rId2" cstate="print"/>
          <a:srcRect l="8333" r="16667"/>
          <a:stretch>
            <a:fillRect/>
          </a:stretch>
        </p:blipFill>
        <p:spPr bwMode="auto">
          <a:xfrm>
            <a:off x="642910" y="1142984"/>
            <a:ext cx="3969069" cy="37467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2" descr="F:\бугульма старая 3\улица Гоголя.jpg"/>
          <p:cNvPicPr>
            <a:picLocks noChangeAspect="1" noChangeArrowheads="1"/>
          </p:cNvPicPr>
          <p:nvPr/>
        </p:nvPicPr>
        <p:blipFill>
          <a:blip r:embed="rId3"/>
          <a:srcRect b="10080"/>
          <a:stretch>
            <a:fillRect/>
          </a:stretch>
        </p:blipFill>
        <p:spPr bwMode="auto">
          <a:xfrm>
            <a:off x="5000628" y="2000240"/>
            <a:ext cx="3643323" cy="45136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Прямоугольник 5"/>
          <p:cNvSpPr/>
          <p:nvPr/>
        </p:nvSpPr>
        <p:spPr>
          <a:xfrm>
            <a:off x="642910" y="5500702"/>
            <a:ext cx="3929090" cy="7143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этом здании (улица Николая Гоголя дом 25)   до революции был Общественный банк. Здание принадлежало домовладельцу </a:t>
            </a:r>
            <a:r>
              <a:rPr lang="ru-RU" sz="1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Зелину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81000" y="1214422"/>
            <a:ext cx="8458200" cy="5429287"/>
          </a:xfrm>
        </p:spPr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715008" y="785794"/>
            <a:ext cx="3124192" cy="1071570"/>
          </a:xfrm>
        </p:spPr>
        <p:txBody>
          <a:bodyPr>
            <a:normAutofit/>
          </a:bodyPr>
          <a:lstStyle/>
          <a:p>
            <a:r>
              <a:rPr lang="ru-RU" sz="1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После войны школа становится  средней женской школой. С 1951 года в первой школе началось совместное обучение мальчиков и девочек. С 1960 года школа становится восьмилетней</a:t>
            </a:r>
            <a:r>
              <a:rPr lang="ru-RU" sz="1200" dirty="0" smtClean="0">
                <a:solidFill>
                  <a:schemeClr val="tx1"/>
                </a:solidFill>
              </a:rPr>
              <a:t>. </a:t>
            </a:r>
            <a:endParaRPr lang="ru-RU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357422" y="3571876"/>
            <a:ext cx="2000264" cy="42862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1952-1953 учебный год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429388" y="3071810"/>
            <a:ext cx="2486036" cy="42862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Выпуск учащихся 1954 года</a:t>
            </a:r>
            <a:endParaRPr lang="ru-RU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" name="Picture 2" descr="C:\Users\Кашапова С С\Documents\20170518-0003.jpeg"/>
          <p:cNvPicPr>
            <a:picLocks noChangeAspect="1" noChangeArrowheads="1"/>
          </p:cNvPicPr>
          <p:nvPr/>
        </p:nvPicPr>
        <p:blipFill>
          <a:blip r:embed="rId2" cstate="print"/>
          <a:srcRect b="24838"/>
          <a:stretch>
            <a:fillRect/>
          </a:stretch>
        </p:blipFill>
        <p:spPr bwMode="auto">
          <a:xfrm>
            <a:off x="642910" y="4357694"/>
            <a:ext cx="3993238" cy="20382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Рисунок 10" descr="C:\Users\USER3\Desktop\школа старая\старая школа .jpg"/>
          <p:cNvPicPr/>
          <p:nvPr/>
        </p:nvPicPr>
        <p:blipFill>
          <a:blip r:embed="rId3" cstate="print"/>
          <a:srcRect l="5291" t="6122" r="47381" b="50794"/>
          <a:stretch>
            <a:fillRect/>
          </a:stretch>
        </p:blipFill>
        <p:spPr bwMode="auto">
          <a:xfrm>
            <a:off x="428596" y="428604"/>
            <a:ext cx="5072098" cy="31432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Рисунок 11" descr="C:\Users\USER3\Desktop\школа старая\выпуск 54 года.jpg"/>
          <p:cNvPicPr/>
          <p:nvPr/>
        </p:nvPicPr>
        <p:blipFill>
          <a:blip r:embed="rId4">
            <a:lum bright="10000"/>
          </a:blip>
          <a:srcRect l="12667" r="12125" b="64472"/>
          <a:stretch>
            <a:fillRect/>
          </a:stretch>
        </p:blipFill>
        <p:spPr bwMode="auto">
          <a:xfrm>
            <a:off x="4357686" y="3571876"/>
            <a:ext cx="4470400" cy="29813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400032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5" name="Рисунок 4" descr="C:\Users\USER3\Desktop\фото история школы\3.jpg"/>
          <p:cNvPicPr/>
          <p:nvPr/>
        </p:nvPicPr>
        <p:blipFill>
          <a:blip r:embed="rId2"/>
          <a:srcRect l="13629" t="2838" r="9401" b="62815"/>
          <a:stretch>
            <a:fillRect/>
          </a:stretch>
        </p:blipFill>
        <p:spPr bwMode="auto">
          <a:xfrm>
            <a:off x="285720" y="857232"/>
            <a:ext cx="5214974" cy="35719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Прямоугольник 5"/>
          <p:cNvSpPr/>
          <p:nvPr/>
        </p:nvSpPr>
        <p:spPr>
          <a:xfrm>
            <a:off x="5286380" y="2714620"/>
            <a:ext cx="3643338" cy="57150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Выпуск 1958 года</a:t>
            </a:r>
          </a:p>
          <a:p>
            <a:pPr algn="ctr"/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Директор школы Герасимов Валентин Герасимович</a:t>
            </a:r>
            <a:endParaRPr lang="ru-RU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357290" y="6072206"/>
            <a:ext cx="2786082" cy="3571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Учащиеся 8 класса, 1963 год</a:t>
            </a:r>
            <a:endParaRPr lang="ru-RU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Содержимое 3" descr="C:\Users\USER3\Desktop\фото история школы\1963-65.tif"/>
          <p:cNvPicPr>
            <a:picLocks noGrp="1"/>
          </p:cNvPicPr>
          <p:nvPr>
            <p:ph idx="1"/>
          </p:nvPr>
        </p:nvPicPr>
        <p:blipFill>
          <a:blip r:embed="rId3" cstate="print"/>
          <a:srcRect t="38933" b="11805"/>
          <a:stretch>
            <a:fillRect/>
          </a:stretch>
        </p:blipFill>
        <p:spPr bwMode="auto">
          <a:xfrm>
            <a:off x="4143372" y="3643314"/>
            <a:ext cx="4642658" cy="30011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 descr="C:\Users\Кашапова С С\Documents\фотографии\20170518-0004.jpeg"/>
          <p:cNvPicPr/>
          <p:nvPr/>
        </p:nvPicPr>
        <p:blipFill>
          <a:blip r:embed="rId4" cstate="print"/>
          <a:srcRect b="29639"/>
          <a:stretch>
            <a:fillRect/>
          </a:stretch>
        </p:blipFill>
        <p:spPr bwMode="auto">
          <a:xfrm>
            <a:off x="5857884" y="571480"/>
            <a:ext cx="2857520" cy="18573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42918"/>
            <a:ext cx="7772400" cy="428628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14348" y="5214950"/>
            <a:ext cx="7715304" cy="1071570"/>
          </a:xfrm>
        </p:spPr>
        <p:txBody>
          <a:bodyPr/>
          <a:lstStyle/>
          <a:p>
            <a:r>
              <a:rPr lang="ru-RU" dirty="0"/>
              <a:t> </a:t>
            </a: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C:\Users\USER3\Desktop\фото история школы\1963-65.tif"/>
          <p:cNvPicPr/>
          <p:nvPr/>
        </p:nvPicPr>
        <p:blipFill>
          <a:blip r:embed="rId2" cstate="print"/>
          <a:srcRect l="13629" r="8920" b="61067"/>
          <a:stretch>
            <a:fillRect/>
          </a:stretch>
        </p:blipFill>
        <p:spPr bwMode="auto">
          <a:xfrm>
            <a:off x="714348" y="428604"/>
            <a:ext cx="4603750" cy="32670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Прямоугольник 5"/>
          <p:cNvSpPr/>
          <p:nvPr/>
        </p:nvSpPr>
        <p:spPr>
          <a:xfrm>
            <a:off x="5500694" y="642918"/>
            <a:ext cx="3143272" cy="114300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Выпуск учащихся восьмилетней школы в 1965 году. В первом ряду </a:t>
            </a:r>
            <a:r>
              <a:rPr lang="ru-RU" sz="1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Хайрулова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Наиля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Галимзяновна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которая в течение многих лет проработала главным бухгалтером  в Управлении образованием.</a:t>
            </a:r>
            <a:endParaRPr lang="ru-RU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C:\Users\USER3\Desktop\фото история школы\7.jpg"/>
          <p:cNvPicPr/>
          <p:nvPr/>
        </p:nvPicPr>
        <p:blipFill>
          <a:blip r:embed="rId3"/>
          <a:srcRect l="12026" t="42566" r="10529" b="18501"/>
          <a:stretch>
            <a:fillRect/>
          </a:stretch>
        </p:blipFill>
        <p:spPr bwMode="auto">
          <a:xfrm>
            <a:off x="4286248" y="3429000"/>
            <a:ext cx="4457699" cy="31241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Прямоугольник 7"/>
          <p:cNvSpPr/>
          <p:nvPr/>
        </p:nvSpPr>
        <p:spPr>
          <a:xfrm>
            <a:off x="1285852" y="6072206"/>
            <a:ext cx="3000396" cy="50006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Учащиеся 7 класса со своими учителями.</a:t>
            </a:r>
          </a:p>
          <a:p>
            <a:pPr algn="ctr"/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1965 год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9" name="Рисунок 8" descr="C:\Users\Кашапова С С\Documents\фотографии\20170518-0004.jpeg"/>
          <p:cNvPicPr/>
          <p:nvPr/>
        </p:nvPicPr>
        <p:blipFill>
          <a:blip r:embed="rId4" cstate="print"/>
          <a:srcRect b="29639"/>
          <a:stretch>
            <a:fillRect/>
          </a:stretch>
        </p:blipFill>
        <p:spPr bwMode="auto">
          <a:xfrm>
            <a:off x="714348" y="4000504"/>
            <a:ext cx="3286148" cy="18573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81000" y="1142984"/>
            <a:ext cx="8458200" cy="5357849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81000" y="285728"/>
            <a:ext cx="8458200" cy="357190"/>
          </a:xfrm>
        </p:spPr>
        <p:txBody>
          <a:bodyPr>
            <a:normAutofit/>
          </a:bodyPr>
          <a:lstStyle/>
          <a:p>
            <a:endParaRPr lang="ru-RU" sz="1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C:\Users\USER3\Desktop\фото история школы\открытие школы.jpg"/>
          <p:cNvPicPr/>
          <p:nvPr/>
        </p:nvPicPr>
        <p:blipFill>
          <a:blip r:embed="rId2" cstate="print"/>
          <a:srcRect l="16996" t="29625" r="16783" b="39614"/>
          <a:stretch>
            <a:fillRect/>
          </a:stretch>
        </p:blipFill>
        <p:spPr bwMode="auto">
          <a:xfrm>
            <a:off x="5072066" y="285728"/>
            <a:ext cx="3786214" cy="23574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Прямоугольник 5"/>
          <p:cNvSpPr/>
          <p:nvPr/>
        </p:nvSpPr>
        <p:spPr>
          <a:xfrm>
            <a:off x="4429124" y="214290"/>
            <a:ext cx="2214578" cy="42862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школьной библиотеке</a:t>
            </a:r>
            <a:endParaRPr lang="ru-RU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28596" y="5429264"/>
            <a:ext cx="1785950" cy="8572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Преподавательский состав </a:t>
            </a:r>
            <a:r>
              <a:rPr lang="ru-RU" sz="1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бугульминской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восьмилетней школы</a:t>
            </a:r>
            <a:endParaRPr lang="ru-RU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C:\Users\USER3\Desktop\фото история школы\8.jpg"/>
          <p:cNvPicPr/>
          <p:nvPr/>
        </p:nvPicPr>
        <p:blipFill>
          <a:blip r:embed="rId3"/>
          <a:srcRect l="16836" t="61152" r="4273" b="840"/>
          <a:stretch>
            <a:fillRect/>
          </a:stretch>
        </p:blipFill>
        <p:spPr bwMode="auto">
          <a:xfrm>
            <a:off x="357158" y="285728"/>
            <a:ext cx="4214842" cy="28575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 descr="C:\Users\USER3\Desktop\фото история школы\учителя.jpg"/>
          <p:cNvPicPr/>
          <p:nvPr/>
        </p:nvPicPr>
        <p:blipFill>
          <a:blip r:embed="rId4"/>
          <a:srcRect l="11122" r="13313" b="59177"/>
          <a:stretch>
            <a:fillRect/>
          </a:stretch>
        </p:blipFill>
        <p:spPr bwMode="auto">
          <a:xfrm>
            <a:off x="2428860" y="2428868"/>
            <a:ext cx="5786478" cy="41434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81000" y="1428736"/>
            <a:ext cx="8458200" cy="4929221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81000" y="428604"/>
            <a:ext cx="8458200" cy="857256"/>
          </a:xfrm>
        </p:spPr>
        <p:txBody>
          <a:bodyPr/>
          <a:lstStyle/>
          <a:p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4" name="Рисунок 3" descr="C:\Users\USER3\Desktop\фото история школы\2.jpg"/>
          <p:cNvPicPr/>
          <p:nvPr/>
        </p:nvPicPr>
        <p:blipFill>
          <a:blip r:embed="rId2"/>
          <a:srcRect l="8177" t="5562" r="7158" b="56353"/>
          <a:stretch>
            <a:fillRect/>
          </a:stretch>
        </p:blipFill>
        <p:spPr bwMode="auto">
          <a:xfrm>
            <a:off x="3286116" y="3214686"/>
            <a:ext cx="5286412" cy="33575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 descr="C:\Users\USER3\Desktop\фото история школы\2.jpg"/>
          <p:cNvPicPr/>
          <p:nvPr/>
        </p:nvPicPr>
        <p:blipFill>
          <a:blip r:embed="rId3" cstate="print"/>
          <a:srcRect t="49376" b="3519"/>
          <a:stretch>
            <a:fillRect/>
          </a:stretch>
        </p:blipFill>
        <p:spPr bwMode="auto">
          <a:xfrm>
            <a:off x="428596" y="1357298"/>
            <a:ext cx="4143404" cy="28575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C:\Users\USER3\Desktop\фото история школы\4.jpg"/>
          <p:cNvPicPr/>
          <p:nvPr/>
        </p:nvPicPr>
        <p:blipFill>
          <a:blip r:embed="rId4" cstate="print"/>
          <a:srcRect l="1603" t="41771" b="6583"/>
          <a:stretch>
            <a:fillRect/>
          </a:stretch>
        </p:blipFill>
        <p:spPr bwMode="auto">
          <a:xfrm>
            <a:off x="4786314" y="571480"/>
            <a:ext cx="4071966" cy="30003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Прямоугольник 6"/>
          <p:cNvSpPr/>
          <p:nvPr/>
        </p:nvSpPr>
        <p:spPr>
          <a:xfrm>
            <a:off x="428596" y="3929066"/>
            <a:ext cx="2428892" cy="7143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1979-1980 учебный год , классный руководитель </a:t>
            </a:r>
            <a:r>
              <a:rPr lang="ru-RU" sz="1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Важнова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Тамара Григорьевна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7072330" y="6072206"/>
            <a:ext cx="1785950" cy="428628"/>
          </a:xfrm>
          <a:prstGeom prst="rect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 школьной линейке</a:t>
            </a:r>
          </a:p>
        </p:txBody>
      </p:sp>
      <p:pic>
        <p:nvPicPr>
          <p:cNvPr id="9" name="Рисунок 8" descr="C:\Users\Кашапова С С\Documents\фотографии\20170518-0003.jpeg"/>
          <p:cNvPicPr/>
          <p:nvPr/>
        </p:nvPicPr>
        <p:blipFill>
          <a:blip r:embed="rId5" cstate="print"/>
          <a:srcRect b="26482"/>
          <a:stretch>
            <a:fillRect/>
          </a:stretch>
        </p:blipFill>
        <p:spPr bwMode="auto">
          <a:xfrm>
            <a:off x="428596" y="4857760"/>
            <a:ext cx="3000375" cy="16552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81000" y="1214422"/>
            <a:ext cx="8458200" cy="4861365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8596" y="285728"/>
            <a:ext cx="8458200" cy="571504"/>
          </a:xfrm>
        </p:spPr>
        <p:txBody>
          <a:bodyPr>
            <a:normAutofit/>
          </a:bodyPr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 1987 году школа №1 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переходит  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новое здание и снова становится средней </a:t>
            </a: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C:\Users\USER3\Desktop\фото история школы\4.jpg"/>
          <p:cNvPicPr/>
          <p:nvPr/>
        </p:nvPicPr>
        <p:blipFill>
          <a:blip r:embed="rId2"/>
          <a:srcRect l="22448" t="3859" r="12293" b="66061"/>
          <a:stretch>
            <a:fillRect/>
          </a:stretch>
        </p:blipFill>
        <p:spPr bwMode="auto">
          <a:xfrm>
            <a:off x="4714876" y="4143380"/>
            <a:ext cx="3876675" cy="2524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 descr="C:\Users\USER3\Desktop\фото история школы\5.jpg"/>
          <p:cNvPicPr/>
          <p:nvPr/>
        </p:nvPicPr>
        <p:blipFill>
          <a:blip r:embed="rId3" cstate="print"/>
          <a:srcRect l="46499" t="24943" r="6040" b="26984"/>
          <a:stretch>
            <a:fillRect/>
          </a:stretch>
        </p:blipFill>
        <p:spPr bwMode="auto">
          <a:xfrm>
            <a:off x="428596" y="1285860"/>
            <a:ext cx="3786214" cy="23574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 descr="C:\Users\USER3\Desktop\фото история школы\открытие школы.jpg"/>
          <p:cNvPicPr/>
          <p:nvPr/>
        </p:nvPicPr>
        <p:blipFill>
          <a:blip r:embed="rId4"/>
          <a:srcRect l="19883" t="2838" r="22394" b="70261"/>
          <a:stretch>
            <a:fillRect/>
          </a:stretch>
        </p:blipFill>
        <p:spPr bwMode="auto">
          <a:xfrm>
            <a:off x="357158" y="3857628"/>
            <a:ext cx="4143404" cy="26432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Прямоугольник 8"/>
          <p:cNvSpPr/>
          <p:nvPr/>
        </p:nvSpPr>
        <p:spPr>
          <a:xfrm>
            <a:off x="4714876" y="4214818"/>
            <a:ext cx="1571636" cy="35719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первый раз, в первый класс</a:t>
            </a:r>
            <a:endParaRPr lang="ru-RU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785918" y="3357562"/>
            <a:ext cx="1785950" cy="3571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Ключ от новой школы</a:t>
            </a:r>
            <a:endParaRPr lang="ru-RU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571736" y="6215082"/>
            <a:ext cx="1428760" cy="3571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Торжественная линейка</a:t>
            </a:r>
            <a:endParaRPr lang="ru-RU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Рисунок 11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643306" y="1071546"/>
            <a:ext cx="5173981" cy="27584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81000" y="1071546"/>
            <a:ext cx="8458200" cy="5214973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81000" y="214290"/>
            <a:ext cx="8458200" cy="642942"/>
          </a:xfrm>
        </p:spPr>
        <p:txBody>
          <a:bodyPr>
            <a:noAutofit/>
          </a:bodyPr>
          <a:lstStyle/>
          <a:p>
            <a:pPr algn="ctr"/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1993 году школа получила статус русско-татарского</a:t>
            </a:r>
          </a:p>
          <a:p>
            <a:pPr algn="ctr"/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учебно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– воспитательного комплекса</a:t>
            </a:r>
            <a:endParaRPr lang="ru-RU" sz="1800" dirty="0">
              <a:solidFill>
                <a:schemeClr val="tx1"/>
              </a:solidFill>
            </a:endParaRPr>
          </a:p>
        </p:txBody>
      </p:sp>
      <p:pic>
        <p:nvPicPr>
          <p:cNvPr id="5" name="Рисунок 4" descr="Scaвn0004"/>
          <p:cNvPicPr/>
          <p:nvPr/>
        </p:nvPicPr>
        <p:blipFill>
          <a:blip r:embed="rId2" cstate="print">
            <a:lum bright="30000"/>
          </a:blip>
          <a:srcRect/>
          <a:stretch>
            <a:fillRect/>
          </a:stretch>
        </p:blipFill>
        <p:spPr bwMode="auto">
          <a:xfrm>
            <a:off x="428596" y="1071546"/>
            <a:ext cx="4714908" cy="32147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 descr="C:\Users\USER3\Desktop\фото история школы\новая школа.jpg"/>
          <p:cNvPicPr/>
          <p:nvPr/>
        </p:nvPicPr>
        <p:blipFill>
          <a:blip r:embed="rId3" cstate="print"/>
          <a:srcRect t="50057"/>
          <a:stretch>
            <a:fillRect/>
          </a:stretch>
        </p:blipFill>
        <p:spPr bwMode="auto">
          <a:xfrm>
            <a:off x="285720" y="3643314"/>
            <a:ext cx="3786214" cy="27146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 descr="C:\Users\USER3\Desktop\фото история школы\школа.jpg"/>
          <p:cNvPicPr/>
          <p:nvPr/>
        </p:nvPicPr>
        <p:blipFill>
          <a:blip r:embed="rId4" cstate="print"/>
          <a:srcRect b="49149"/>
          <a:stretch>
            <a:fillRect/>
          </a:stretch>
        </p:blipFill>
        <p:spPr bwMode="auto">
          <a:xfrm>
            <a:off x="5715008" y="3929066"/>
            <a:ext cx="3214710" cy="25003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 descr="C:\Users\USER3\Desktop\фото история школы\новая школа.jpg"/>
          <p:cNvPicPr/>
          <p:nvPr/>
        </p:nvPicPr>
        <p:blipFill>
          <a:blip r:embed="rId5" cstate="print"/>
          <a:srcRect b="49376"/>
          <a:stretch>
            <a:fillRect/>
          </a:stretch>
        </p:blipFill>
        <p:spPr bwMode="auto">
          <a:xfrm>
            <a:off x="3143240" y="4000504"/>
            <a:ext cx="2938464" cy="20909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Прямоугольник 9"/>
          <p:cNvSpPr/>
          <p:nvPr/>
        </p:nvSpPr>
        <p:spPr>
          <a:xfrm>
            <a:off x="428596" y="6286520"/>
            <a:ext cx="1785950" cy="3571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Урок в начальной школе</a:t>
            </a:r>
            <a:endParaRPr lang="ru-RU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357554" y="5929330"/>
            <a:ext cx="1500198" cy="28575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Урок информатики</a:t>
            </a:r>
            <a:endParaRPr lang="ru-RU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286512" y="6143644"/>
            <a:ext cx="1428760" cy="28575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Урок истории</a:t>
            </a:r>
            <a:endParaRPr lang="ru-RU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929322" y="3429000"/>
            <a:ext cx="2571768" cy="3571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Урок технологии у девочек</a:t>
            </a:r>
            <a:endParaRPr lang="ru-RU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" name="Рисунок 14" descr="C:\Users\USER3\Desktop\урок технологии.jpg"/>
          <p:cNvPicPr/>
          <p:nvPr/>
        </p:nvPicPr>
        <p:blipFill>
          <a:blip r:embed="rId6" cstate="print"/>
          <a:srcRect t="6112"/>
          <a:stretch>
            <a:fillRect/>
          </a:stretch>
        </p:blipFill>
        <p:spPr bwMode="auto">
          <a:xfrm>
            <a:off x="5357818" y="928670"/>
            <a:ext cx="3571900" cy="24288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214290"/>
            <a:ext cx="8686800" cy="57150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 В 2000 году  стала средней общеобразовательной школой  № 1 с углубленным изучением предметов художественно-эстетического цикла</a:t>
            </a:r>
            <a:r>
              <a:rPr lang="ru-RU" sz="1400" dirty="0" smtClean="0"/>
              <a:t/>
            </a:r>
            <a:br>
              <a:rPr lang="ru-RU" sz="1400" dirty="0" smtClean="0"/>
            </a:b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/>
          <a:srcRect l="3958" t="3889" r="4167" b="8611"/>
          <a:stretch>
            <a:fillRect/>
          </a:stretch>
        </p:blipFill>
        <p:spPr bwMode="auto">
          <a:xfrm>
            <a:off x="4929190" y="785794"/>
            <a:ext cx="3915339" cy="25003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 descr="C:\Users\USER3\Desktop\фото история школы\гармонь.jpg"/>
          <p:cNvPicPr/>
          <p:nvPr/>
        </p:nvPicPr>
        <p:blipFill>
          <a:blip r:embed="rId3" cstate="print"/>
          <a:srcRect l="40727" t="26077" r="8926" b="28344"/>
          <a:stretch>
            <a:fillRect/>
          </a:stretch>
        </p:blipFill>
        <p:spPr bwMode="auto">
          <a:xfrm>
            <a:off x="5929322" y="3500438"/>
            <a:ext cx="2990850" cy="19145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C:\Users\Кашапова С С\Documents\АВГУСТОВСКАЯ КОНФЕРЕНЦИЯ 1\АВГУСТОВСКАЯ КОНФЕРЕНЦИЯ\Августовская конференция-2015 фото\DSC07451.JPG"/>
          <p:cNvPicPr/>
          <p:nvPr/>
        </p:nvPicPr>
        <p:blipFill>
          <a:blip r:embed="rId4" cstate="print"/>
          <a:srcRect l="11545" r="19188"/>
          <a:stretch>
            <a:fillRect/>
          </a:stretch>
        </p:blipFill>
        <p:spPr bwMode="auto">
          <a:xfrm>
            <a:off x="571472" y="3929066"/>
            <a:ext cx="2571768" cy="21787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 descr="C:\Users\USER3\Desktop\фото история школы\балет.jpg"/>
          <p:cNvPicPr/>
          <p:nvPr/>
        </p:nvPicPr>
        <p:blipFill>
          <a:blip r:embed="rId5" cstate="print"/>
          <a:srcRect l="32389" t="11565" r="7643" b="20408"/>
          <a:stretch>
            <a:fillRect/>
          </a:stretch>
        </p:blipFill>
        <p:spPr bwMode="auto">
          <a:xfrm>
            <a:off x="500034" y="1000108"/>
            <a:ext cx="2928958" cy="21431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 descr="C:\Users\Кашапова С С\Documents\АВГУСТОВСКАЯ КОНФЕРЕНЦИЯ 1\АВГУСТОВСКАЯ КОНФЕРЕНЦИЯ\Августовская конференция-2015 фото\DSC07267.JPG"/>
          <p:cNvPicPr/>
          <p:nvPr/>
        </p:nvPicPr>
        <p:blipFill>
          <a:blip r:embed="rId6" cstate="print"/>
          <a:srcRect l="36879" t="30000" r="8124"/>
          <a:stretch>
            <a:fillRect/>
          </a:stretch>
        </p:blipFill>
        <p:spPr bwMode="auto">
          <a:xfrm>
            <a:off x="2857488" y="2500306"/>
            <a:ext cx="3071834" cy="22655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 descr="C:\Users\Флёра Шайхидаровна\Desktop\проект творчество учащ\DSCN0922.JPG"/>
          <p:cNvPicPr/>
          <p:nvPr/>
        </p:nvPicPr>
        <p:blipFill>
          <a:blip r:embed="rId7" cstate="print"/>
          <a:srcRect/>
          <a:stretch>
            <a:fillRect/>
          </a:stretch>
        </p:blipFill>
        <p:spPr>
          <a:xfrm>
            <a:off x="3571868" y="5072074"/>
            <a:ext cx="2357454" cy="12858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Прямоугольник 9"/>
          <p:cNvSpPr/>
          <p:nvPr/>
        </p:nvSpPr>
        <p:spPr>
          <a:xfrm>
            <a:off x="785786" y="3071810"/>
            <a:ext cx="1785950" cy="42862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Ансамбль  «Антре»</a:t>
            </a:r>
            <a:endParaRPr lang="ru-RU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429124" y="4572008"/>
            <a:ext cx="1428760" cy="3571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Вальс Сайдашева</a:t>
            </a:r>
            <a:endParaRPr lang="ru-RU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28596" y="6072206"/>
            <a:ext cx="2214578" cy="57150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Закирова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Венера  </a:t>
            </a:r>
            <a:r>
              <a:rPr lang="ru-RU" sz="1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Наильевна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преподаватель  ИЗО </a:t>
            </a:r>
            <a:endParaRPr lang="ru-RU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857620" y="6215082"/>
            <a:ext cx="2428892" cy="42860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Творческая выставка  на День города</a:t>
            </a:r>
            <a:endParaRPr lang="ru-RU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7143768" y="5214950"/>
            <a:ext cx="1500198" cy="42862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Ансамбль Татарской песни</a:t>
            </a:r>
            <a:endParaRPr lang="ru-RU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" name="Рисунок 15" descr="C:\Users\Кашапова С С\Documents\АВГУСТОВСКАЯ КОНФЕРЕНЦИЯ 1\АВГУСТОВСКАЯ КОНФЕРЕНЦИЯ\Августовская конференция-2015 фото\DSC07247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58016" y="5715016"/>
            <a:ext cx="1857388" cy="9286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81000" y="1571612"/>
            <a:ext cx="8458200" cy="4929221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81000" y="357166"/>
            <a:ext cx="8458200" cy="714380"/>
          </a:xfrm>
        </p:spPr>
        <p:txBody>
          <a:bodyPr>
            <a:normAutofit/>
          </a:bodyPr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 2008 года - муниципальное бюджетное общеобразовательное учреждение средняя общеобразовательная школа с углубленным изучением отдельных предметов</a:t>
            </a:r>
            <a:endParaRPr lang="ru-RU" sz="1600" dirty="0">
              <a:solidFill>
                <a:schemeClr val="tx1"/>
              </a:solidFill>
            </a:endParaRPr>
          </a:p>
        </p:txBody>
      </p:sp>
      <p:pic>
        <p:nvPicPr>
          <p:cNvPr id="6" name="Рисунок 5" descr="C:\Users\Кашапова С С\Documents\фотографии\фотографии старые\111___10\IMG_0875.JPG"/>
          <p:cNvPicPr/>
          <p:nvPr/>
        </p:nvPicPr>
        <p:blipFill>
          <a:blip r:embed="rId2" cstate="print"/>
          <a:srcRect t="12346"/>
          <a:stretch>
            <a:fillRect/>
          </a:stretch>
        </p:blipFill>
        <p:spPr bwMode="auto">
          <a:xfrm>
            <a:off x="357158" y="4214818"/>
            <a:ext cx="3071834" cy="20288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 descr="C:\Users\Кашапова С С\Documents\фотографии\фотографии старые\121___10\IMG_141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0" y="3143248"/>
            <a:ext cx="4714908" cy="32147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 descr="Scaвn0004"/>
          <p:cNvPicPr/>
          <p:nvPr/>
        </p:nvPicPr>
        <p:blipFill>
          <a:blip r:embed="rId4" cstate="print">
            <a:lum bright="30000"/>
          </a:blip>
          <a:srcRect b="20181"/>
          <a:stretch>
            <a:fillRect/>
          </a:stretch>
        </p:blipFill>
        <p:spPr bwMode="auto">
          <a:xfrm>
            <a:off x="4286248" y="1214422"/>
            <a:ext cx="4643470" cy="27860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Прямоугольник 8"/>
          <p:cNvSpPr/>
          <p:nvPr/>
        </p:nvSpPr>
        <p:spPr>
          <a:xfrm>
            <a:off x="714348" y="3571876"/>
            <a:ext cx="2286016" cy="50006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20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357290" y="5929330"/>
            <a:ext cx="2000264" cy="57148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 уроке биологии с  </a:t>
            </a:r>
            <a:r>
              <a:rPr lang="ru-RU" sz="1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Сахибгареевой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Л.Ф.</a:t>
            </a:r>
            <a:endParaRPr lang="ru-RU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143768" y="6143644"/>
            <a:ext cx="1785950" cy="500066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коридорах тишина</a:t>
            </a:r>
            <a:endParaRPr lang="ru-RU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Рисунок 12" descr="C:\Users\USER3\Desktop\фото история школы\учителя.jpg"/>
          <p:cNvPicPr/>
          <p:nvPr/>
        </p:nvPicPr>
        <p:blipFill>
          <a:blip r:embed="rId5"/>
          <a:srcRect l="3527" t="44722" r="27205" b="7718"/>
          <a:stretch>
            <a:fillRect/>
          </a:stretch>
        </p:blipFill>
        <p:spPr bwMode="auto">
          <a:xfrm>
            <a:off x="571472" y="1214422"/>
            <a:ext cx="3167071" cy="27860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4" name="Прямоугольник 13"/>
          <p:cNvSpPr/>
          <p:nvPr/>
        </p:nvSpPr>
        <p:spPr>
          <a:xfrm>
            <a:off x="1357290" y="3714752"/>
            <a:ext cx="2214578" cy="3571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Урок  ведёт  </a:t>
            </a:r>
            <a:r>
              <a:rPr lang="ru-RU" sz="1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Пеструхина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Р. А.</a:t>
            </a:r>
            <a:endParaRPr lang="ru-RU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" name="Рисунок 14" descr="C:\Users\Кашапова С С\Documents\фотографии\фотографии старые\121___10\IMG_1353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14744" y="5000636"/>
            <a:ext cx="2352674" cy="16578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81000" y="1643050"/>
            <a:ext cx="8458200" cy="4857783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81000" y="428604"/>
            <a:ext cx="8458200" cy="357190"/>
          </a:xfrm>
        </p:spPr>
        <p:txBody>
          <a:bodyPr>
            <a:noAutofit/>
          </a:bodyPr>
          <a:lstStyle/>
          <a:p>
            <a:pPr algn="ctr"/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2015 году в МБОУ СОШ №1 был сделан капитальный ремонт </a:t>
            </a: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C:\Users\Кашапова С С\Documents\АВГУСТОВСКАЯ КОНФЕРЕНЦИЯ 1\АВГУСТОВСКАЯ КОНФЕРЕНЦИЯ\Августовская конференция-2015 фото\DSC0717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3504" y="1285860"/>
            <a:ext cx="3714776" cy="25003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 descr="C:\Users\Кашапова С С\Documents\фотографии\фото школы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1071546"/>
            <a:ext cx="4143404" cy="30003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5" name="Прямоугольник 14"/>
          <p:cNvSpPr/>
          <p:nvPr/>
        </p:nvSpPr>
        <p:spPr>
          <a:xfrm>
            <a:off x="5429256" y="3714752"/>
            <a:ext cx="2786082" cy="35719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Выставка творческих работ учащихся</a:t>
            </a:r>
            <a:endParaRPr lang="ru-RU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57158" y="6286520"/>
            <a:ext cx="3500462" cy="35719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Урок в начальной школе ведет </a:t>
            </a:r>
            <a:r>
              <a:rPr lang="ru-RU" sz="1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Шайдуллина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Э.М. </a:t>
            </a:r>
            <a:endParaRPr lang="ru-RU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4357686" y="6072206"/>
            <a:ext cx="1714512" cy="42862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11а класс на уроке истории </a:t>
            </a:r>
            <a:endParaRPr lang="ru-RU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6715140" y="6143644"/>
            <a:ext cx="2071702" cy="50006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Урок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литературы</a:t>
            </a:r>
          </a:p>
          <a:p>
            <a:pPr algn="ctr"/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(учитель Щукина Е.С.)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19" name="Рисунок 18" descr="C:\Users\Кашапова С С\Documents\семинары в школе\семинар директоров 22 декабря 2015\DSC08413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3929066"/>
            <a:ext cx="3571900" cy="22860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" name="Рисунок 19" descr="C:\Users\Кашапова С С\Desktop\1 школа семинар\IMG_2731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14744" y="4286256"/>
            <a:ext cx="2643206" cy="17145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1" name="Рисунок 20" descr="E:\IMG_2862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86512" y="4214818"/>
            <a:ext cx="2643206" cy="18573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81000" y="428605"/>
            <a:ext cx="8458200" cy="564718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81000" y="285728"/>
            <a:ext cx="8458200" cy="142876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pic>
        <p:nvPicPr>
          <p:cNvPr id="4" name="Рисунок 3" descr="C:\Users\Кашапова С С\Documents\АВГУСТОВСКАЯ КОНФЕРЕНЦИЯ 1\АВГУСТОВСКАЯ КОНФЕРЕНЦИЯ\Августовская конференция-2015 фото\DSC0723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85728"/>
            <a:ext cx="3643338" cy="31432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 descr="C:\Users\Кашапова С С\Documents\АВГУСТОВСКАЯ КОНФЕРЕНЦИЯ 1\АВГУСТОВСКАЯ КОНФЕРЕНЦИЯ\Августовская конференция-2015 фото\DSC07157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7554" y="714356"/>
            <a:ext cx="2857520" cy="17145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C:\Users\Кашапова С С\Documents\семинары в школе\семинар директоров 22 декабря 2015\DSC08484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4810" y="2714620"/>
            <a:ext cx="3419475" cy="19187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 descr="C:\Users\Кашапова С С\Documents\семинары в школе\семинар директоров 22 декабря 2015\DSC08395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3786190"/>
            <a:ext cx="3786214" cy="25003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 descr="C:\Users\Кашапова С С\Documents\АВГУСТОВСКАЯ КОНФЕРЕНЦИЯ 1\АВГУСТОВСКАЯ КОНФЕРЕНЦИЯ\Августовская конференция-2015 фото\DSC07152.JPG"/>
          <p:cNvPicPr/>
          <p:nvPr/>
        </p:nvPicPr>
        <p:blipFill>
          <a:blip r:embed="rId6" cstate="print"/>
          <a:srcRect l="14270" r="3312"/>
          <a:stretch>
            <a:fillRect/>
          </a:stretch>
        </p:blipFill>
        <p:spPr bwMode="auto">
          <a:xfrm>
            <a:off x="5429256" y="285728"/>
            <a:ext cx="3429024" cy="23208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 descr="C:\Users\USER3\Desktop\Фото для семинара\Андреева М.Г\DSC08150.JPG"/>
          <p:cNvPicPr/>
          <p:nvPr/>
        </p:nvPicPr>
        <p:blipFill>
          <a:blip r:embed="rId7" cstate="print"/>
          <a:srcRect l="4449" r="3599"/>
          <a:stretch>
            <a:fillRect/>
          </a:stretch>
        </p:blipFill>
        <p:spPr bwMode="auto">
          <a:xfrm>
            <a:off x="5429256" y="4429132"/>
            <a:ext cx="3143272" cy="20717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Прямоугольник 9"/>
          <p:cNvSpPr/>
          <p:nvPr/>
        </p:nvSpPr>
        <p:spPr>
          <a:xfrm>
            <a:off x="3500430" y="5357826"/>
            <a:ext cx="2286016" cy="1071570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000" dirty="0" smtClean="0"/>
              <a:t> 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МБОУ СОШ №1 приняла 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участие в Республиканском конкурсе социальных проектов «Школа после уроков» и 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стала обладателем 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гранта. 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929</TotalTime>
  <Words>1674</Words>
  <Application>Microsoft Office PowerPoint</Application>
  <PresentationFormat>Экран (4:3)</PresentationFormat>
  <Paragraphs>69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Трек</vt:lpstr>
      <vt:lpstr>  История средней школы №1  города Бугульма Республики Татарстан</vt:lpstr>
      <vt:lpstr>Слайд 2</vt:lpstr>
      <vt:lpstr> </vt:lpstr>
      <vt:lpstr>Слайд 4</vt:lpstr>
      <vt:lpstr>Слайд 5</vt:lpstr>
      <vt:lpstr>Слайд 6</vt:lpstr>
      <vt:lpstr> </vt:lpstr>
      <vt:lpstr>Слайд 8</vt:lpstr>
      <vt:lpstr>Слайд 9</vt:lpstr>
      <vt:lpstr>Слайд 10</vt:lpstr>
      <vt:lpstr>Слайд 11</vt:lpstr>
      <vt:lpstr>Слайд 12</vt:lpstr>
      <vt:lpstr>Слайд 13</vt:lpstr>
      <vt:lpstr> В В 2000 году  стала средней общеобразовательной школой  № 1 с углубленным изучением предметов художественно-эстетического цикла </vt:lpstr>
      <vt:lpstr>Слайд 15</vt:lpstr>
      <vt:lpstr>Слайд 16</vt:lpstr>
      <vt:lpstr>Слайд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История средней школы №1  города Бугульма Республики Татарстан</dc:title>
  <dc:creator>Кашапова С С</dc:creator>
  <cp:lastModifiedBy>User</cp:lastModifiedBy>
  <cp:revision>98</cp:revision>
  <dcterms:created xsi:type="dcterms:W3CDTF">2019-03-27T12:32:24Z</dcterms:created>
  <dcterms:modified xsi:type="dcterms:W3CDTF">2019-11-01T05:51:46Z</dcterms:modified>
</cp:coreProperties>
</file>