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7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F5F5F"/>
    <a:srgbClr val="339933"/>
    <a:srgbClr val="996600"/>
    <a:srgbClr val="FF0000"/>
    <a:srgbClr val="66FF99"/>
    <a:srgbClr val="663300"/>
    <a:srgbClr val="4D4D4D"/>
    <a:srgbClr val="90916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7" d="100"/>
          <a:sy n="107" d="100"/>
        </p:scale>
        <p:origin x="-306" y="7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ACEA53-1456-4147-9E5F-B32720A3E64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F7002-9D27-42FA-B82D-6F03714A94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CB4C27-765B-4946-AB4B-F56876DE9D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247A2-BF31-4506-AB5C-AFE644E477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AAD52-1C73-46AD-B7F8-A5693C4AAE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DA037-F73D-4FF7-98B5-2A4079F14D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C77FC-42E0-4DBA-B69F-A0AB7166D0A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81187-20A9-42EB-9602-0A1B0BE9828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AA5B9-DCC3-4485-BFEC-F290FADA95B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38A57-83A4-4E1A-95E0-8A72357CDD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AA6BB-7F63-4A7C-A024-9AB25189DD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84A5B93-47E5-4ADC-A5F4-E47F14D4AD7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620713"/>
            <a:ext cx="4552950" cy="288925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dirty="0">
                <a:solidFill>
                  <a:srgbClr val="663300"/>
                </a:solidFill>
                <a:latin typeface="Comic Sans MS" pitchFamily="66" charset="0"/>
              </a:rPr>
              <a:t>КОМПАС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397500"/>
            <a:ext cx="6400800" cy="1127125"/>
          </a:xfrm>
        </p:spPr>
        <p:txBody>
          <a:bodyPr/>
          <a:lstStyle/>
          <a:p>
            <a:endParaRPr lang="ru-RU" sz="2800" dirty="0">
              <a:latin typeface="Comic Sans MS" pitchFamily="66" charset="0"/>
            </a:endParaRPr>
          </a:p>
        </p:txBody>
      </p:sp>
      <p:pic>
        <p:nvPicPr>
          <p:cNvPr id="2054" name="Picture 6" descr="Копия storony_gorizon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3213100"/>
            <a:ext cx="3168650" cy="2170113"/>
          </a:xfrm>
          <a:prstGeom prst="rect">
            <a:avLst/>
          </a:prstGeom>
          <a:noFill/>
        </p:spPr>
      </p:pic>
      <p:pic>
        <p:nvPicPr>
          <p:cNvPr id="2059" name="Picture 11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4149725"/>
            <a:ext cx="2117725" cy="2159000"/>
          </a:xfrm>
          <a:prstGeom prst="rect">
            <a:avLst/>
          </a:prstGeom>
          <a:noFill/>
        </p:spPr>
      </p:pic>
      <p:pic>
        <p:nvPicPr>
          <p:cNvPr id="2060" name="Picture 12" descr="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3933825"/>
            <a:ext cx="1998662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835525"/>
            <a:ext cx="8229600" cy="18335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С давних времён люди научились определять стороны горизонта по </a:t>
            </a:r>
            <a:r>
              <a:rPr lang="ru-RU">
                <a:solidFill>
                  <a:srgbClr val="FF0000"/>
                </a:solidFill>
                <a:latin typeface="Comic Sans MS" pitchFamily="66" charset="0"/>
              </a:rPr>
              <a:t>местным природным признакам.</a:t>
            </a:r>
          </a:p>
        </p:txBody>
      </p:sp>
      <p:pic>
        <p:nvPicPr>
          <p:cNvPr id="3076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76250"/>
            <a:ext cx="5472112" cy="4348163"/>
          </a:xfrm>
          <a:prstGeom prst="rect">
            <a:avLst/>
          </a:prstGeom>
          <a:noFill/>
          <a:ln w="38100">
            <a:solidFill>
              <a:srgbClr val="66FF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95738" y="2133600"/>
            <a:ext cx="4608512" cy="442595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У отдельно стоящих деревьев ветви с южной стороны обычно длиннее и гуще, чем с северной.</a:t>
            </a:r>
          </a:p>
        </p:txBody>
      </p:sp>
      <p:pic>
        <p:nvPicPr>
          <p:cNvPr id="4100" name="Picture 4" descr="к7ы8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268413"/>
            <a:ext cx="3552825" cy="4897437"/>
          </a:xfrm>
          <a:prstGeom prst="rect">
            <a:avLst/>
          </a:prstGeom>
          <a:noFill/>
        </p:spPr>
      </p:pic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1330325" y="981075"/>
            <a:ext cx="201771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39750" y="642938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3419475" y="620713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835525"/>
            <a:ext cx="8229600" cy="14732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>
                <a:latin typeface="Comic Sans MS" pitchFamily="66" charset="0"/>
              </a:rPr>
              <a:t>Мхов и лишайников больше на северной стороне камней и деревьев, потому что там прохладнее и влажнее.</a:t>
            </a:r>
          </a:p>
        </p:txBody>
      </p:sp>
      <p:pic>
        <p:nvPicPr>
          <p:cNvPr id="5124" name="Picture 4" descr="Копия (4) storony_gorizon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76250"/>
            <a:ext cx="3255962" cy="4248150"/>
          </a:xfrm>
          <a:prstGeom prst="rect">
            <a:avLst/>
          </a:prstGeom>
          <a:noFill/>
        </p:spPr>
      </p:pic>
      <p:pic>
        <p:nvPicPr>
          <p:cNvPr id="5125" name="Picture 5" descr="Копия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781300"/>
            <a:ext cx="2232025" cy="1995488"/>
          </a:xfrm>
          <a:prstGeom prst="rect">
            <a:avLst/>
          </a:prstGeom>
          <a:noFill/>
        </p:spPr>
      </p:pic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4572000" y="28527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H="1">
            <a:off x="3059113" y="3068638"/>
            <a:ext cx="1512887" cy="6477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H="1">
            <a:off x="6659563" y="3068638"/>
            <a:ext cx="1512887" cy="6477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500563" y="2276475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7956550" y="2276475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157788"/>
            <a:ext cx="8218487" cy="1081087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Снег весной быстрее тает на склонах, обращённых к югу.</a:t>
            </a:r>
          </a:p>
        </p:txBody>
      </p:sp>
      <p:pic>
        <p:nvPicPr>
          <p:cNvPr id="6148" name="Picture 4" descr="Копия (2)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628775"/>
            <a:ext cx="2571750" cy="3384550"/>
          </a:xfrm>
          <a:prstGeom prst="rect">
            <a:avLst/>
          </a:prstGeom>
          <a:noFill/>
        </p:spPr>
      </p:pic>
      <p:pic>
        <p:nvPicPr>
          <p:cNvPr id="6149" name="Picture 5" descr="Копия hf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765175"/>
            <a:ext cx="2957513" cy="424815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900113" y="2781300"/>
            <a:ext cx="1584325" cy="5032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468313" y="1989138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>
            <a:off x="5508625" y="2924175"/>
            <a:ext cx="1079500" cy="6477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5076825" y="2133600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07950" y="4581525"/>
            <a:ext cx="9144000" cy="227647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Муравьи всегда строят муравейники с южной стороны, потому что она теплее. Южная сторона муравейника более пологая, чем северная.</a:t>
            </a:r>
          </a:p>
        </p:txBody>
      </p:sp>
      <p:pic>
        <p:nvPicPr>
          <p:cNvPr id="7172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549275"/>
            <a:ext cx="7273925" cy="3960813"/>
          </a:xfrm>
          <a:prstGeom prst="rect">
            <a:avLst/>
          </a:prstGeom>
          <a:noFill/>
          <a:ln w="38100">
            <a:solidFill>
              <a:srgbClr val="996600"/>
            </a:solidFill>
            <a:miter lim="800000"/>
            <a:headEnd/>
            <a:tailEnd/>
          </a:ln>
        </p:spPr>
      </p:pic>
      <p:pic>
        <p:nvPicPr>
          <p:cNvPr id="7174" name="Picture 6" descr="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3841750"/>
            <a:ext cx="720725" cy="558800"/>
          </a:xfrm>
          <a:prstGeom prst="rect">
            <a:avLst/>
          </a:prstGeom>
          <a:noFill/>
        </p:spPr>
      </p:pic>
      <p:pic>
        <p:nvPicPr>
          <p:cNvPr id="7175" name="Picture 7" descr="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3789363"/>
            <a:ext cx="792162" cy="614362"/>
          </a:xfrm>
          <a:prstGeom prst="rect">
            <a:avLst/>
          </a:prstGeom>
          <a:noFill/>
        </p:spPr>
      </p:pic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4500563" y="1125538"/>
            <a:ext cx="187325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 flipH="1">
            <a:off x="2773363" y="1125538"/>
            <a:ext cx="17272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195513" y="765175"/>
            <a:ext cx="466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С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6659563" y="765175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229225"/>
            <a:ext cx="8229600" cy="1223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На пеньке видны годичные кольца, которые утолщены с южной стороны.</a:t>
            </a:r>
          </a:p>
        </p:txBody>
      </p:sp>
      <p:pic>
        <p:nvPicPr>
          <p:cNvPr id="8196" name="Picture 4" descr="в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836613"/>
            <a:ext cx="5976937" cy="4143375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1258888" y="1773238"/>
            <a:ext cx="187325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68313" y="1052513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40200" y="1628775"/>
            <a:ext cx="4186238" cy="43529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latin typeface="Comic Sans MS" pitchFamily="66" charset="0"/>
              </a:rPr>
              <a:t>	На стволах хвойных деревьев на освещённой , южной стороне иногда бывают натёки и сгустки смолы.</a:t>
            </a:r>
          </a:p>
        </p:txBody>
      </p:sp>
      <p:pic>
        <p:nvPicPr>
          <p:cNvPr id="9220" name="Picture 4" descr="Копия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196975"/>
            <a:ext cx="3671888" cy="4248150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9221" name="Line 5"/>
          <p:cNvSpPr>
            <a:spLocks noChangeShapeType="1"/>
          </p:cNvSpPr>
          <p:nvPr/>
        </p:nvSpPr>
        <p:spPr bwMode="auto">
          <a:xfrm flipH="1">
            <a:off x="2700338" y="1125538"/>
            <a:ext cx="2303462" cy="1295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219700" y="692150"/>
            <a:ext cx="70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508500"/>
            <a:ext cx="8229600" cy="23495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latin typeface="Comic Sans MS" pitchFamily="66" charset="0"/>
              </a:rPr>
              <a:t>	Шло время, и люди изобрели особый прибор для точного определения сторон </a:t>
            </a:r>
            <a:r>
              <a:rPr lang="ru-RU" dirty="0" smtClean="0">
                <a:latin typeface="Comic Sans MS" pitchFamily="66" charset="0"/>
              </a:rPr>
              <a:t>света. </a:t>
            </a:r>
            <a:endParaRPr lang="ru-RU" dirty="0">
              <a:latin typeface="Comic Sans MS" pitchFamily="66" charset="0"/>
            </a:endParaRPr>
          </a:p>
        </p:txBody>
      </p:sp>
      <p:grpSp>
        <p:nvGrpSpPr>
          <p:cNvPr id="12297" name="Group 9"/>
          <p:cNvGrpSpPr>
            <a:grpSpLocks/>
          </p:cNvGrpSpPr>
          <p:nvPr/>
        </p:nvGrpSpPr>
        <p:grpSpPr bwMode="auto">
          <a:xfrm>
            <a:off x="539750" y="908050"/>
            <a:ext cx="8027988" cy="3490913"/>
            <a:chOff x="340" y="572"/>
            <a:chExt cx="5057" cy="2199"/>
          </a:xfrm>
        </p:grpSpPr>
        <p:pic>
          <p:nvPicPr>
            <p:cNvPr id="12292" name="Picture 4" descr="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95" y="663"/>
              <a:ext cx="1202" cy="1225"/>
            </a:xfrm>
            <a:prstGeom prst="rect">
              <a:avLst/>
            </a:prstGeom>
            <a:noFill/>
          </p:spPr>
        </p:pic>
        <p:pic>
          <p:nvPicPr>
            <p:cNvPr id="12294" name="Picture 6" descr="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340" y="572"/>
              <a:ext cx="1179" cy="1360"/>
            </a:xfrm>
            <a:prstGeom prst="rect">
              <a:avLst/>
            </a:prstGeom>
            <a:noFill/>
          </p:spPr>
        </p:pic>
        <p:pic>
          <p:nvPicPr>
            <p:cNvPr id="12296" name="Picture 8" descr="1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10" y="890"/>
              <a:ext cx="2449" cy="188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229225"/>
            <a:ext cx="8229600" cy="14017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solidFill>
                  <a:srgbClr val="FF0000"/>
                </a:solidFill>
                <a:latin typeface="Comic Sans MS" pitchFamily="66" charset="0"/>
              </a:rPr>
              <a:t>КОМПАС - </a:t>
            </a:r>
            <a:r>
              <a:rPr lang="ru-RU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прибор для определения </a:t>
            </a:r>
          </a:p>
          <a:p>
            <a:pPr algn="ctr">
              <a:buFontTx/>
              <a:buNone/>
            </a:pPr>
            <a:r>
              <a:rPr lang="ru-RU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сторон </a:t>
            </a:r>
            <a:r>
              <a:rPr lang="ru-RU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света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pSp>
        <p:nvGrpSpPr>
          <p:cNvPr id="13323" name="Group 11"/>
          <p:cNvGrpSpPr>
            <a:grpSpLocks/>
          </p:cNvGrpSpPr>
          <p:nvPr/>
        </p:nvGrpSpPr>
        <p:grpSpPr bwMode="auto">
          <a:xfrm>
            <a:off x="642910" y="4286256"/>
            <a:ext cx="2447925" cy="579438"/>
            <a:chOff x="385" y="2568"/>
            <a:chExt cx="1542" cy="365"/>
          </a:xfrm>
        </p:grpSpPr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385" y="2568"/>
              <a:ext cx="1542" cy="0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476" y="2568"/>
              <a:ext cx="997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>
                  <a:solidFill>
                    <a:schemeClr val="accent2"/>
                  </a:solidFill>
                </a:rPr>
                <a:t>Корпус</a:t>
              </a:r>
            </a:p>
          </p:txBody>
        </p:sp>
      </p:grpSp>
      <p:grpSp>
        <p:nvGrpSpPr>
          <p:cNvPr id="13325" name="Group 13"/>
          <p:cNvGrpSpPr>
            <a:grpSpLocks/>
          </p:cNvGrpSpPr>
          <p:nvPr/>
        </p:nvGrpSpPr>
        <p:grpSpPr bwMode="auto">
          <a:xfrm>
            <a:off x="500034" y="1428736"/>
            <a:ext cx="2422547" cy="1293803"/>
            <a:chOff x="249" y="490"/>
            <a:chExt cx="2177" cy="717"/>
          </a:xfrm>
        </p:grpSpPr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49" y="1207"/>
              <a:ext cx="2177" cy="0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20" name="Text Box 8"/>
            <p:cNvSpPr txBox="1">
              <a:spLocks noChangeArrowheads="1"/>
            </p:cNvSpPr>
            <p:nvPr/>
          </p:nvSpPr>
          <p:spPr bwMode="auto">
            <a:xfrm>
              <a:off x="295" y="490"/>
              <a:ext cx="1500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ru-RU" dirty="0">
                  <a:solidFill>
                    <a:schemeClr val="accent2"/>
                  </a:solidFill>
                </a:rPr>
                <a:t>Магнитная </a:t>
              </a:r>
            </a:p>
            <a:p>
              <a:pPr algn="ctr"/>
              <a:r>
                <a:rPr lang="ru-RU" dirty="0">
                  <a:solidFill>
                    <a:schemeClr val="accent2"/>
                  </a:solidFill>
                </a:rPr>
                <a:t>стрелка</a:t>
              </a:r>
            </a:p>
          </p:txBody>
        </p:sp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1664481"/>
            <a:ext cx="3429024" cy="294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357166"/>
            <a:ext cx="6829444" cy="371456"/>
          </a:xfrm>
        </p:spPr>
        <p:txBody>
          <a:bodyPr/>
          <a:lstStyle/>
          <a:p>
            <a:r>
              <a:rPr lang="ru-RU" sz="3200" dirty="0">
                <a:solidFill>
                  <a:srgbClr val="FF0000"/>
                </a:solidFill>
                <a:latin typeface="Comic Sans MS" pitchFamily="66" charset="0"/>
              </a:rPr>
              <a:t>Правила пользования компасом.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157788"/>
            <a:ext cx="8229600" cy="122396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 dirty="0">
                <a:latin typeface="Comic Sans MS" pitchFamily="66" charset="0"/>
              </a:rPr>
              <a:t>	</a:t>
            </a:r>
            <a:r>
              <a:rPr lang="ru-RU" sz="2800" dirty="0" smtClean="0">
                <a:latin typeface="Comic Sans MS" pitchFamily="66" charset="0"/>
              </a:rPr>
              <a:t>П</a:t>
            </a:r>
            <a:r>
              <a:rPr lang="ru-RU" sz="2400" dirty="0" smtClean="0">
                <a:latin typeface="Comic Sans MS" pitchFamily="66" charset="0"/>
              </a:rPr>
              <a:t>о</a:t>
            </a:r>
            <a:r>
              <a:rPr lang="ru-RU" sz="2800" dirty="0" smtClean="0">
                <a:latin typeface="Comic Sans MS" pitchFamily="66" charset="0"/>
              </a:rPr>
              <a:t>ложите </a:t>
            </a:r>
            <a:r>
              <a:rPr lang="ru-RU" sz="2800" dirty="0">
                <a:latin typeface="Comic Sans MS" pitchFamily="66" charset="0"/>
              </a:rPr>
              <a:t>компас на ладонь или на ровную горизонтальную поверхность</a:t>
            </a:r>
            <a:r>
              <a:rPr lang="ru-RU" sz="2800" dirty="0" smtClean="0">
                <a:latin typeface="Comic Sans MS" pitchFamily="66" charset="0"/>
              </a:rPr>
              <a:t>. Подождите пока стрелка остановится.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14344" name="Picture 8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7500991" cy="3750495"/>
          </a:xfrm>
          <a:prstGeom prst="rect">
            <a:avLst/>
          </a:prstGeom>
          <a:noFill/>
        </p:spPr>
      </p:pic>
      <p:sp>
        <p:nvSpPr>
          <p:cNvPr id="14356" name="Rectangle 20"/>
          <p:cNvSpPr>
            <a:spLocks noChangeArrowheads="1"/>
          </p:cNvSpPr>
          <p:nvPr/>
        </p:nvSpPr>
        <p:spPr bwMode="auto">
          <a:xfrm rot="-2452344">
            <a:off x="5063740" y="2543027"/>
            <a:ext cx="647700" cy="215900"/>
          </a:xfrm>
          <a:prstGeom prst="rect">
            <a:avLst/>
          </a:prstGeom>
          <a:solidFill>
            <a:srgbClr val="90916F"/>
          </a:solidFill>
          <a:ln w="9525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chemeClr val="bg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214554"/>
            <a:ext cx="2824293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  <p:bldP spid="143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857232"/>
            <a:ext cx="3038607" cy="261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71472" y="4000504"/>
            <a:ext cx="8120086" cy="1785951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	Поверните компас так, чтобы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красный конец стрелки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совпал с буквой 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N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(С)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(север), а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противоположный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–с буквой </a:t>
            </a:r>
            <a:r>
              <a:rPr lang="en-US" b="1" kern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</a:t>
            </a:r>
            <a:r>
              <a:rPr lang="ru-RU" kern="0" dirty="0" smtClean="0"/>
              <a:t> </a:t>
            </a:r>
            <a:r>
              <a:rPr lang="ru-RU" sz="2400" kern="0" dirty="0" smtClean="0"/>
              <a:t>(Ю)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(юг); 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тогда все буквы укажут направление сторон  света.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6182" y="500042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север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286248" y="3429000"/>
            <a:ext cx="747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юг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071670" y="1857364"/>
            <a:ext cx="12955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запад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857884" y="1714488"/>
            <a:ext cx="1483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восток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59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Оформление по умолчанию</vt:lpstr>
      <vt:lpstr>КОМПАС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Правила пользования компасом.</vt:lpstr>
      <vt:lpstr>Слайд 12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КОМПАС</dc:title>
  <dc:creator>мама</dc:creator>
  <cp:lastModifiedBy>1</cp:lastModifiedBy>
  <cp:revision>14</cp:revision>
  <dcterms:created xsi:type="dcterms:W3CDTF">2011-01-29T08:25:53Z</dcterms:created>
  <dcterms:modified xsi:type="dcterms:W3CDTF">2020-03-27T14:13:57Z</dcterms:modified>
</cp:coreProperties>
</file>